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drawings/drawing3.xml" ContentType="application/vnd.openxmlformats-officedocument.drawingml.chartshapes+xml"/>
  <Override PartName="/ppt/charts/chart5.xml" ContentType="application/vnd.openxmlformats-officedocument.drawingml.chart+xml"/>
  <Override PartName="/ppt/drawings/drawing4.xml" ContentType="application/vnd.openxmlformats-officedocument.drawingml.chartshapes+xml"/>
  <Override PartName="/ppt/charts/chart6.xml" ContentType="application/vnd.openxmlformats-officedocument.drawingml.chart+xml"/>
  <Override PartName="/ppt/drawings/drawing5.xml" ContentType="application/vnd.openxmlformats-officedocument.drawingml.chartshapes+xml"/>
  <Override PartName="/ppt/charts/chart7.xml" ContentType="application/vnd.openxmlformats-officedocument.drawingml.chart+xml"/>
  <Override PartName="/ppt/drawings/drawing6.xml" ContentType="application/vnd.openxmlformats-officedocument.drawingml.chartshapes+xml"/>
  <Override PartName="/ppt/charts/chart8.xml" ContentType="application/vnd.openxmlformats-officedocument.drawingml.chart+xml"/>
  <Override PartName="/ppt/drawings/drawing7.xml" ContentType="application/vnd.openxmlformats-officedocument.drawingml.chartshapes+xml"/>
  <Override PartName="/ppt/charts/chart9.xml" ContentType="application/vnd.openxmlformats-officedocument.drawingml.chart+xml"/>
  <Override PartName="/ppt/charts/chart10.xml" ContentType="application/vnd.openxmlformats-officedocument.drawingml.chart+xml"/>
  <Override PartName="/ppt/drawings/drawing8.xml" ContentType="application/vnd.openxmlformats-officedocument.drawingml.chartshapes+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drawings/drawing9.xml" ContentType="application/vnd.openxmlformats-officedocument.drawingml.chartshapes+xml"/>
  <Override PartName="/ppt/charts/chart15.xml" ContentType="application/vnd.openxmlformats-officedocument.drawingml.chart+xml"/>
  <Override PartName="/ppt/drawings/drawing10.xml" ContentType="application/vnd.openxmlformats-officedocument.drawingml.chartshapes+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70"/>
  </p:notesMasterIdLst>
  <p:handoutMasterIdLst>
    <p:handoutMasterId r:id="rId71"/>
  </p:handoutMasterIdLst>
  <p:sldIdLst>
    <p:sldId id="373" r:id="rId2"/>
    <p:sldId id="317" r:id="rId3"/>
    <p:sldId id="332" r:id="rId4"/>
    <p:sldId id="333" r:id="rId5"/>
    <p:sldId id="319" r:id="rId6"/>
    <p:sldId id="414" r:id="rId7"/>
    <p:sldId id="392" r:id="rId8"/>
    <p:sldId id="416" r:id="rId9"/>
    <p:sldId id="426" r:id="rId10"/>
    <p:sldId id="443" r:id="rId11"/>
    <p:sldId id="444" r:id="rId12"/>
    <p:sldId id="445" r:id="rId13"/>
    <p:sldId id="446" r:id="rId14"/>
    <p:sldId id="447" r:id="rId15"/>
    <p:sldId id="342" r:id="rId16"/>
    <p:sldId id="353" r:id="rId17"/>
    <p:sldId id="314" r:id="rId18"/>
    <p:sldId id="441" r:id="rId19"/>
    <p:sldId id="359" r:id="rId20"/>
    <p:sldId id="313" r:id="rId21"/>
    <p:sldId id="399" r:id="rId22"/>
    <p:sldId id="356" r:id="rId23"/>
    <p:sldId id="315" r:id="rId24"/>
    <p:sldId id="400" r:id="rId25"/>
    <p:sldId id="322" r:id="rId26"/>
    <p:sldId id="358" r:id="rId27"/>
    <p:sldId id="350" r:id="rId28"/>
    <p:sldId id="351" r:id="rId29"/>
    <p:sldId id="352" r:id="rId30"/>
    <p:sldId id="289" r:id="rId31"/>
    <p:sldId id="413" r:id="rId32"/>
    <p:sldId id="402" r:id="rId33"/>
    <p:sldId id="440" r:id="rId34"/>
    <p:sldId id="431" r:id="rId35"/>
    <p:sldId id="432" r:id="rId36"/>
    <p:sldId id="433" r:id="rId37"/>
    <p:sldId id="343" r:id="rId38"/>
    <p:sldId id="360" r:id="rId39"/>
    <p:sldId id="429" r:id="rId40"/>
    <p:sldId id="422" r:id="rId41"/>
    <p:sldId id="421" r:id="rId42"/>
    <p:sldId id="423" r:id="rId43"/>
    <p:sldId id="346" r:id="rId44"/>
    <p:sldId id="424" r:id="rId45"/>
    <p:sldId id="425" r:id="rId46"/>
    <p:sldId id="438" r:id="rId47"/>
    <p:sldId id="439" r:id="rId48"/>
    <p:sldId id="296" r:id="rId49"/>
    <p:sldId id="329" r:id="rId50"/>
    <p:sldId id="366" r:id="rId51"/>
    <p:sldId id="285" r:id="rId52"/>
    <p:sldId id="328" r:id="rId53"/>
    <p:sldId id="290" r:id="rId54"/>
    <p:sldId id="287" r:id="rId55"/>
    <p:sldId id="300" r:id="rId56"/>
    <p:sldId id="301" r:id="rId57"/>
    <p:sldId id="299" r:id="rId58"/>
    <p:sldId id="302" r:id="rId59"/>
    <p:sldId id="303" r:id="rId60"/>
    <p:sldId id="298" r:id="rId61"/>
    <p:sldId id="304" r:id="rId62"/>
    <p:sldId id="375" r:id="rId63"/>
    <p:sldId id="386" r:id="rId64"/>
    <p:sldId id="385" r:id="rId65"/>
    <p:sldId id="384" r:id="rId66"/>
    <p:sldId id="383" r:id="rId67"/>
    <p:sldId id="448" r:id="rId68"/>
    <p:sldId id="295" r:id="rId6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57" autoAdjust="0"/>
  </p:normalViewPr>
  <p:slideViewPr>
    <p:cSldViewPr>
      <p:cViewPr varScale="1">
        <p:scale>
          <a:sx n="55" d="100"/>
          <a:sy n="55" d="100"/>
        </p:scale>
        <p:origin x="828"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E:\Hon'ble%20DCE%20BOTHARA%20Sir's%20DOC-2017\Sugarcane%20Factories%20Statstical%20Information%207-2019.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E:\Hon'ble%20DCE%20BOTHARA%20Sir's%20DOC-2017\Sugarcane%20Factories%20Statstical%20Information%207-2019.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E:\Hon'ble%20DCE%20BOTHARA%20Sir's%20DOC-2017\Sugarcane%20Factories%20Statstical%20Information%207-2019.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E:\Hon'ble%20DCE%20BOTHARA%20Sir's%20DOC-2017\Sugarcane%20Factories%20Statstical%20Information%207-2019.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E:\Hon'ble%20DCE%20BOTHARA%20Sir's%20DOC-2017\Sugarcane%20Factories%20Statstical%20Information%207-2019.xlsx" TargetMode="External"/></Relationships>
</file>

<file path=ppt/charts/_rels/chart14.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E:\Hon'ble%20DCE%20BOTHARA%20Sir's%20DOC-2017\Sugarcane%20Factories%20Statstical%20Information%207-2019.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E:\Hon'ble%20DCE%20BOTHARA%20Sir's%20DOC-2017\Sugarcane%20Factories%20Statstical%20Information%207-2019.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E:\Hon'ble%20DCE%20BOTHARA%20Sir's%20DOC-2017\Sugarcane%20Factories%20Statstical%20Information%207-201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Hon'ble%20DCE%20BOTHARA%20Sir's%20DOC-2017\Sugarcane%20Factories%20Statstical%20Information%207-2019.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E:\Hon'ble%20DCE%20BOTHARA%20Sir's%20DOC-2017\Sugarcane%20Factories%20Statstical%20Information%207-2019.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E:\Hon'ble%20DCE%20BOTHARA%20Sir's%20DOC-2017\Sugarcane%20Factories%20Statstical%20Information%207-2019.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E:\Hon'ble%20DCE%20BOTHARA%20Sir's%20DOC-2017\Sugarcane%20Factories%20Statstical%20Information%207-2019.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E:\Hon'ble%20DCE%20BOTHARA%20Sir's%20DOC-2017\Sugarcane%20Factories%20Statstical%20Information%207-2019.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E:\Hon'ble%20DCE%20BOTHARA%20Sir's%20DOC-2017\Sugarcane%20Factories%20Statstical%20Information%207-2019.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E:\Hon'ble%20DCE%20BOTHARA%20Sir's%20DOC-2017\Sugarcane%20Factories%20Statstical%20Information%207-20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1241317502809691E-2"/>
          <c:y val="0.1800487571471919"/>
          <c:w val="0.88725307362895744"/>
          <c:h val="0.75203058732175854"/>
        </c:manualLayout>
      </c:layout>
      <c:barChart>
        <c:barDir val="col"/>
        <c:grouping val="clustered"/>
        <c:varyColors val="0"/>
        <c:ser>
          <c:idx val="1"/>
          <c:order val="1"/>
          <c:tx>
            <c:strRef>
              <c:f>'Rainfall -6 Table'!$C$2</c:f>
              <c:strCache>
                <c:ptCount val="1"/>
                <c:pt idx="0">
                  <c:v>Actual Railfall</c:v>
                </c:pt>
              </c:strCache>
            </c:strRef>
          </c:tx>
          <c:spPr>
            <a:solidFill>
              <a:schemeClr val="accent5"/>
            </a:solidFill>
          </c:spPr>
          <c:invertIfNegative val="0"/>
          <c:dLbls>
            <c:spPr>
              <a:solidFill>
                <a:schemeClr val="accent3">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-6 Table'!$A$3:$A$12</c:f>
              <c:strCache>
                <c:ptCount val="10"/>
                <c:pt idx="0">
                  <c:v>Year 2009-10</c:v>
                </c:pt>
                <c:pt idx="1">
                  <c:v>Year 2010-11</c:v>
                </c:pt>
                <c:pt idx="2">
                  <c:v>Year 2011-12</c:v>
                </c:pt>
                <c:pt idx="3">
                  <c:v>Year 2012-13</c:v>
                </c:pt>
                <c:pt idx="4">
                  <c:v>Year 2013-14</c:v>
                </c:pt>
                <c:pt idx="5">
                  <c:v>Year 2014-15</c:v>
                </c:pt>
                <c:pt idx="6">
                  <c:v>Year 2015-16</c:v>
                </c:pt>
                <c:pt idx="7">
                  <c:v>Year 2016-17</c:v>
                </c:pt>
                <c:pt idx="8">
                  <c:v>Year 2017-18</c:v>
                </c:pt>
                <c:pt idx="9">
                  <c:v>Year 2018-19</c:v>
                </c:pt>
              </c:strCache>
            </c:strRef>
          </c:cat>
          <c:val>
            <c:numRef>
              <c:f>'Rainfall -6 Table'!$C$3:$C$12</c:f>
              <c:numCache>
                <c:formatCode>0</c:formatCode>
                <c:ptCount val="10"/>
                <c:pt idx="0" formatCode="General">
                  <c:v>917</c:v>
                </c:pt>
                <c:pt idx="1">
                  <c:v>973</c:v>
                </c:pt>
                <c:pt idx="2">
                  <c:v>655</c:v>
                </c:pt>
                <c:pt idx="3">
                  <c:v>538</c:v>
                </c:pt>
                <c:pt idx="4">
                  <c:v>854</c:v>
                </c:pt>
                <c:pt idx="5">
                  <c:v>414</c:v>
                </c:pt>
                <c:pt idx="6">
                  <c:v>434</c:v>
                </c:pt>
                <c:pt idx="7">
                  <c:v>879</c:v>
                </c:pt>
                <c:pt idx="8">
                  <c:v>673</c:v>
                </c:pt>
                <c:pt idx="9">
                  <c:v>502</c:v>
                </c:pt>
              </c:numCache>
            </c:numRef>
          </c:val>
          <c:extLst>
            <c:ext xmlns:c16="http://schemas.microsoft.com/office/drawing/2014/chart" uri="{C3380CC4-5D6E-409C-BE32-E72D297353CC}">
              <c16:uniqueId val="{00000000-2FCB-4798-955F-C29A14D5BAFC}"/>
            </c:ext>
          </c:extLst>
        </c:ser>
        <c:ser>
          <c:idx val="2"/>
          <c:order val="2"/>
          <c:tx>
            <c:strRef>
              <c:f>'Rainfall -6 Table'!$D$2</c:f>
              <c:strCache>
                <c:ptCount val="1"/>
                <c:pt idx="0">
                  <c:v>Percentage</c:v>
                </c:pt>
              </c:strCache>
            </c:strRef>
          </c:tx>
          <c:spPr>
            <a:solidFill>
              <a:schemeClr val="accent2"/>
            </a:solidFill>
          </c:spPr>
          <c:invertIfNegative val="0"/>
          <c:dLbls>
            <c:spPr>
              <a:solidFill>
                <a:schemeClr val="accent6">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-6 Table'!$A$3:$A$12</c:f>
              <c:strCache>
                <c:ptCount val="10"/>
                <c:pt idx="0">
                  <c:v>Year 2009-10</c:v>
                </c:pt>
                <c:pt idx="1">
                  <c:v>Year 2010-11</c:v>
                </c:pt>
                <c:pt idx="2">
                  <c:v>Year 2011-12</c:v>
                </c:pt>
                <c:pt idx="3">
                  <c:v>Year 2012-13</c:v>
                </c:pt>
                <c:pt idx="4">
                  <c:v>Year 2013-14</c:v>
                </c:pt>
                <c:pt idx="5">
                  <c:v>Year 2014-15</c:v>
                </c:pt>
                <c:pt idx="6">
                  <c:v>Year 2015-16</c:v>
                </c:pt>
                <c:pt idx="7">
                  <c:v>Year 2016-17</c:v>
                </c:pt>
                <c:pt idx="8">
                  <c:v>Year 2017-18</c:v>
                </c:pt>
                <c:pt idx="9">
                  <c:v>Year 2018-19</c:v>
                </c:pt>
              </c:strCache>
            </c:strRef>
          </c:cat>
          <c:val>
            <c:numRef>
              <c:f>'Rainfall -6 Table'!$D$3:$D$12</c:f>
              <c:numCache>
                <c:formatCode>0</c:formatCode>
                <c:ptCount val="10"/>
                <c:pt idx="0">
                  <c:v>117.71501925545572</c:v>
                </c:pt>
                <c:pt idx="1">
                  <c:v>124.90372272143776</c:v>
                </c:pt>
                <c:pt idx="2">
                  <c:v>84.082156611039778</c:v>
                </c:pt>
                <c:pt idx="3">
                  <c:v>69.062901155327339</c:v>
                </c:pt>
                <c:pt idx="4">
                  <c:v>109.62772785622519</c:v>
                </c:pt>
                <c:pt idx="5">
                  <c:v>53.145057766367124</c:v>
                </c:pt>
                <c:pt idx="6">
                  <c:v>55.712451861360705</c:v>
                </c:pt>
                <c:pt idx="7">
                  <c:v>112.83697047496791</c:v>
                </c:pt>
                <c:pt idx="8">
                  <c:v>86.392811296533267</c:v>
                </c:pt>
                <c:pt idx="9">
                  <c:v>64.441591784339622</c:v>
                </c:pt>
              </c:numCache>
            </c:numRef>
          </c:val>
          <c:extLst>
            <c:ext xmlns:c16="http://schemas.microsoft.com/office/drawing/2014/chart" uri="{C3380CC4-5D6E-409C-BE32-E72D297353CC}">
              <c16:uniqueId val="{00000001-2FCB-4798-955F-C29A14D5BAFC}"/>
            </c:ext>
          </c:extLst>
        </c:ser>
        <c:dLbls>
          <c:showLegendKey val="0"/>
          <c:showVal val="0"/>
          <c:showCatName val="0"/>
          <c:showSerName val="0"/>
          <c:showPercent val="0"/>
          <c:showBubbleSize val="0"/>
        </c:dLbls>
        <c:gapWidth val="150"/>
        <c:axId val="66071168"/>
        <c:axId val="66101632"/>
      </c:barChart>
      <c:lineChart>
        <c:grouping val="standard"/>
        <c:varyColors val="0"/>
        <c:ser>
          <c:idx val="0"/>
          <c:order val="0"/>
          <c:tx>
            <c:strRef>
              <c:f>'Rainfall -6 Table'!$B$2</c:f>
              <c:strCache>
                <c:ptCount val="1"/>
                <c:pt idx="0">
                  <c:v>Average Rainfall</c:v>
                </c:pt>
              </c:strCache>
            </c:strRef>
          </c:tx>
          <c:dLbls>
            <c:dLbl>
              <c:idx val="0"/>
              <c:delete val="1"/>
              <c:extLst>
                <c:ext xmlns:c15="http://schemas.microsoft.com/office/drawing/2012/chart" uri="{CE6537A1-D6FC-4f65-9D91-7224C49458BB}"/>
                <c:ext xmlns:c16="http://schemas.microsoft.com/office/drawing/2014/chart" uri="{C3380CC4-5D6E-409C-BE32-E72D297353CC}">
                  <c16:uniqueId val="{00000002-2FCB-4798-955F-C29A14D5BAFC}"/>
                </c:ext>
              </c:extLst>
            </c:dLbl>
            <c:dLbl>
              <c:idx val="1"/>
              <c:delete val="1"/>
              <c:extLst>
                <c:ext xmlns:c15="http://schemas.microsoft.com/office/drawing/2012/chart" uri="{CE6537A1-D6FC-4f65-9D91-7224C49458BB}"/>
                <c:ext xmlns:c16="http://schemas.microsoft.com/office/drawing/2014/chart" uri="{C3380CC4-5D6E-409C-BE32-E72D297353CC}">
                  <c16:uniqueId val="{00000003-2FCB-4798-955F-C29A14D5BAFC}"/>
                </c:ext>
              </c:extLst>
            </c:dLbl>
            <c:dLbl>
              <c:idx val="2"/>
              <c:delete val="1"/>
              <c:extLst>
                <c:ext xmlns:c15="http://schemas.microsoft.com/office/drawing/2012/chart" uri="{CE6537A1-D6FC-4f65-9D91-7224C49458BB}"/>
                <c:ext xmlns:c16="http://schemas.microsoft.com/office/drawing/2014/chart" uri="{C3380CC4-5D6E-409C-BE32-E72D297353CC}">
                  <c16:uniqueId val="{00000004-2FCB-4798-955F-C29A14D5BAFC}"/>
                </c:ext>
              </c:extLst>
            </c:dLbl>
            <c:dLbl>
              <c:idx val="3"/>
              <c:delete val="1"/>
              <c:extLst>
                <c:ext xmlns:c15="http://schemas.microsoft.com/office/drawing/2012/chart" uri="{CE6537A1-D6FC-4f65-9D91-7224C49458BB}"/>
                <c:ext xmlns:c16="http://schemas.microsoft.com/office/drawing/2014/chart" uri="{C3380CC4-5D6E-409C-BE32-E72D297353CC}">
                  <c16:uniqueId val="{00000005-2FCB-4798-955F-C29A14D5BAFC}"/>
                </c:ext>
              </c:extLst>
            </c:dLbl>
            <c:dLbl>
              <c:idx val="4"/>
              <c:delete val="1"/>
              <c:extLst>
                <c:ext xmlns:c15="http://schemas.microsoft.com/office/drawing/2012/chart" uri="{CE6537A1-D6FC-4f65-9D91-7224C49458BB}"/>
                <c:ext xmlns:c16="http://schemas.microsoft.com/office/drawing/2014/chart" uri="{C3380CC4-5D6E-409C-BE32-E72D297353CC}">
                  <c16:uniqueId val="{00000006-2FCB-4798-955F-C29A14D5BAFC}"/>
                </c:ext>
              </c:extLst>
            </c:dLbl>
            <c:dLbl>
              <c:idx val="5"/>
              <c:delete val="1"/>
              <c:extLst>
                <c:ext xmlns:c15="http://schemas.microsoft.com/office/drawing/2012/chart" uri="{CE6537A1-D6FC-4f65-9D91-7224C49458BB}"/>
                <c:ext xmlns:c16="http://schemas.microsoft.com/office/drawing/2014/chart" uri="{C3380CC4-5D6E-409C-BE32-E72D297353CC}">
                  <c16:uniqueId val="{00000007-2FCB-4798-955F-C29A14D5BAFC}"/>
                </c:ext>
              </c:extLst>
            </c:dLbl>
            <c:dLbl>
              <c:idx val="6"/>
              <c:delete val="1"/>
              <c:extLst>
                <c:ext xmlns:c15="http://schemas.microsoft.com/office/drawing/2012/chart" uri="{CE6537A1-D6FC-4f65-9D91-7224C49458BB}"/>
                <c:ext xmlns:c16="http://schemas.microsoft.com/office/drawing/2014/chart" uri="{C3380CC4-5D6E-409C-BE32-E72D297353CC}">
                  <c16:uniqueId val="{00000008-2FCB-4798-955F-C29A14D5BAFC}"/>
                </c:ext>
              </c:extLst>
            </c:dLbl>
            <c:dLbl>
              <c:idx val="7"/>
              <c:delete val="1"/>
              <c:extLst>
                <c:ext xmlns:c15="http://schemas.microsoft.com/office/drawing/2012/chart" uri="{CE6537A1-D6FC-4f65-9D91-7224C49458BB}"/>
                <c:ext xmlns:c16="http://schemas.microsoft.com/office/drawing/2014/chart" uri="{C3380CC4-5D6E-409C-BE32-E72D297353CC}">
                  <c16:uniqueId val="{00000009-2FCB-4798-955F-C29A14D5BAFC}"/>
                </c:ext>
              </c:extLst>
            </c:dLbl>
            <c:dLbl>
              <c:idx val="8"/>
              <c:delete val="1"/>
              <c:extLst>
                <c:ext xmlns:c15="http://schemas.microsoft.com/office/drawing/2012/chart" uri="{CE6537A1-D6FC-4f65-9D91-7224C49458BB}"/>
                <c:ext xmlns:c16="http://schemas.microsoft.com/office/drawing/2014/chart" uri="{C3380CC4-5D6E-409C-BE32-E72D297353CC}">
                  <c16:uniqueId val="{0000000A-2FCB-4798-955F-C29A14D5BAFC}"/>
                </c:ext>
              </c:extLst>
            </c:dLbl>
            <c:spPr>
              <a:solidFill>
                <a:srgbClr val="FFFF00"/>
              </a:solidFill>
            </c:spPr>
            <c:txPr>
              <a:bodyPr/>
              <a:lstStyle/>
              <a:p>
                <a:pPr>
                  <a:defRPr sz="1200"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trendlineType val="linear"/>
            <c:dispRSqr val="0"/>
            <c:dispEq val="0"/>
          </c:trendline>
          <c:trendline>
            <c:trendlineType val="linear"/>
            <c:dispRSqr val="0"/>
            <c:dispEq val="0"/>
          </c:trendline>
          <c:cat>
            <c:strRef>
              <c:f>'Rainfall -6 Table'!$A$3:$A$12</c:f>
              <c:strCache>
                <c:ptCount val="10"/>
                <c:pt idx="0">
                  <c:v>Year 2009-10</c:v>
                </c:pt>
                <c:pt idx="1">
                  <c:v>Year 2010-11</c:v>
                </c:pt>
                <c:pt idx="2">
                  <c:v>Year 2011-12</c:v>
                </c:pt>
                <c:pt idx="3">
                  <c:v>Year 2012-13</c:v>
                </c:pt>
                <c:pt idx="4">
                  <c:v>Year 2013-14</c:v>
                </c:pt>
                <c:pt idx="5">
                  <c:v>Year 2014-15</c:v>
                </c:pt>
                <c:pt idx="6">
                  <c:v>Year 2015-16</c:v>
                </c:pt>
                <c:pt idx="7">
                  <c:v>Year 2016-17</c:v>
                </c:pt>
                <c:pt idx="8">
                  <c:v>Year 2017-18</c:v>
                </c:pt>
                <c:pt idx="9">
                  <c:v>Year 2018-19</c:v>
                </c:pt>
              </c:strCache>
            </c:strRef>
          </c:cat>
          <c:val>
            <c:numRef>
              <c:f>'Rainfall -6 Table'!$B$3:$B$12</c:f>
              <c:numCache>
                <c:formatCode>General</c:formatCode>
                <c:ptCount val="10"/>
                <c:pt idx="0">
                  <c:v>779</c:v>
                </c:pt>
                <c:pt idx="1">
                  <c:v>779</c:v>
                </c:pt>
                <c:pt idx="2">
                  <c:v>779</c:v>
                </c:pt>
                <c:pt idx="3">
                  <c:v>779</c:v>
                </c:pt>
                <c:pt idx="4">
                  <c:v>779</c:v>
                </c:pt>
                <c:pt idx="5">
                  <c:v>779</c:v>
                </c:pt>
                <c:pt idx="6">
                  <c:v>779</c:v>
                </c:pt>
                <c:pt idx="7">
                  <c:v>779</c:v>
                </c:pt>
                <c:pt idx="8">
                  <c:v>779</c:v>
                </c:pt>
                <c:pt idx="9">
                  <c:v>779</c:v>
                </c:pt>
              </c:numCache>
            </c:numRef>
          </c:val>
          <c:smooth val="0"/>
          <c:extLst>
            <c:ext xmlns:c16="http://schemas.microsoft.com/office/drawing/2014/chart" uri="{C3380CC4-5D6E-409C-BE32-E72D297353CC}">
              <c16:uniqueId val="{0000000D-2FCB-4798-955F-C29A14D5BAFC}"/>
            </c:ext>
          </c:extLst>
        </c:ser>
        <c:dLbls>
          <c:showLegendKey val="0"/>
          <c:showVal val="0"/>
          <c:showCatName val="0"/>
          <c:showSerName val="0"/>
          <c:showPercent val="0"/>
          <c:showBubbleSize val="0"/>
        </c:dLbls>
        <c:marker val="1"/>
        <c:smooth val="0"/>
        <c:axId val="66071168"/>
        <c:axId val="66101632"/>
      </c:lineChart>
      <c:catAx>
        <c:axId val="66071168"/>
        <c:scaling>
          <c:orientation val="minMax"/>
        </c:scaling>
        <c:delete val="0"/>
        <c:axPos val="b"/>
        <c:numFmt formatCode="General" sourceLinked="0"/>
        <c:majorTickMark val="out"/>
        <c:minorTickMark val="none"/>
        <c:tickLblPos val="nextTo"/>
        <c:txPr>
          <a:bodyPr/>
          <a:lstStyle/>
          <a:p>
            <a:pPr>
              <a:defRPr b="1"/>
            </a:pPr>
            <a:endParaRPr lang="en-US"/>
          </a:p>
        </c:txPr>
        <c:crossAx val="66101632"/>
        <c:crosses val="autoZero"/>
        <c:auto val="1"/>
        <c:lblAlgn val="ctr"/>
        <c:lblOffset val="100"/>
        <c:noMultiLvlLbl val="0"/>
      </c:catAx>
      <c:valAx>
        <c:axId val="66101632"/>
        <c:scaling>
          <c:orientation val="minMax"/>
        </c:scaling>
        <c:delete val="0"/>
        <c:axPos val="l"/>
        <c:majorGridlines/>
        <c:numFmt formatCode="General" sourceLinked="1"/>
        <c:majorTickMark val="out"/>
        <c:minorTickMark val="none"/>
        <c:tickLblPos val="nextTo"/>
        <c:crossAx val="66071168"/>
        <c:crosses val="autoZero"/>
        <c:crossBetween val="between"/>
      </c:valAx>
    </c:plotArea>
    <c:legend>
      <c:legendPos val="r"/>
      <c:legendEntry>
        <c:idx val="3"/>
        <c:delete val="1"/>
      </c:legendEntry>
      <c:legendEntry>
        <c:idx val="4"/>
        <c:delete val="1"/>
      </c:legendEntry>
      <c:layout>
        <c:manualLayout>
          <c:xMode val="edge"/>
          <c:yMode val="edge"/>
          <c:x val="0.83303425887553562"/>
          <c:y val="3.7384036166286251E-2"/>
          <c:w val="0.15419816344785622"/>
          <c:h val="0.16866090115079663"/>
        </c:manualLayout>
      </c:layout>
      <c:overlay val="0"/>
    </c:legend>
    <c:plotVisOnly val="1"/>
    <c:dispBlanksAs val="gap"/>
    <c:showDLblsOverMax val="0"/>
  </c:chart>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8417001375362125E-2"/>
          <c:y val="0.17586656229840256"/>
          <c:w val="0.88074849196482063"/>
          <c:h val="0.75621278217054599"/>
        </c:manualLayout>
      </c:layout>
      <c:barChart>
        <c:barDir val="col"/>
        <c:grouping val="clustered"/>
        <c:varyColors val="0"/>
        <c:ser>
          <c:idx val="0"/>
          <c:order val="0"/>
          <c:tx>
            <c:strRef>
              <c:f>'Sugarcane Area-Yield'!$A$12</c:f>
              <c:strCache>
                <c:ptCount val="1"/>
                <c:pt idx="0">
                  <c:v>A'bad Division Prod.</c:v>
                </c:pt>
              </c:strCache>
            </c:strRef>
          </c:tx>
          <c:spPr>
            <a:solidFill>
              <a:srgbClr val="92D050"/>
            </a:solidFill>
          </c:spPr>
          <c:invertIfNegative val="0"/>
          <c:dLbls>
            <c:spPr>
              <a:solidFill>
                <a:schemeClr val="accent3">
                  <a:lumMod val="20000"/>
                  <a:lumOff val="80000"/>
                </a:schemeClr>
              </a:solidFill>
            </c:spPr>
            <c:txPr>
              <a:bodyPr/>
              <a:lstStyle/>
              <a:p>
                <a:pPr>
                  <a:defRPr sz="1600" b="1">
                    <a:solidFill>
                      <a:sysClr val="windowText" lastClr="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'Sugarcane Area-Yield'!$B$2:$L$2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'Sugarcane Area-Yield'!$B$12:$L$12</c:f>
              <c:numCache>
                <c:formatCode>0.00</c:formatCode>
                <c:ptCount val="10"/>
                <c:pt idx="0" formatCode="General">
                  <c:v>142.13999999999999</c:v>
                </c:pt>
                <c:pt idx="1">
                  <c:v>150.13</c:v>
                </c:pt>
                <c:pt idx="2">
                  <c:v>167.49</c:v>
                </c:pt>
                <c:pt idx="3">
                  <c:v>124.74000000000002</c:v>
                </c:pt>
                <c:pt idx="4">
                  <c:v>148.73999999999998</c:v>
                </c:pt>
                <c:pt idx="5">
                  <c:v>111.55</c:v>
                </c:pt>
                <c:pt idx="6">
                  <c:v>64.210000000000022</c:v>
                </c:pt>
                <c:pt idx="7">
                  <c:v>46.7</c:v>
                </c:pt>
                <c:pt idx="8">
                  <c:v>122.13</c:v>
                </c:pt>
                <c:pt idx="9">
                  <c:v>147.39000000000001</c:v>
                </c:pt>
              </c:numCache>
            </c:numRef>
          </c:val>
          <c:extLst>
            <c:ext xmlns:c16="http://schemas.microsoft.com/office/drawing/2014/chart" uri="{C3380CC4-5D6E-409C-BE32-E72D297353CC}">
              <c16:uniqueId val="{00000000-C8FB-4B94-8008-6B42FD803B17}"/>
            </c:ext>
          </c:extLst>
        </c:ser>
        <c:ser>
          <c:idx val="1"/>
          <c:order val="1"/>
          <c:tx>
            <c:strRef>
              <c:f>'Sugarcane Area-Yield'!$A$13</c:f>
              <c:strCache>
                <c:ptCount val="1"/>
                <c:pt idx="0">
                  <c:v>A'bad Division Yield</c:v>
                </c:pt>
              </c:strCache>
            </c:strRef>
          </c:tx>
          <c:invertIfNegative val="0"/>
          <c:dLbls>
            <c:dLbl>
              <c:idx val="0"/>
              <c:tx>
                <c:rich>
                  <a:bodyPr/>
                  <a:lstStyle/>
                  <a:p>
                    <a:r>
                      <a:rPr lang="en-US" sz="1400"/>
                      <a:t>76.84</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8FB-4B94-8008-6B42FD803B17}"/>
                </c:ext>
              </c:extLst>
            </c:dLbl>
            <c:dLbl>
              <c:idx val="7"/>
              <c:layout>
                <c:manualLayout>
                  <c:x val="0"/>
                  <c:y val="-2.33648806609867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8FB-4B94-8008-6B42FD803B17}"/>
                </c:ext>
              </c:extLst>
            </c:dLbl>
            <c:spPr>
              <a:solidFill>
                <a:schemeClr val="accent1">
                  <a:lumMod val="20000"/>
                  <a:lumOff val="80000"/>
                </a:schemeClr>
              </a:solidFill>
            </c:spPr>
            <c:txPr>
              <a:bodyPr/>
              <a:lstStyle/>
              <a:p>
                <a:pPr>
                  <a:defRPr sz="1400"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'Sugarcane Area-Yield'!$B$2:$L$2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'Sugarcane Area-Yield'!$B$13:$L$13</c:f>
              <c:numCache>
                <c:formatCode>0.00</c:formatCode>
                <c:ptCount val="10"/>
                <c:pt idx="0" formatCode="General">
                  <c:v>76.83</c:v>
                </c:pt>
                <c:pt idx="1">
                  <c:v>70.816037735849051</c:v>
                </c:pt>
                <c:pt idx="2">
                  <c:v>69.787499999999994</c:v>
                </c:pt>
                <c:pt idx="3">
                  <c:v>57.75</c:v>
                </c:pt>
                <c:pt idx="4">
                  <c:v>61.717842323651446</c:v>
                </c:pt>
                <c:pt idx="5">
                  <c:v>50.704545454545446</c:v>
                </c:pt>
                <c:pt idx="6">
                  <c:v>31.321951219512311</c:v>
                </c:pt>
                <c:pt idx="7">
                  <c:v>50.215053763440864</c:v>
                </c:pt>
                <c:pt idx="8">
                  <c:v>57.070093457943699</c:v>
                </c:pt>
                <c:pt idx="9">
                  <c:v>47.089456869009574</c:v>
                </c:pt>
              </c:numCache>
            </c:numRef>
          </c:val>
          <c:extLst>
            <c:ext xmlns:c16="http://schemas.microsoft.com/office/drawing/2014/chart" uri="{C3380CC4-5D6E-409C-BE32-E72D297353CC}">
              <c16:uniqueId val="{00000003-C8FB-4B94-8008-6B42FD803B17}"/>
            </c:ext>
          </c:extLst>
        </c:ser>
        <c:dLbls>
          <c:showLegendKey val="0"/>
          <c:showVal val="0"/>
          <c:showCatName val="0"/>
          <c:showSerName val="0"/>
          <c:showPercent val="0"/>
          <c:showBubbleSize val="0"/>
        </c:dLbls>
        <c:gapWidth val="150"/>
        <c:axId val="72103424"/>
        <c:axId val="72104960"/>
      </c:barChart>
      <c:catAx>
        <c:axId val="72103424"/>
        <c:scaling>
          <c:orientation val="minMax"/>
        </c:scaling>
        <c:delete val="0"/>
        <c:axPos val="b"/>
        <c:numFmt formatCode="General" sourceLinked="0"/>
        <c:majorTickMark val="out"/>
        <c:minorTickMark val="none"/>
        <c:tickLblPos val="nextTo"/>
        <c:txPr>
          <a:bodyPr/>
          <a:lstStyle/>
          <a:p>
            <a:pPr>
              <a:defRPr sz="1200" b="1"/>
            </a:pPr>
            <a:endParaRPr lang="en-US"/>
          </a:p>
        </c:txPr>
        <c:crossAx val="72104960"/>
        <c:crosses val="autoZero"/>
        <c:auto val="1"/>
        <c:lblAlgn val="ctr"/>
        <c:lblOffset val="100"/>
        <c:noMultiLvlLbl val="0"/>
      </c:catAx>
      <c:valAx>
        <c:axId val="72104960"/>
        <c:scaling>
          <c:orientation val="minMax"/>
        </c:scaling>
        <c:delete val="0"/>
        <c:axPos val="l"/>
        <c:majorGridlines/>
        <c:numFmt formatCode="General" sourceLinked="1"/>
        <c:majorTickMark val="out"/>
        <c:minorTickMark val="none"/>
        <c:tickLblPos val="nextTo"/>
        <c:crossAx val="72103424"/>
        <c:crosses val="autoZero"/>
        <c:crossBetween val="between"/>
      </c:valAx>
    </c:plotArea>
    <c:legend>
      <c:legendPos val="r"/>
      <c:layout>
        <c:manualLayout>
          <c:xMode val="edge"/>
          <c:yMode val="edge"/>
          <c:x val="0.91093855044435235"/>
          <c:y val="0.15934127136547097"/>
          <c:w val="8.5260956754411824E-2"/>
          <c:h val="0.21363869722325313"/>
        </c:manualLayout>
      </c:layout>
      <c:overlay val="0"/>
    </c:legend>
    <c:plotVisOnly val="1"/>
    <c:dispBlanksAs val="gap"/>
    <c:showDLblsOverMax val="0"/>
  </c:chart>
  <c:externalData r:id="rId1">
    <c:autoUpdate val="0"/>
  </c:externalData>
  <c:userShapes r:id="rId2"/>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Times New Roman" pitchFamily="18" charset="0"/>
                <a:cs typeface="Times New Roman" pitchFamily="18" charset="0"/>
              </a:defRPr>
            </a:pPr>
            <a:r>
              <a:rPr lang="en-US" u="sng" dirty="0">
                <a:solidFill>
                  <a:schemeClr val="accent2">
                    <a:lumMod val="50000"/>
                  </a:schemeClr>
                </a:solidFill>
                <a:latin typeface="Times New Roman" pitchFamily="18" charset="0"/>
                <a:cs typeface="Times New Roman" pitchFamily="18" charset="0"/>
              </a:rPr>
              <a:t>Aurangabad Division</a:t>
            </a:r>
          </a:p>
          <a:p>
            <a:pPr>
              <a:defRPr>
                <a:latin typeface="Times New Roman" pitchFamily="18" charset="0"/>
                <a:cs typeface="Times New Roman" pitchFamily="18" charset="0"/>
              </a:defRPr>
            </a:pPr>
            <a:r>
              <a:rPr lang="en-US" sz="2800" u="sng" dirty="0">
                <a:solidFill>
                  <a:schemeClr val="accent5">
                    <a:lumMod val="50000"/>
                  </a:schemeClr>
                </a:solidFill>
                <a:latin typeface="Times New Roman" pitchFamily="18" charset="0"/>
                <a:cs typeface="Times New Roman" pitchFamily="18" charset="0"/>
              </a:rPr>
              <a:t>Number of Functional</a:t>
            </a:r>
            <a:r>
              <a:rPr lang="en-US" sz="2800" u="sng" baseline="0" dirty="0">
                <a:solidFill>
                  <a:schemeClr val="accent5">
                    <a:lumMod val="50000"/>
                  </a:schemeClr>
                </a:solidFill>
                <a:latin typeface="Times New Roman" pitchFamily="18" charset="0"/>
                <a:cs typeface="Times New Roman" pitchFamily="18" charset="0"/>
              </a:rPr>
              <a:t> Sugar Factories</a:t>
            </a:r>
            <a:r>
              <a:rPr lang="en-US" sz="2800" u="sng" dirty="0">
                <a:solidFill>
                  <a:schemeClr val="accent5">
                    <a:lumMod val="50000"/>
                  </a:schemeClr>
                </a:solidFill>
                <a:latin typeface="Times New Roman" pitchFamily="18" charset="0"/>
                <a:cs typeface="Times New Roman" pitchFamily="18" charset="0"/>
              </a:rPr>
              <a:t> </a:t>
            </a:r>
          </a:p>
        </c:rich>
      </c:tx>
      <c:overlay val="0"/>
    </c:title>
    <c:autoTitleDeleted val="0"/>
    <c:plotArea>
      <c:layout>
        <c:manualLayout>
          <c:layoutTarget val="inner"/>
          <c:xMode val="edge"/>
          <c:yMode val="edge"/>
          <c:x val="4.3667351685074046E-2"/>
          <c:y val="0.18629077802719252"/>
          <c:w val="0.92527959840791152"/>
          <c:h val="0.74059937687621069"/>
        </c:manualLayout>
      </c:layout>
      <c:barChart>
        <c:barDir val="col"/>
        <c:grouping val="clustered"/>
        <c:varyColors val="0"/>
        <c:ser>
          <c:idx val="0"/>
          <c:order val="0"/>
          <c:tx>
            <c:strRef>
              <c:f>'Distwise Sugar Factories'!$A$3</c:f>
              <c:strCache>
                <c:ptCount val="1"/>
                <c:pt idx="0">
                  <c:v>1</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Factories'!$B$3:$K$3</c:f>
            </c:numRef>
          </c:val>
          <c:extLst>
            <c:ext xmlns:c16="http://schemas.microsoft.com/office/drawing/2014/chart" uri="{C3380CC4-5D6E-409C-BE32-E72D297353CC}">
              <c16:uniqueId val="{00000000-4FFD-4D54-894B-0757A547EEE6}"/>
            </c:ext>
          </c:extLst>
        </c:ser>
        <c:ser>
          <c:idx val="1"/>
          <c:order val="1"/>
          <c:tx>
            <c:strRef>
              <c:f>'Distwise Sugar Factories'!$A$4</c:f>
              <c:strCache>
                <c:ptCount val="1"/>
                <c:pt idx="0">
                  <c:v>1</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Factories'!$B$4:$K$4</c:f>
            </c:numRef>
          </c:val>
          <c:extLst>
            <c:ext xmlns:c16="http://schemas.microsoft.com/office/drawing/2014/chart" uri="{C3380CC4-5D6E-409C-BE32-E72D297353CC}">
              <c16:uniqueId val="{00000001-4FFD-4D54-894B-0757A547EEE6}"/>
            </c:ext>
          </c:extLst>
        </c:ser>
        <c:ser>
          <c:idx val="2"/>
          <c:order val="2"/>
          <c:tx>
            <c:strRef>
              <c:f>'Distwise Sugar Factories'!$A$5</c:f>
              <c:strCache>
                <c:ptCount val="1"/>
                <c:pt idx="0">
                  <c:v>2</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Factories'!$B$5:$K$5</c:f>
            </c:numRef>
          </c:val>
          <c:extLst>
            <c:ext xmlns:c16="http://schemas.microsoft.com/office/drawing/2014/chart" uri="{C3380CC4-5D6E-409C-BE32-E72D297353CC}">
              <c16:uniqueId val="{00000002-4FFD-4D54-894B-0757A547EEE6}"/>
            </c:ext>
          </c:extLst>
        </c:ser>
        <c:ser>
          <c:idx val="3"/>
          <c:order val="3"/>
          <c:tx>
            <c:strRef>
              <c:f>'Distwise Sugar Factories'!$A$6</c:f>
              <c:strCache>
                <c:ptCount val="1"/>
                <c:pt idx="0">
                  <c:v>3</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Factories'!$B$6:$K$6</c:f>
            </c:numRef>
          </c:val>
          <c:extLst>
            <c:ext xmlns:c16="http://schemas.microsoft.com/office/drawing/2014/chart" uri="{C3380CC4-5D6E-409C-BE32-E72D297353CC}">
              <c16:uniqueId val="{00000003-4FFD-4D54-894B-0757A547EEE6}"/>
            </c:ext>
          </c:extLst>
        </c:ser>
        <c:ser>
          <c:idx val="4"/>
          <c:order val="4"/>
          <c:tx>
            <c:strRef>
              <c:f>'Distwise Sugar Factories'!$A$7</c:f>
              <c:strCache>
                <c:ptCount val="1"/>
                <c:pt idx="0">
                  <c:v>4</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Factories'!$B$7:$K$7</c:f>
            </c:numRef>
          </c:val>
          <c:extLst>
            <c:ext xmlns:c16="http://schemas.microsoft.com/office/drawing/2014/chart" uri="{C3380CC4-5D6E-409C-BE32-E72D297353CC}">
              <c16:uniqueId val="{00000004-4FFD-4D54-894B-0757A547EEE6}"/>
            </c:ext>
          </c:extLst>
        </c:ser>
        <c:ser>
          <c:idx val="5"/>
          <c:order val="5"/>
          <c:tx>
            <c:strRef>
              <c:f>'Distwise Sugar Factories'!$A$8</c:f>
              <c:strCache>
                <c:ptCount val="1"/>
                <c:pt idx="0">
                  <c:v>5</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Factories'!$B$8:$K$8</c:f>
            </c:numRef>
          </c:val>
          <c:extLst>
            <c:ext xmlns:c16="http://schemas.microsoft.com/office/drawing/2014/chart" uri="{C3380CC4-5D6E-409C-BE32-E72D297353CC}">
              <c16:uniqueId val="{00000005-4FFD-4D54-894B-0757A547EEE6}"/>
            </c:ext>
          </c:extLst>
        </c:ser>
        <c:ser>
          <c:idx val="6"/>
          <c:order val="6"/>
          <c:tx>
            <c:strRef>
              <c:f>'Distwise Sugar Factories'!$A$9</c:f>
              <c:strCache>
                <c:ptCount val="1"/>
                <c:pt idx="0">
                  <c:v>6</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Factories'!$B$9:$K$9</c:f>
            </c:numRef>
          </c:val>
          <c:extLst>
            <c:ext xmlns:c16="http://schemas.microsoft.com/office/drawing/2014/chart" uri="{C3380CC4-5D6E-409C-BE32-E72D297353CC}">
              <c16:uniqueId val="{00000006-4FFD-4D54-894B-0757A547EEE6}"/>
            </c:ext>
          </c:extLst>
        </c:ser>
        <c:ser>
          <c:idx val="7"/>
          <c:order val="7"/>
          <c:tx>
            <c:strRef>
              <c:f>'Distwise Sugar Factories'!$A$10</c:f>
              <c:strCache>
                <c:ptCount val="1"/>
                <c:pt idx="0">
                  <c:v>7</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Factories'!$B$10:$K$10</c:f>
            </c:numRef>
          </c:val>
          <c:extLst>
            <c:ext xmlns:c16="http://schemas.microsoft.com/office/drawing/2014/chart" uri="{C3380CC4-5D6E-409C-BE32-E72D297353CC}">
              <c16:uniqueId val="{00000007-4FFD-4D54-894B-0757A547EEE6}"/>
            </c:ext>
          </c:extLst>
        </c:ser>
        <c:ser>
          <c:idx val="8"/>
          <c:order val="8"/>
          <c:tx>
            <c:strRef>
              <c:f>'Distwise Sugar Factories'!$A$11</c:f>
              <c:strCache>
                <c:ptCount val="1"/>
                <c:pt idx="0">
                  <c:v>8</c:v>
                </c:pt>
              </c:strCache>
            </c:strRef>
          </c:tx>
          <c:invertIfNegative val="0"/>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Factories'!$B$11:$K$11</c:f>
            </c:numRef>
          </c:val>
          <c:extLst>
            <c:ext xmlns:c16="http://schemas.microsoft.com/office/drawing/2014/chart" uri="{C3380CC4-5D6E-409C-BE32-E72D297353CC}">
              <c16:uniqueId val="{00000008-4FFD-4D54-894B-0757A547EEE6}"/>
            </c:ext>
          </c:extLst>
        </c:ser>
        <c:ser>
          <c:idx val="9"/>
          <c:order val="9"/>
          <c:tx>
            <c:strRef>
              <c:f>'Distwise Sugar Factories'!$A$12</c:f>
              <c:strCache>
                <c:ptCount val="1"/>
                <c:pt idx="0">
                  <c:v>A'bad Division Total </c:v>
                </c:pt>
              </c:strCache>
            </c:strRef>
          </c:tx>
          <c:spPr>
            <a:solidFill>
              <a:schemeClr val="accent5"/>
            </a:solidFill>
          </c:spPr>
          <c:invertIfNegative val="0"/>
          <c:dLbls>
            <c:spPr>
              <a:solidFill>
                <a:schemeClr val="accent6">
                  <a:lumMod val="20000"/>
                  <a:lumOff val="80000"/>
                </a:schemeClr>
              </a:solidFill>
            </c:spPr>
            <c:txPr>
              <a:bodyPr/>
              <a:lstStyle/>
              <a:p>
                <a:pPr>
                  <a:defRPr sz="1600" b="1">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'Distwise Sugar Factories'!$B$2:$K$2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'Distwise Sugar Factories'!$B$12:$K$12</c:f>
              <c:numCache>
                <c:formatCode>General</c:formatCode>
                <c:ptCount val="9"/>
                <c:pt idx="0">
                  <c:v>46</c:v>
                </c:pt>
                <c:pt idx="1">
                  <c:v>51</c:v>
                </c:pt>
                <c:pt idx="2">
                  <c:v>46</c:v>
                </c:pt>
                <c:pt idx="3">
                  <c:v>38</c:v>
                </c:pt>
                <c:pt idx="4">
                  <c:v>43</c:v>
                </c:pt>
                <c:pt idx="5">
                  <c:v>41</c:v>
                </c:pt>
                <c:pt idx="6">
                  <c:v>22</c:v>
                </c:pt>
                <c:pt idx="7">
                  <c:v>50</c:v>
                </c:pt>
                <c:pt idx="8">
                  <c:v>54</c:v>
                </c:pt>
              </c:numCache>
            </c:numRef>
          </c:val>
          <c:extLst>
            <c:ext xmlns:c16="http://schemas.microsoft.com/office/drawing/2014/chart" uri="{C3380CC4-5D6E-409C-BE32-E72D297353CC}">
              <c16:uniqueId val="{00000009-4FFD-4D54-894B-0757A547EEE6}"/>
            </c:ext>
          </c:extLst>
        </c:ser>
        <c:dLbls>
          <c:showLegendKey val="0"/>
          <c:showVal val="0"/>
          <c:showCatName val="0"/>
          <c:showSerName val="0"/>
          <c:showPercent val="0"/>
          <c:showBubbleSize val="0"/>
        </c:dLbls>
        <c:gapWidth val="150"/>
        <c:axId val="73218304"/>
        <c:axId val="73224192"/>
      </c:barChart>
      <c:catAx>
        <c:axId val="73218304"/>
        <c:scaling>
          <c:orientation val="minMax"/>
        </c:scaling>
        <c:delete val="0"/>
        <c:axPos val="b"/>
        <c:numFmt formatCode="General" sourceLinked="0"/>
        <c:majorTickMark val="out"/>
        <c:minorTickMark val="none"/>
        <c:tickLblPos val="nextTo"/>
        <c:txPr>
          <a:bodyPr/>
          <a:lstStyle/>
          <a:p>
            <a:pPr>
              <a:defRPr sz="1400" b="1"/>
            </a:pPr>
            <a:endParaRPr lang="en-US"/>
          </a:p>
        </c:txPr>
        <c:crossAx val="73224192"/>
        <c:crosses val="autoZero"/>
        <c:auto val="1"/>
        <c:lblAlgn val="ctr"/>
        <c:lblOffset val="100"/>
        <c:noMultiLvlLbl val="0"/>
      </c:catAx>
      <c:valAx>
        <c:axId val="73224192"/>
        <c:scaling>
          <c:orientation val="minMax"/>
        </c:scaling>
        <c:delete val="0"/>
        <c:axPos val="l"/>
        <c:majorGridlines/>
        <c:numFmt formatCode="General" sourceLinked="1"/>
        <c:majorTickMark val="out"/>
        <c:minorTickMark val="none"/>
        <c:tickLblPos val="nextTo"/>
        <c:crossAx val="73218304"/>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a:latin typeface="Times New Roman" pitchFamily="18" charset="0"/>
                <a:cs typeface="Times New Roman" pitchFamily="18" charset="0"/>
              </a:defRPr>
            </a:pPr>
            <a:r>
              <a:rPr lang="en-US" sz="2400" b="1" dirty="0">
                <a:solidFill>
                  <a:schemeClr val="accent2">
                    <a:lumMod val="50000"/>
                  </a:schemeClr>
                </a:solidFill>
                <a:latin typeface="Times New Roman" pitchFamily="18" charset="0"/>
                <a:cs typeface="Times New Roman" pitchFamily="18" charset="0"/>
              </a:rPr>
              <a:t>Aurangabad Division </a:t>
            </a:r>
          </a:p>
          <a:p>
            <a:pPr>
              <a:defRPr>
                <a:latin typeface="Times New Roman" pitchFamily="18" charset="0"/>
                <a:cs typeface="Times New Roman" pitchFamily="18" charset="0"/>
              </a:defRPr>
            </a:pPr>
            <a:r>
              <a:rPr lang="en-US" sz="2600" b="1" dirty="0">
                <a:solidFill>
                  <a:schemeClr val="accent5">
                    <a:lumMod val="50000"/>
                  </a:schemeClr>
                </a:solidFill>
                <a:latin typeface="Times New Roman" pitchFamily="18" charset="0"/>
                <a:cs typeface="Times New Roman" pitchFamily="18" charset="0"/>
              </a:rPr>
              <a:t>Sugar Factories Crushing Capacity </a:t>
            </a:r>
            <a:r>
              <a:rPr lang="en-US" sz="2000" b="1" dirty="0">
                <a:latin typeface="Times New Roman" pitchFamily="18" charset="0"/>
                <a:cs typeface="Times New Roman" pitchFamily="18" charset="0"/>
              </a:rPr>
              <a:t>(MT/Day</a:t>
            </a:r>
            <a:r>
              <a:rPr lang="en-US" dirty="0">
                <a:latin typeface="Times New Roman" pitchFamily="18" charset="0"/>
                <a:cs typeface="Times New Roman" pitchFamily="18" charset="0"/>
              </a:rPr>
              <a:t>)  </a:t>
            </a:r>
          </a:p>
        </c:rich>
      </c:tx>
      <c:overlay val="0"/>
    </c:title>
    <c:autoTitleDeleted val="0"/>
    <c:plotArea>
      <c:layout>
        <c:manualLayout>
          <c:layoutTarget val="inner"/>
          <c:xMode val="edge"/>
          <c:yMode val="edge"/>
          <c:x val="0.10161314887106312"/>
          <c:y val="0.14569571920686197"/>
          <c:w val="0.85960452578562807"/>
          <c:h val="0.78215593182266341"/>
        </c:manualLayout>
      </c:layout>
      <c:barChart>
        <c:barDir val="col"/>
        <c:grouping val="stacked"/>
        <c:varyColors val="0"/>
        <c:ser>
          <c:idx val="0"/>
          <c:order val="0"/>
          <c:invertIfNegative val="0"/>
          <c:cat>
            <c:strRef>
              <c:f>'Sugar Factories Crushing Capa D'!$B$1:$K$2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Factories Crushing Capa D'!$B$3:$K$3</c:f>
            </c:numRef>
          </c:val>
          <c:extLst>
            <c:ext xmlns:c16="http://schemas.microsoft.com/office/drawing/2014/chart" uri="{C3380CC4-5D6E-409C-BE32-E72D297353CC}">
              <c16:uniqueId val="{00000000-85A0-4D30-B0F3-DB3F4CE6A416}"/>
            </c:ext>
          </c:extLst>
        </c:ser>
        <c:ser>
          <c:idx val="9"/>
          <c:order val="1"/>
          <c:tx>
            <c:strRef>
              <c:f>'Sugar Factories Crushing Capa D'!$A$12</c:f>
              <c:strCache>
                <c:ptCount val="1"/>
                <c:pt idx="0">
                  <c:v>A'bad Division Total </c:v>
                </c:pt>
              </c:strCache>
            </c:strRef>
          </c:tx>
          <c:spPr>
            <a:solidFill>
              <a:schemeClr val="accent5"/>
            </a:solidFill>
          </c:spPr>
          <c:invertIfNegative val="0"/>
          <c:dLbls>
            <c:dLbl>
              <c:idx val="0"/>
              <c:layout>
                <c:manualLayout>
                  <c:x val="0"/>
                  <c:y val="-5.873312516877927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A0-4D30-B0F3-DB3F4CE6A416}"/>
                </c:ext>
              </c:extLst>
            </c:dLbl>
            <c:dLbl>
              <c:idx val="1"/>
              <c:layout>
                <c:manualLayout>
                  <c:x val="-4.1015226983756514E-3"/>
                  <c:y val="-5.034267871609652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A0-4D30-B0F3-DB3F4CE6A416}"/>
                </c:ext>
              </c:extLst>
            </c:dLbl>
            <c:dLbl>
              <c:idx val="2"/>
              <c:layout>
                <c:manualLayout>
                  <c:x val="-2.734348465583757E-3"/>
                  <c:y val="-5.6635513555608585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A0-4D30-B0F3-DB3F4CE6A416}"/>
                </c:ext>
              </c:extLst>
            </c:dLbl>
            <c:dLbl>
              <c:idx val="3"/>
              <c:layout>
                <c:manualLayout>
                  <c:x val="0"/>
                  <c:y val="-5.873312516877927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A0-4D30-B0F3-DB3F4CE6A416}"/>
                </c:ext>
              </c:extLst>
            </c:dLbl>
            <c:dLbl>
              <c:idx val="4"/>
              <c:layout>
                <c:manualLayout>
                  <c:x val="0"/>
                  <c:y val="-6.292834839512065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A0-4D30-B0F3-DB3F4CE6A416}"/>
                </c:ext>
              </c:extLst>
            </c:dLbl>
            <c:dLbl>
              <c:idx val="5"/>
              <c:layout>
                <c:manualLayout>
                  <c:x val="0"/>
                  <c:y val="-5.873312516877927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A0-4D30-B0F3-DB3F4CE6A416}"/>
                </c:ext>
              </c:extLst>
            </c:dLbl>
            <c:dLbl>
              <c:idx val="6"/>
              <c:layout>
                <c:manualLayout>
                  <c:x val="1.3671742327918785E-3"/>
                  <c:y val="-6.7123571621462041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A0-4D30-B0F3-DB3F4CE6A416}"/>
                </c:ext>
              </c:extLst>
            </c:dLbl>
            <c:dLbl>
              <c:idx val="7"/>
              <c:layout>
                <c:manualLayout>
                  <c:x val="0"/>
                  <c:y val="-5.4537901942438675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A0-4D30-B0F3-DB3F4CE6A416}"/>
                </c:ext>
              </c:extLst>
            </c:dLbl>
            <c:dLbl>
              <c:idx val="8"/>
              <c:layout>
                <c:manualLayout>
                  <c:x val="0"/>
                  <c:y val="-5.873312516877927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A0-4D30-B0F3-DB3F4CE6A416}"/>
                </c:ext>
              </c:extLst>
            </c:dLbl>
            <c:dLbl>
              <c:idx val="9"/>
              <c:layout>
                <c:manualLayout>
                  <c:x val="1.4619884723935741E-3"/>
                  <c:y val="-6.0240973380288616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A0-4D30-B0F3-DB3F4CE6A416}"/>
                </c:ext>
              </c:extLst>
            </c:dLbl>
            <c:spPr>
              <a:solidFill>
                <a:schemeClr val="accent6">
                  <a:lumMod val="20000"/>
                  <a:lumOff val="80000"/>
                </a:schemeClr>
              </a:solidFill>
            </c:spPr>
            <c:txPr>
              <a:bodyPr/>
              <a:lstStyle/>
              <a:p>
                <a:pPr>
                  <a:defRPr sz="1600" b="1">
                    <a:solidFill>
                      <a:schemeClr val="tx1"/>
                    </a:solidFill>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'Sugar Factories Crushing Capa D'!$B$1:$K$2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Factories Crushing Capa D'!$B$12:$K$12</c:f>
              <c:numCache>
                <c:formatCode>General</c:formatCode>
                <c:ptCount val="9"/>
                <c:pt idx="0">
                  <c:v>94550</c:v>
                </c:pt>
                <c:pt idx="1">
                  <c:v>110500</c:v>
                </c:pt>
                <c:pt idx="2">
                  <c:v>95450</c:v>
                </c:pt>
                <c:pt idx="3">
                  <c:v>108900</c:v>
                </c:pt>
                <c:pt idx="4">
                  <c:v>136500</c:v>
                </c:pt>
                <c:pt idx="5">
                  <c:v>142650</c:v>
                </c:pt>
                <c:pt idx="6">
                  <c:v>137300</c:v>
                </c:pt>
                <c:pt idx="7">
                  <c:v>148750</c:v>
                </c:pt>
                <c:pt idx="8">
                  <c:v>157050</c:v>
                </c:pt>
              </c:numCache>
            </c:numRef>
          </c:val>
          <c:extLst>
            <c:ext xmlns:c16="http://schemas.microsoft.com/office/drawing/2014/chart" uri="{C3380CC4-5D6E-409C-BE32-E72D297353CC}">
              <c16:uniqueId val="{0000000B-85A0-4D30-B0F3-DB3F4CE6A416}"/>
            </c:ext>
          </c:extLst>
        </c:ser>
        <c:dLbls>
          <c:showLegendKey val="0"/>
          <c:showVal val="0"/>
          <c:showCatName val="0"/>
          <c:showSerName val="0"/>
          <c:showPercent val="0"/>
          <c:showBubbleSize val="0"/>
        </c:dLbls>
        <c:gapWidth val="150"/>
        <c:overlap val="100"/>
        <c:axId val="73257728"/>
        <c:axId val="73259264"/>
      </c:barChart>
      <c:catAx>
        <c:axId val="73257728"/>
        <c:scaling>
          <c:orientation val="minMax"/>
        </c:scaling>
        <c:delete val="0"/>
        <c:axPos val="b"/>
        <c:numFmt formatCode="General" sourceLinked="0"/>
        <c:majorTickMark val="out"/>
        <c:minorTickMark val="none"/>
        <c:tickLblPos val="nextTo"/>
        <c:txPr>
          <a:bodyPr/>
          <a:lstStyle/>
          <a:p>
            <a:pPr>
              <a:defRPr sz="1400" b="1"/>
            </a:pPr>
            <a:endParaRPr lang="en-US"/>
          </a:p>
        </c:txPr>
        <c:crossAx val="73259264"/>
        <c:crosses val="autoZero"/>
        <c:auto val="1"/>
        <c:lblAlgn val="ctr"/>
        <c:lblOffset val="100"/>
        <c:noMultiLvlLbl val="0"/>
      </c:catAx>
      <c:valAx>
        <c:axId val="73259264"/>
        <c:scaling>
          <c:orientation val="minMax"/>
        </c:scaling>
        <c:delete val="0"/>
        <c:axPos val="l"/>
        <c:majorGridlines/>
        <c:numFmt formatCode="General" sourceLinked="1"/>
        <c:majorTickMark val="out"/>
        <c:minorTickMark val="none"/>
        <c:tickLblPos val="nextTo"/>
        <c:crossAx val="73257728"/>
        <c:crosses val="autoZero"/>
        <c:crossBetween val="between"/>
      </c:valAx>
    </c:plotArea>
    <c:plotVisOnly val="1"/>
    <c:dispBlanksAs val="gap"/>
    <c:showDLblsOverMax val="0"/>
  </c:chart>
  <c:txPr>
    <a:bodyPr/>
    <a:lstStyle/>
    <a:p>
      <a:pPr>
        <a:defRPr sz="1600" b="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sz="2400">
                <a:latin typeface="Times New Roman" pitchFamily="18" charset="0"/>
                <a:cs typeface="Times New Roman" pitchFamily="18" charset="0"/>
              </a:defRPr>
            </a:pPr>
            <a:r>
              <a:rPr lang="en-US" sz="2400" u="sng" dirty="0">
                <a:solidFill>
                  <a:schemeClr val="accent2">
                    <a:lumMod val="50000"/>
                  </a:schemeClr>
                </a:solidFill>
                <a:latin typeface="Times New Roman" pitchFamily="18" charset="0"/>
                <a:cs typeface="Times New Roman" pitchFamily="18" charset="0"/>
              </a:rPr>
              <a:t>Aurangabad Division</a:t>
            </a:r>
          </a:p>
          <a:p>
            <a:pPr>
              <a:defRPr sz="2400">
                <a:latin typeface="Times New Roman" pitchFamily="18" charset="0"/>
                <a:cs typeface="Times New Roman" pitchFamily="18" charset="0"/>
              </a:defRPr>
            </a:pPr>
            <a:r>
              <a:rPr lang="en-US" sz="2800" dirty="0">
                <a:solidFill>
                  <a:schemeClr val="accent5">
                    <a:lumMod val="50000"/>
                  </a:schemeClr>
                </a:solidFill>
                <a:latin typeface="Times New Roman" pitchFamily="18" charset="0"/>
                <a:cs typeface="Times New Roman" pitchFamily="18" charset="0"/>
              </a:rPr>
              <a:t>Actual Crushing by Sugar Factories</a:t>
            </a:r>
          </a:p>
          <a:p>
            <a:pPr>
              <a:defRPr sz="2400">
                <a:latin typeface="Times New Roman" pitchFamily="18" charset="0"/>
                <a:cs typeface="Times New Roman" pitchFamily="18" charset="0"/>
              </a:defRPr>
            </a:pPr>
            <a:r>
              <a:rPr lang="en-US" sz="1800" b="1" dirty="0">
                <a:solidFill>
                  <a:srgbClr val="FF0000"/>
                </a:solidFill>
                <a:latin typeface="Times New Roman" pitchFamily="18" charset="0"/>
                <a:cs typeface="Times New Roman" pitchFamily="18" charset="0"/>
              </a:rPr>
              <a:t>(Lakh Metric </a:t>
            </a:r>
            <a:r>
              <a:rPr lang="en-US" sz="1800" b="1" dirty="0" err="1">
                <a:solidFill>
                  <a:srgbClr val="FF0000"/>
                </a:solidFill>
                <a:latin typeface="Times New Roman" pitchFamily="18" charset="0"/>
                <a:cs typeface="Times New Roman" pitchFamily="18" charset="0"/>
              </a:rPr>
              <a:t>Tonnes</a:t>
            </a:r>
            <a:r>
              <a:rPr lang="en-US" sz="1800" b="1" dirty="0">
                <a:solidFill>
                  <a:srgbClr val="FF0000"/>
                </a:solidFill>
                <a:latin typeface="Times New Roman" pitchFamily="18" charset="0"/>
                <a:cs typeface="Times New Roman" pitchFamily="18" charset="0"/>
              </a:rPr>
              <a:t>)</a:t>
            </a:r>
          </a:p>
        </c:rich>
      </c:tx>
      <c:layout>
        <c:manualLayout>
          <c:xMode val="edge"/>
          <c:yMode val="edge"/>
          <c:x val="0.19083930265442317"/>
          <c:y val="8.5583052118485268E-4"/>
        </c:manualLayout>
      </c:layout>
      <c:overlay val="0"/>
    </c:title>
    <c:autoTitleDeleted val="0"/>
    <c:plotArea>
      <c:layout>
        <c:manualLayout>
          <c:layoutTarget val="inner"/>
          <c:xMode val="edge"/>
          <c:yMode val="edge"/>
          <c:x val="5.2529566708036809E-2"/>
          <c:y val="0.16720019372578429"/>
          <c:w val="0.93485857059378519"/>
          <c:h val="0.74914573178352928"/>
        </c:manualLayout>
      </c:layout>
      <c:barChart>
        <c:barDir val="col"/>
        <c:grouping val="stacked"/>
        <c:varyColors val="0"/>
        <c:ser>
          <c:idx val="0"/>
          <c:order val="0"/>
          <c:tx>
            <c:strRef>
              <c:f>'Actual Crushing'!$A$3</c:f>
              <c:strCache>
                <c:ptCount val="1"/>
                <c:pt idx="0">
                  <c:v>No.Facatories</c:v>
                </c:pt>
              </c:strCache>
            </c:strRef>
          </c:tx>
          <c:invertIfNegative val="0"/>
          <c:dLbls>
            <c:dLbl>
              <c:idx val="0"/>
              <c:layout>
                <c:manualLayout>
                  <c:x val="1.1798656853173638E-3"/>
                  <c:y val="-0.2380403608845258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D53-4358-8664-2783A260F93C}"/>
                </c:ext>
              </c:extLst>
            </c:dLbl>
            <c:dLbl>
              <c:idx val="1"/>
              <c:layout>
                <c:manualLayout>
                  <c:x val="1.2536831494039061E-3"/>
                  <c:y val="-0.26329442045254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D53-4358-8664-2783A260F93C}"/>
                </c:ext>
              </c:extLst>
            </c:dLbl>
            <c:dLbl>
              <c:idx val="2"/>
              <c:layout>
                <c:manualLayout>
                  <c:x val="-1.5859169077963701E-3"/>
                  <c:y val="-0.2235865691883161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D53-4358-8664-2783A260F93C}"/>
                </c:ext>
              </c:extLst>
            </c:dLbl>
            <c:dLbl>
              <c:idx val="3"/>
              <c:layout>
                <c:manualLayout>
                  <c:x val="-1.548953005750058E-3"/>
                  <c:y val="-0.2005614454690594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D53-4358-8664-2783A260F93C}"/>
                </c:ext>
              </c:extLst>
            </c:dLbl>
            <c:dLbl>
              <c:idx val="4"/>
              <c:layout>
                <c:manualLayout>
                  <c:x val="-1.6597343718828981E-3"/>
                  <c:y val="-0.2884336207423205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D53-4358-8664-2783A260F93C}"/>
                </c:ext>
              </c:extLst>
            </c:dLbl>
            <c:dLbl>
              <c:idx val="5"/>
              <c:layout>
                <c:manualLayout>
                  <c:x val="-8.6293608577214208E-3"/>
                  <c:y val="-0.1671498802051019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D53-4358-8664-2783A260F93C}"/>
                </c:ext>
              </c:extLst>
            </c:dLbl>
            <c:dLbl>
              <c:idx val="6"/>
              <c:layout>
                <c:manualLayout>
                  <c:x val="-8.5925072956814855E-3"/>
                  <c:y val="-7.10053399576619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D53-4358-8664-2783A260F93C}"/>
                </c:ext>
              </c:extLst>
            </c:dLbl>
            <c:dLbl>
              <c:idx val="7"/>
              <c:layout>
                <c:manualLayout>
                  <c:x val="-5.8268350425734854E-3"/>
                  <c:y val="-0.3135726545693773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D53-4358-8664-2783A260F93C}"/>
                </c:ext>
              </c:extLst>
            </c:dLbl>
            <c:dLbl>
              <c:idx val="8"/>
              <c:layout>
                <c:manualLayout>
                  <c:x val="-3.690873204326788E-4"/>
                  <c:y val="-0.313411851579847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D53-4358-8664-2783A260F93C}"/>
                </c:ext>
              </c:extLst>
            </c:dLbl>
            <c:spPr>
              <a:solidFill>
                <a:schemeClr val="accent6">
                  <a:lumMod val="20000"/>
                  <a:lumOff val="80000"/>
                </a:schemeClr>
              </a:solidFill>
            </c:spPr>
            <c:txPr>
              <a:bodyPr/>
              <a:lstStyle/>
              <a:p>
                <a:pPr>
                  <a:defRPr sz="1600" b="1">
                    <a:solidFill>
                      <a:srgbClr val="000000"/>
                    </a:solidFill>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'Actual Crushing'!$B$2:$J$2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'Actual Crushing'!$B$3:$J$3</c:f>
              <c:numCache>
                <c:formatCode>General</c:formatCode>
                <c:ptCount val="9"/>
                <c:pt idx="0">
                  <c:v>130.03</c:v>
                </c:pt>
                <c:pt idx="1">
                  <c:v>157.70999999999998</c:v>
                </c:pt>
                <c:pt idx="2">
                  <c:v>127.88</c:v>
                </c:pt>
                <c:pt idx="3">
                  <c:v>111.11999999999999</c:v>
                </c:pt>
                <c:pt idx="4">
                  <c:v>173.8</c:v>
                </c:pt>
                <c:pt idx="5">
                  <c:v>92.54</c:v>
                </c:pt>
                <c:pt idx="6">
                  <c:v>23.3</c:v>
                </c:pt>
                <c:pt idx="7">
                  <c:v>189.65</c:v>
                </c:pt>
                <c:pt idx="8">
                  <c:v>194.28</c:v>
                </c:pt>
              </c:numCache>
            </c:numRef>
          </c:val>
          <c:extLst>
            <c:ext xmlns:c16="http://schemas.microsoft.com/office/drawing/2014/chart" uri="{C3380CC4-5D6E-409C-BE32-E72D297353CC}">
              <c16:uniqueId val="{00000009-4D53-4358-8664-2783A260F93C}"/>
            </c:ext>
          </c:extLst>
        </c:ser>
        <c:dLbls>
          <c:showLegendKey val="0"/>
          <c:showVal val="0"/>
          <c:showCatName val="0"/>
          <c:showSerName val="0"/>
          <c:showPercent val="0"/>
          <c:showBubbleSize val="0"/>
        </c:dLbls>
        <c:gapWidth val="150"/>
        <c:overlap val="100"/>
        <c:axId val="74406144"/>
        <c:axId val="74424320"/>
      </c:barChart>
      <c:catAx>
        <c:axId val="74406144"/>
        <c:scaling>
          <c:orientation val="minMax"/>
        </c:scaling>
        <c:delete val="0"/>
        <c:axPos val="b"/>
        <c:numFmt formatCode="General" sourceLinked="0"/>
        <c:majorTickMark val="out"/>
        <c:minorTickMark val="none"/>
        <c:tickLblPos val="nextTo"/>
        <c:txPr>
          <a:bodyPr/>
          <a:lstStyle/>
          <a:p>
            <a:pPr>
              <a:defRPr sz="1600" b="0"/>
            </a:pPr>
            <a:endParaRPr lang="en-US"/>
          </a:p>
        </c:txPr>
        <c:crossAx val="74424320"/>
        <c:crosses val="autoZero"/>
        <c:auto val="1"/>
        <c:lblAlgn val="ctr"/>
        <c:lblOffset val="100"/>
        <c:noMultiLvlLbl val="0"/>
      </c:catAx>
      <c:valAx>
        <c:axId val="74424320"/>
        <c:scaling>
          <c:orientation val="minMax"/>
        </c:scaling>
        <c:delete val="0"/>
        <c:axPos val="l"/>
        <c:majorGridlines/>
        <c:numFmt formatCode="General" sourceLinked="1"/>
        <c:majorTickMark val="out"/>
        <c:minorTickMark val="none"/>
        <c:tickLblPos val="nextTo"/>
        <c:crossAx val="74406144"/>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266224348124786E-2"/>
          <c:y val="0.21160934391145314"/>
          <c:w val="0.88753119209735631"/>
          <c:h val="0.70933534569039569"/>
        </c:manualLayout>
      </c:layout>
      <c:barChart>
        <c:barDir val="col"/>
        <c:grouping val="stacked"/>
        <c:varyColors val="0"/>
        <c:ser>
          <c:idx val="0"/>
          <c:order val="0"/>
          <c:tx>
            <c:strRef>
              <c:f>'Sugar Production New'!$A$3</c:f>
              <c:strCache>
                <c:ptCount val="1"/>
                <c:pt idx="0">
                  <c:v>1</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New'!$B$3:$K$3</c:f>
            </c:numRef>
          </c:val>
          <c:extLst>
            <c:ext xmlns:c16="http://schemas.microsoft.com/office/drawing/2014/chart" uri="{C3380CC4-5D6E-409C-BE32-E72D297353CC}">
              <c16:uniqueId val="{00000000-0DC3-4B71-BC12-61CF8BBCB3E8}"/>
            </c:ext>
          </c:extLst>
        </c:ser>
        <c:ser>
          <c:idx val="1"/>
          <c:order val="1"/>
          <c:tx>
            <c:strRef>
              <c:f>'Sugar Production New'!$A$4</c:f>
              <c:strCache>
                <c:ptCount val="1"/>
                <c:pt idx="0">
                  <c:v>1</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New'!$B$4:$K$4</c:f>
            </c:numRef>
          </c:val>
          <c:extLst>
            <c:ext xmlns:c16="http://schemas.microsoft.com/office/drawing/2014/chart" uri="{C3380CC4-5D6E-409C-BE32-E72D297353CC}">
              <c16:uniqueId val="{00000001-0DC3-4B71-BC12-61CF8BBCB3E8}"/>
            </c:ext>
          </c:extLst>
        </c:ser>
        <c:ser>
          <c:idx val="2"/>
          <c:order val="2"/>
          <c:tx>
            <c:strRef>
              <c:f>'Sugar Production New'!$A$5</c:f>
              <c:strCache>
                <c:ptCount val="1"/>
                <c:pt idx="0">
                  <c:v>2</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New'!$B$5:$K$5</c:f>
            </c:numRef>
          </c:val>
          <c:extLst>
            <c:ext xmlns:c16="http://schemas.microsoft.com/office/drawing/2014/chart" uri="{C3380CC4-5D6E-409C-BE32-E72D297353CC}">
              <c16:uniqueId val="{00000002-0DC3-4B71-BC12-61CF8BBCB3E8}"/>
            </c:ext>
          </c:extLst>
        </c:ser>
        <c:ser>
          <c:idx val="3"/>
          <c:order val="3"/>
          <c:tx>
            <c:strRef>
              <c:f>'Sugar Production New'!$A$6</c:f>
              <c:strCache>
                <c:ptCount val="1"/>
                <c:pt idx="0">
                  <c:v>3</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New'!$B$6:$K$6</c:f>
            </c:numRef>
          </c:val>
          <c:extLst>
            <c:ext xmlns:c16="http://schemas.microsoft.com/office/drawing/2014/chart" uri="{C3380CC4-5D6E-409C-BE32-E72D297353CC}">
              <c16:uniqueId val="{00000003-0DC3-4B71-BC12-61CF8BBCB3E8}"/>
            </c:ext>
          </c:extLst>
        </c:ser>
        <c:ser>
          <c:idx val="4"/>
          <c:order val="4"/>
          <c:tx>
            <c:strRef>
              <c:f>'Sugar Production New'!$A$7</c:f>
              <c:strCache>
                <c:ptCount val="1"/>
                <c:pt idx="0">
                  <c:v>4</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New'!$B$7:$K$7</c:f>
            </c:numRef>
          </c:val>
          <c:extLst>
            <c:ext xmlns:c16="http://schemas.microsoft.com/office/drawing/2014/chart" uri="{C3380CC4-5D6E-409C-BE32-E72D297353CC}">
              <c16:uniqueId val="{00000004-0DC3-4B71-BC12-61CF8BBCB3E8}"/>
            </c:ext>
          </c:extLst>
        </c:ser>
        <c:ser>
          <c:idx val="5"/>
          <c:order val="5"/>
          <c:tx>
            <c:strRef>
              <c:f>'Sugar Production New'!$A$8</c:f>
              <c:strCache>
                <c:ptCount val="1"/>
                <c:pt idx="0">
                  <c:v>5</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New'!$B$8:$K$8</c:f>
            </c:numRef>
          </c:val>
          <c:extLst>
            <c:ext xmlns:c16="http://schemas.microsoft.com/office/drawing/2014/chart" uri="{C3380CC4-5D6E-409C-BE32-E72D297353CC}">
              <c16:uniqueId val="{00000005-0DC3-4B71-BC12-61CF8BBCB3E8}"/>
            </c:ext>
          </c:extLst>
        </c:ser>
        <c:ser>
          <c:idx val="6"/>
          <c:order val="6"/>
          <c:tx>
            <c:strRef>
              <c:f>'Sugar Production New'!$A$9</c:f>
              <c:strCache>
                <c:ptCount val="1"/>
                <c:pt idx="0">
                  <c:v>6</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New'!$B$9:$K$9</c:f>
            </c:numRef>
          </c:val>
          <c:extLst>
            <c:ext xmlns:c16="http://schemas.microsoft.com/office/drawing/2014/chart" uri="{C3380CC4-5D6E-409C-BE32-E72D297353CC}">
              <c16:uniqueId val="{00000006-0DC3-4B71-BC12-61CF8BBCB3E8}"/>
            </c:ext>
          </c:extLst>
        </c:ser>
        <c:ser>
          <c:idx val="7"/>
          <c:order val="7"/>
          <c:tx>
            <c:strRef>
              <c:f>'Sugar Production New'!$A$10</c:f>
              <c:strCache>
                <c:ptCount val="1"/>
                <c:pt idx="0">
                  <c:v>7</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New'!$B$10:$K$10</c:f>
            </c:numRef>
          </c:val>
          <c:extLst>
            <c:ext xmlns:c16="http://schemas.microsoft.com/office/drawing/2014/chart" uri="{C3380CC4-5D6E-409C-BE32-E72D297353CC}">
              <c16:uniqueId val="{00000007-0DC3-4B71-BC12-61CF8BBCB3E8}"/>
            </c:ext>
          </c:extLst>
        </c:ser>
        <c:ser>
          <c:idx val="8"/>
          <c:order val="8"/>
          <c:tx>
            <c:strRef>
              <c:f>'Sugar Production New'!$A$11</c:f>
              <c:strCache>
                <c:ptCount val="1"/>
                <c:pt idx="0">
                  <c:v>8</c:v>
                </c:pt>
              </c:strCache>
            </c:strRef>
          </c:tx>
          <c:invertIfNegative val="0"/>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New'!$B$11:$K$11</c:f>
            </c:numRef>
          </c:val>
          <c:extLst>
            <c:ext xmlns:c16="http://schemas.microsoft.com/office/drawing/2014/chart" uri="{C3380CC4-5D6E-409C-BE32-E72D297353CC}">
              <c16:uniqueId val="{00000008-0DC3-4B71-BC12-61CF8BBCB3E8}"/>
            </c:ext>
          </c:extLst>
        </c:ser>
        <c:ser>
          <c:idx val="9"/>
          <c:order val="9"/>
          <c:tx>
            <c:strRef>
              <c:f>'Sugar Production New'!$A$12</c:f>
              <c:strCache>
                <c:ptCount val="1"/>
                <c:pt idx="0">
                  <c:v>A'bad Division</c:v>
                </c:pt>
              </c:strCache>
            </c:strRef>
          </c:tx>
          <c:spPr>
            <a:solidFill>
              <a:schemeClr val="accent5"/>
            </a:solidFill>
          </c:spPr>
          <c:invertIfNegative val="0"/>
          <c:dLbls>
            <c:dLbl>
              <c:idx val="0"/>
              <c:layout>
                <c:manualLayout>
                  <c:x val="0"/>
                  <c:y val="-6.292834839512065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DC3-4B71-BC12-61CF8BBCB3E8}"/>
                </c:ext>
              </c:extLst>
            </c:dLbl>
            <c:dLbl>
              <c:idx val="1"/>
              <c:layout>
                <c:manualLayout>
                  <c:x val="-1.3671742327918785E-3"/>
                  <c:y val="-5.2440290329267232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DC3-4B71-BC12-61CF8BBCB3E8}"/>
                </c:ext>
              </c:extLst>
            </c:dLbl>
            <c:dLbl>
              <c:idx val="2"/>
              <c:layout>
                <c:manualLayout>
                  <c:x val="-1.3671742327918785E-3"/>
                  <c:y val="-5.2440290329267232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DC3-4B71-BC12-61CF8BBCB3E8}"/>
                </c:ext>
              </c:extLst>
            </c:dLbl>
            <c:dLbl>
              <c:idx val="3"/>
              <c:layout>
                <c:manualLayout>
                  <c:x val="-2.7343484655838073E-3"/>
                  <c:y val="-6.502596000829140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DC3-4B71-BC12-61CF8BBCB3E8}"/>
                </c:ext>
              </c:extLst>
            </c:dLbl>
            <c:dLbl>
              <c:idx val="4"/>
              <c:layout>
                <c:manualLayout>
                  <c:x val="-5.0129142772901211E-17"/>
                  <c:y val="-5.8733125168779252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DC3-4B71-BC12-61CF8BBCB3E8}"/>
                </c:ext>
              </c:extLst>
            </c:dLbl>
            <c:dLbl>
              <c:idx val="5"/>
              <c:layout>
                <c:manualLayout>
                  <c:x val="0"/>
                  <c:y val="-5.873312516877927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DC3-4B71-BC12-61CF8BBCB3E8}"/>
                </c:ext>
              </c:extLst>
            </c:dLbl>
            <c:dLbl>
              <c:idx val="6"/>
              <c:layout>
                <c:manualLayout>
                  <c:x val="0"/>
                  <c:y val="-5.6635513555608585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DC3-4B71-BC12-61CF8BBCB3E8}"/>
                </c:ext>
              </c:extLst>
            </c:dLbl>
            <c:dLbl>
              <c:idx val="7"/>
              <c:layout>
                <c:manualLayout>
                  <c:x val="0"/>
                  <c:y val="-5.873312516877927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DC3-4B71-BC12-61CF8BBCB3E8}"/>
                </c:ext>
              </c:extLst>
            </c:dLbl>
            <c:dLbl>
              <c:idx val="8"/>
              <c:layout>
                <c:manualLayout>
                  <c:x val="-6.8358711639594123E-3"/>
                  <c:y val="-4.195223226341378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DC3-4B71-BC12-61CF8BBCB3E8}"/>
                </c:ext>
              </c:extLst>
            </c:dLbl>
            <c:spPr>
              <a:solidFill>
                <a:schemeClr val="accent6">
                  <a:lumMod val="20000"/>
                  <a:lumOff val="80000"/>
                </a:schemeClr>
              </a:solidFill>
            </c:spPr>
            <c:txPr>
              <a:bodyPr/>
              <a:lstStyle/>
              <a:p>
                <a:pPr>
                  <a:defRPr sz="1600"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'Sugar Production New'!$B$1:$K$2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'Sugar Production New'!$B$12:$K$12</c:f>
              <c:numCache>
                <c:formatCode>0.00</c:formatCode>
                <c:ptCount val="9"/>
                <c:pt idx="0">
                  <c:v>14.229999999999999</c:v>
                </c:pt>
                <c:pt idx="1">
                  <c:v>18.03</c:v>
                </c:pt>
                <c:pt idx="2">
                  <c:v>13.82</c:v>
                </c:pt>
                <c:pt idx="3">
                  <c:v>11.520000000000001</c:v>
                </c:pt>
                <c:pt idx="4">
                  <c:v>18.259999999999987</c:v>
                </c:pt>
                <c:pt idx="5">
                  <c:v>9.3900000000000023</c:v>
                </c:pt>
                <c:pt idx="6">
                  <c:v>2.1800000000000006</c:v>
                </c:pt>
                <c:pt idx="7">
                  <c:v>19.740000000000002</c:v>
                </c:pt>
                <c:pt idx="8">
                  <c:v>20.909999999999989</c:v>
                </c:pt>
              </c:numCache>
            </c:numRef>
          </c:val>
          <c:extLst>
            <c:ext xmlns:c16="http://schemas.microsoft.com/office/drawing/2014/chart" uri="{C3380CC4-5D6E-409C-BE32-E72D297353CC}">
              <c16:uniqueId val="{00000012-0DC3-4B71-BC12-61CF8BBCB3E8}"/>
            </c:ext>
          </c:extLst>
        </c:ser>
        <c:dLbls>
          <c:showLegendKey val="0"/>
          <c:showVal val="0"/>
          <c:showCatName val="0"/>
          <c:showSerName val="0"/>
          <c:showPercent val="0"/>
          <c:showBubbleSize val="0"/>
        </c:dLbls>
        <c:gapWidth val="150"/>
        <c:overlap val="100"/>
        <c:axId val="74820608"/>
        <c:axId val="74830592"/>
      </c:barChart>
      <c:catAx>
        <c:axId val="74820608"/>
        <c:scaling>
          <c:orientation val="minMax"/>
        </c:scaling>
        <c:delete val="0"/>
        <c:axPos val="b"/>
        <c:numFmt formatCode="General" sourceLinked="0"/>
        <c:majorTickMark val="out"/>
        <c:minorTickMark val="none"/>
        <c:tickLblPos val="nextTo"/>
        <c:txPr>
          <a:bodyPr/>
          <a:lstStyle/>
          <a:p>
            <a:pPr>
              <a:defRPr sz="1500" b="1"/>
            </a:pPr>
            <a:endParaRPr lang="en-US"/>
          </a:p>
        </c:txPr>
        <c:crossAx val="74830592"/>
        <c:crosses val="autoZero"/>
        <c:auto val="1"/>
        <c:lblAlgn val="ctr"/>
        <c:lblOffset val="100"/>
        <c:noMultiLvlLbl val="0"/>
      </c:catAx>
      <c:valAx>
        <c:axId val="74830592"/>
        <c:scaling>
          <c:orientation val="minMax"/>
        </c:scaling>
        <c:delete val="0"/>
        <c:axPos val="l"/>
        <c:majorGridlines/>
        <c:numFmt formatCode="0.00" sourceLinked="1"/>
        <c:majorTickMark val="out"/>
        <c:minorTickMark val="none"/>
        <c:tickLblPos val="nextTo"/>
        <c:crossAx val="74820608"/>
        <c:crosses val="autoZero"/>
        <c:crossBetween val="between"/>
      </c:valAx>
    </c:plotArea>
    <c:plotVisOnly val="1"/>
    <c:dispBlanksAs val="gap"/>
    <c:showDLblsOverMax val="0"/>
  </c:chart>
  <c:txPr>
    <a:bodyPr/>
    <a:lstStyle/>
    <a:p>
      <a:pPr>
        <a:defRPr sz="1600"/>
      </a:pPr>
      <a:endParaRPr lang="en-US"/>
    </a:p>
  </c:txPr>
  <c:externalData r:id="rId1">
    <c:autoUpdate val="0"/>
  </c:externalData>
  <c:userShapes r:id="rId2"/>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446881351775813E-2"/>
          <c:y val="0.21781409100970844"/>
          <c:w val="0.91175473063512358"/>
          <c:h val="0.66017139423837368"/>
        </c:manualLayout>
      </c:layout>
      <c:barChart>
        <c:barDir val="col"/>
        <c:grouping val="clustered"/>
        <c:varyColors val="0"/>
        <c:ser>
          <c:idx val="0"/>
          <c:order val="0"/>
          <c:tx>
            <c:strRef>
              <c:f>'Alcohol Production Table'!$A$12</c:f>
              <c:strCache>
                <c:ptCount val="1"/>
                <c:pt idx="0">
                  <c:v>A'bad Division Total </c:v>
                </c:pt>
              </c:strCache>
            </c:strRef>
          </c:tx>
          <c:spPr>
            <a:solidFill>
              <a:schemeClr val="accent6"/>
            </a:solidFill>
          </c:spPr>
          <c:invertIfNegative val="0"/>
          <c:dLbls>
            <c:spPr>
              <a:solidFill>
                <a:schemeClr val="accent3">
                  <a:lumMod val="60000"/>
                  <a:lumOff val="40000"/>
                </a:schemeClr>
              </a:solidFill>
            </c:spPr>
            <c:txPr>
              <a:bodyPr/>
              <a:lstStyle/>
              <a:p>
                <a:pPr>
                  <a:defRPr sz="18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'Alcohol Production Table'!$B$2:$K$2</c:f>
              <c:strCache>
                <c:ptCount val="9"/>
                <c:pt idx="0">
                  <c:v>2010-11</c:v>
                </c:pt>
                <c:pt idx="1">
                  <c:v>2011-12</c:v>
                </c:pt>
                <c:pt idx="2">
                  <c:v>2012-13</c:v>
                </c:pt>
                <c:pt idx="3">
                  <c:v>2013-14</c:v>
                </c:pt>
                <c:pt idx="4">
                  <c:v>2014-15</c:v>
                </c:pt>
                <c:pt idx="5">
                  <c:v>2015-16</c:v>
                </c:pt>
                <c:pt idx="6">
                  <c:v>2016-17</c:v>
                </c:pt>
                <c:pt idx="7">
                  <c:v>2017-18</c:v>
                </c:pt>
                <c:pt idx="8">
                  <c:v>2018-19</c:v>
                </c:pt>
              </c:strCache>
            </c:strRef>
          </c:cat>
          <c:val>
            <c:numRef>
              <c:f>'Alcohol Production Table'!$B$12:$K$12</c:f>
              <c:numCache>
                <c:formatCode>0.00</c:formatCode>
                <c:ptCount val="9"/>
                <c:pt idx="0">
                  <c:v>579.85999999999797</c:v>
                </c:pt>
                <c:pt idx="1">
                  <c:v>744.42</c:v>
                </c:pt>
                <c:pt idx="2">
                  <c:v>708.59999999999991</c:v>
                </c:pt>
                <c:pt idx="3">
                  <c:v>656.51</c:v>
                </c:pt>
                <c:pt idx="4">
                  <c:v>699.64</c:v>
                </c:pt>
                <c:pt idx="5">
                  <c:v>689.80000000000007</c:v>
                </c:pt>
                <c:pt idx="6">
                  <c:v>300.3</c:v>
                </c:pt>
                <c:pt idx="7">
                  <c:v>636.62</c:v>
                </c:pt>
                <c:pt idx="8">
                  <c:v>1110.98</c:v>
                </c:pt>
              </c:numCache>
            </c:numRef>
          </c:val>
          <c:extLst>
            <c:ext xmlns:c16="http://schemas.microsoft.com/office/drawing/2014/chart" uri="{C3380CC4-5D6E-409C-BE32-E72D297353CC}">
              <c16:uniqueId val="{00000000-72A5-4B36-8785-83E51956CE9B}"/>
            </c:ext>
          </c:extLst>
        </c:ser>
        <c:dLbls>
          <c:showLegendKey val="0"/>
          <c:showVal val="0"/>
          <c:showCatName val="0"/>
          <c:showSerName val="0"/>
          <c:showPercent val="0"/>
          <c:showBubbleSize val="0"/>
        </c:dLbls>
        <c:gapWidth val="150"/>
        <c:axId val="74498432"/>
        <c:axId val="74499968"/>
      </c:barChart>
      <c:catAx>
        <c:axId val="74498432"/>
        <c:scaling>
          <c:orientation val="minMax"/>
        </c:scaling>
        <c:delete val="0"/>
        <c:axPos val="b"/>
        <c:numFmt formatCode="General" sourceLinked="0"/>
        <c:majorTickMark val="out"/>
        <c:minorTickMark val="none"/>
        <c:tickLblPos val="nextTo"/>
        <c:txPr>
          <a:bodyPr/>
          <a:lstStyle/>
          <a:p>
            <a:pPr>
              <a:defRPr sz="1400" b="1"/>
            </a:pPr>
            <a:endParaRPr lang="en-US"/>
          </a:p>
        </c:txPr>
        <c:crossAx val="74499968"/>
        <c:crosses val="autoZero"/>
        <c:auto val="1"/>
        <c:lblAlgn val="ctr"/>
        <c:lblOffset val="100"/>
        <c:noMultiLvlLbl val="0"/>
      </c:catAx>
      <c:valAx>
        <c:axId val="74499968"/>
        <c:scaling>
          <c:orientation val="minMax"/>
        </c:scaling>
        <c:delete val="0"/>
        <c:axPos val="l"/>
        <c:majorGridlines/>
        <c:numFmt formatCode="0.00" sourceLinked="1"/>
        <c:majorTickMark val="out"/>
        <c:minorTickMark val="none"/>
        <c:tickLblPos val="nextTo"/>
        <c:crossAx val="74498432"/>
        <c:crosses val="autoZero"/>
        <c:crossBetween val="between"/>
      </c:valAx>
    </c:plotArea>
    <c:legend>
      <c:legendPos val="r"/>
      <c:layout>
        <c:manualLayout>
          <c:xMode val="edge"/>
          <c:yMode val="edge"/>
          <c:x val="0.92667909180445862"/>
          <c:y val="0.51352125400838378"/>
          <c:w val="6.511786279879081E-2"/>
          <c:h val="3.793092911807025E-2"/>
        </c:manualLayout>
      </c:layout>
      <c:overlay val="0"/>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334529281719794E-2"/>
          <c:y val="0.13064778800240417"/>
          <c:w val="0.90136103412455471"/>
          <c:h val="0.77611248142174949"/>
        </c:manualLayout>
      </c:layout>
      <c:barChart>
        <c:barDir val="col"/>
        <c:grouping val="clustered"/>
        <c:varyColors val="0"/>
        <c:ser>
          <c:idx val="0"/>
          <c:order val="0"/>
          <c:tx>
            <c:strRef>
              <c:f>'Rainfall 2018-19-6'!$B$2</c:f>
              <c:strCache>
                <c:ptCount val="1"/>
                <c:pt idx="0">
                  <c:v>Average Rainfall</c:v>
                </c:pt>
              </c:strCache>
            </c:strRef>
          </c:tx>
          <c:invertIfNegative val="0"/>
          <c:dLbls>
            <c:spPr>
              <a:solidFill>
                <a:schemeClr val="accent6">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2018-19-6'!$A$3:$A$11</c:f>
              <c:strCache>
                <c:ptCount val="9"/>
                <c:pt idx="0">
                  <c:v>Aurangabad</c:v>
                </c:pt>
                <c:pt idx="1">
                  <c:v>Jalna</c:v>
                </c:pt>
                <c:pt idx="2">
                  <c:v>Beed</c:v>
                </c:pt>
                <c:pt idx="3">
                  <c:v>Latur</c:v>
                </c:pt>
                <c:pt idx="4">
                  <c:v>Osmanabad</c:v>
                </c:pt>
                <c:pt idx="5">
                  <c:v>Nanded</c:v>
                </c:pt>
                <c:pt idx="6">
                  <c:v>Parbhani</c:v>
                </c:pt>
                <c:pt idx="7">
                  <c:v>Hingoli</c:v>
                </c:pt>
                <c:pt idx="8">
                  <c:v>A'bad Division</c:v>
                </c:pt>
              </c:strCache>
            </c:strRef>
          </c:cat>
          <c:val>
            <c:numRef>
              <c:f>'Rainfall 2018-19-6'!$B$3:$B$11</c:f>
              <c:numCache>
                <c:formatCode>General</c:formatCode>
                <c:ptCount val="9"/>
                <c:pt idx="0">
                  <c:v>675</c:v>
                </c:pt>
                <c:pt idx="1">
                  <c:v>688</c:v>
                </c:pt>
                <c:pt idx="2">
                  <c:v>666</c:v>
                </c:pt>
                <c:pt idx="3">
                  <c:v>802</c:v>
                </c:pt>
                <c:pt idx="4">
                  <c:v>777</c:v>
                </c:pt>
                <c:pt idx="5">
                  <c:v>956</c:v>
                </c:pt>
                <c:pt idx="6">
                  <c:v>775</c:v>
                </c:pt>
                <c:pt idx="7">
                  <c:v>893</c:v>
                </c:pt>
                <c:pt idx="8">
                  <c:v>779</c:v>
                </c:pt>
              </c:numCache>
            </c:numRef>
          </c:val>
          <c:extLst>
            <c:ext xmlns:c16="http://schemas.microsoft.com/office/drawing/2014/chart" uri="{C3380CC4-5D6E-409C-BE32-E72D297353CC}">
              <c16:uniqueId val="{00000000-4332-4DF3-B831-DEBC0F97E77F}"/>
            </c:ext>
          </c:extLst>
        </c:ser>
        <c:ser>
          <c:idx val="1"/>
          <c:order val="1"/>
          <c:tx>
            <c:strRef>
              <c:f>'Rainfall 2018-19-6'!$C$2</c:f>
              <c:strCache>
                <c:ptCount val="1"/>
                <c:pt idx="0">
                  <c:v>Actual Railfall</c:v>
                </c:pt>
              </c:strCache>
            </c:strRef>
          </c:tx>
          <c:invertIfNegative val="0"/>
          <c:dLbls>
            <c:spPr>
              <a:solidFill>
                <a:schemeClr val="accent3">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2018-19-6'!$A$3:$A$11</c:f>
              <c:strCache>
                <c:ptCount val="9"/>
                <c:pt idx="0">
                  <c:v>Aurangabad</c:v>
                </c:pt>
                <c:pt idx="1">
                  <c:v>Jalna</c:v>
                </c:pt>
                <c:pt idx="2">
                  <c:v>Beed</c:v>
                </c:pt>
                <c:pt idx="3">
                  <c:v>Latur</c:v>
                </c:pt>
                <c:pt idx="4">
                  <c:v>Osmanabad</c:v>
                </c:pt>
                <c:pt idx="5">
                  <c:v>Nanded</c:v>
                </c:pt>
                <c:pt idx="6">
                  <c:v>Parbhani</c:v>
                </c:pt>
                <c:pt idx="7">
                  <c:v>Hingoli</c:v>
                </c:pt>
                <c:pt idx="8">
                  <c:v>A'bad Division</c:v>
                </c:pt>
              </c:strCache>
            </c:strRef>
          </c:cat>
          <c:val>
            <c:numRef>
              <c:f>'Rainfall 2018-19-6'!$C$3:$C$11</c:f>
              <c:numCache>
                <c:formatCode>0</c:formatCode>
                <c:ptCount val="9"/>
                <c:pt idx="0">
                  <c:v>360</c:v>
                </c:pt>
                <c:pt idx="1">
                  <c:v>425</c:v>
                </c:pt>
                <c:pt idx="2">
                  <c:v>334</c:v>
                </c:pt>
                <c:pt idx="3">
                  <c:v>516</c:v>
                </c:pt>
                <c:pt idx="4">
                  <c:v>451</c:v>
                </c:pt>
                <c:pt idx="5">
                  <c:v>774</c:v>
                </c:pt>
                <c:pt idx="6">
                  <c:v>483</c:v>
                </c:pt>
                <c:pt idx="7">
                  <c:v>672</c:v>
                </c:pt>
                <c:pt idx="8">
                  <c:v>502</c:v>
                </c:pt>
              </c:numCache>
            </c:numRef>
          </c:val>
          <c:extLst>
            <c:ext xmlns:c16="http://schemas.microsoft.com/office/drawing/2014/chart" uri="{C3380CC4-5D6E-409C-BE32-E72D297353CC}">
              <c16:uniqueId val="{00000001-4332-4DF3-B831-DEBC0F97E77F}"/>
            </c:ext>
          </c:extLst>
        </c:ser>
        <c:ser>
          <c:idx val="2"/>
          <c:order val="2"/>
          <c:tx>
            <c:strRef>
              <c:f>'Rainfall 2018-19-6'!$D$2</c:f>
              <c:strCache>
                <c:ptCount val="1"/>
                <c:pt idx="0">
                  <c:v>Percentage</c:v>
                </c:pt>
              </c:strCache>
            </c:strRef>
          </c:tx>
          <c:invertIfNegative val="0"/>
          <c:dLbls>
            <c:spPr>
              <a:solidFill>
                <a:schemeClr val="accent5">
                  <a:lumMod val="60000"/>
                  <a:lumOff val="40000"/>
                </a:schemeClr>
              </a:solidFill>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2018-19-6'!$A$3:$A$11</c:f>
              <c:strCache>
                <c:ptCount val="9"/>
                <c:pt idx="0">
                  <c:v>Aurangabad</c:v>
                </c:pt>
                <c:pt idx="1">
                  <c:v>Jalna</c:v>
                </c:pt>
                <c:pt idx="2">
                  <c:v>Beed</c:v>
                </c:pt>
                <c:pt idx="3">
                  <c:v>Latur</c:v>
                </c:pt>
                <c:pt idx="4">
                  <c:v>Osmanabad</c:v>
                </c:pt>
                <c:pt idx="5">
                  <c:v>Nanded</c:v>
                </c:pt>
                <c:pt idx="6">
                  <c:v>Parbhani</c:v>
                </c:pt>
                <c:pt idx="7">
                  <c:v>Hingoli</c:v>
                </c:pt>
                <c:pt idx="8">
                  <c:v>A'bad Division</c:v>
                </c:pt>
              </c:strCache>
            </c:strRef>
          </c:cat>
          <c:val>
            <c:numRef>
              <c:f>'Rainfall 2018-19-6'!$D$3:$D$11</c:f>
              <c:numCache>
                <c:formatCode>0</c:formatCode>
                <c:ptCount val="9"/>
                <c:pt idx="0">
                  <c:v>53.333333333333336</c:v>
                </c:pt>
                <c:pt idx="1">
                  <c:v>61.773255813953512</c:v>
                </c:pt>
                <c:pt idx="2">
                  <c:v>50.150150150150161</c:v>
                </c:pt>
                <c:pt idx="3">
                  <c:v>64.339152119700458</c:v>
                </c:pt>
                <c:pt idx="4">
                  <c:v>58.043758043758061</c:v>
                </c:pt>
                <c:pt idx="5">
                  <c:v>80.962343096234278</c:v>
                </c:pt>
                <c:pt idx="6">
                  <c:v>62.322580645161288</c:v>
                </c:pt>
                <c:pt idx="7">
                  <c:v>75.251959686450164</c:v>
                </c:pt>
                <c:pt idx="8">
                  <c:v>64.44159178433955</c:v>
                </c:pt>
              </c:numCache>
            </c:numRef>
          </c:val>
          <c:extLst>
            <c:ext xmlns:c16="http://schemas.microsoft.com/office/drawing/2014/chart" uri="{C3380CC4-5D6E-409C-BE32-E72D297353CC}">
              <c16:uniqueId val="{00000002-4332-4DF3-B831-DEBC0F97E77F}"/>
            </c:ext>
          </c:extLst>
        </c:ser>
        <c:dLbls>
          <c:showLegendKey val="0"/>
          <c:showVal val="0"/>
          <c:showCatName val="0"/>
          <c:showSerName val="0"/>
          <c:showPercent val="0"/>
          <c:showBubbleSize val="0"/>
        </c:dLbls>
        <c:gapWidth val="150"/>
        <c:axId val="68160896"/>
        <c:axId val="68191360"/>
      </c:barChart>
      <c:catAx>
        <c:axId val="68160896"/>
        <c:scaling>
          <c:orientation val="minMax"/>
        </c:scaling>
        <c:delete val="0"/>
        <c:axPos val="b"/>
        <c:numFmt formatCode="General" sourceLinked="0"/>
        <c:majorTickMark val="out"/>
        <c:minorTickMark val="none"/>
        <c:tickLblPos val="nextTo"/>
        <c:txPr>
          <a:bodyPr/>
          <a:lstStyle/>
          <a:p>
            <a:pPr>
              <a:defRPr sz="1200" b="1"/>
            </a:pPr>
            <a:endParaRPr lang="en-US"/>
          </a:p>
        </c:txPr>
        <c:crossAx val="68191360"/>
        <c:crosses val="autoZero"/>
        <c:auto val="1"/>
        <c:lblAlgn val="ctr"/>
        <c:lblOffset val="100"/>
        <c:noMultiLvlLbl val="0"/>
      </c:catAx>
      <c:valAx>
        <c:axId val="68191360"/>
        <c:scaling>
          <c:orientation val="minMax"/>
        </c:scaling>
        <c:delete val="0"/>
        <c:axPos val="l"/>
        <c:majorGridlines/>
        <c:numFmt formatCode="General" sourceLinked="1"/>
        <c:majorTickMark val="out"/>
        <c:minorTickMark val="none"/>
        <c:tickLblPos val="nextTo"/>
        <c:crossAx val="68160896"/>
        <c:crosses val="autoZero"/>
        <c:crossBetween val="between"/>
      </c:valAx>
      <c:spPr>
        <a:noFill/>
        <a:ln w="25400">
          <a:noFill/>
        </a:ln>
      </c:spPr>
    </c:plotArea>
    <c:legend>
      <c:legendPos val="r"/>
      <c:layout>
        <c:manualLayout>
          <c:xMode val="edge"/>
          <c:yMode val="edge"/>
          <c:x val="0.90354957727053564"/>
          <c:y val="7.7338167994486534E-2"/>
          <c:w val="8.9628431195116792E-2"/>
          <c:h val="0.22388119406760901"/>
        </c:manualLayout>
      </c:layout>
      <c:overlay val="0"/>
    </c:legend>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550240633011424E-2"/>
          <c:y val="0.19605488125936843"/>
          <c:w val="0.90197243983280817"/>
          <c:h val="0.73766499654304918"/>
        </c:manualLayout>
      </c:layout>
      <c:barChart>
        <c:barDir val="col"/>
        <c:grouping val="stacked"/>
        <c:varyColors val="0"/>
        <c:ser>
          <c:idx val="0"/>
          <c:order val="0"/>
          <c:tx>
            <c:strRef>
              <c:f>'Maximum Tankers-9 '!$A$3</c:f>
              <c:strCache>
                <c:ptCount val="1"/>
                <c:pt idx="0">
                  <c:v>Aurangabad</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'!$B$3:$K$3</c:f>
            </c:numRef>
          </c:val>
          <c:extLst>
            <c:ext xmlns:c16="http://schemas.microsoft.com/office/drawing/2014/chart" uri="{C3380CC4-5D6E-409C-BE32-E72D297353CC}">
              <c16:uniqueId val="{00000000-354F-4499-96A5-B7272609C8AB}"/>
            </c:ext>
          </c:extLst>
        </c:ser>
        <c:ser>
          <c:idx val="1"/>
          <c:order val="1"/>
          <c:tx>
            <c:strRef>
              <c:f>'Maximum Tankers-9 '!$A$4</c:f>
              <c:strCache>
                <c:ptCount val="1"/>
                <c:pt idx="0">
                  <c:v>Jalna</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'!$B$4:$K$4</c:f>
            </c:numRef>
          </c:val>
          <c:extLst>
            <c:ext xmlns:c16="http://schemas.microsoft.com/office/drawing/2014/chart" uri="{C3380CC4-5D6E-409C-BE32-E72D297353CC}">
              <c16:uniqueId val="{00000001-354F-4499-96A5-B7272609C8AB}"/>
            </c:ext>
          </c:extLst>
        </c:ser>
        <c:ser>
          <c:idx val="2"/>
          <c:order val="2"/>
          <c:tx>
            <c:strRef>
              <c:f>'Maximum Tankers-9 '!$A$5</c:f>
              <c:strCache>
                <c:ptCount val="1"/>
                <c:pt idx="0">
                  <c:v>Parbhani</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'!$B$5:$K$5</c:f>
            </c:numRef>
          </c:val>
          <c:extLst>
            <c:ext xmlns:c16="http://schemas.microsoft.com/office/drawing/2014/chart" uri="{C3380CC4-5D6E-409C-BE32-E72D297353CC}">
              <c16:uniqueId val="{00000002-354F-4499-96A5-B7272609C8AB}"/>
            </c:ext>
          </c:extLst>
        </c:ser>
        <c:ser>
          <c:idx val="3"/>
          <c:order val="3"/>
          <c:tx>
            <c:strRef>
              <c:f>'Maximum Tankers-9 '!$A$6</c:f>
              <c:strCache>
                <c:ptCount val="1"/>
                <c:pt idx="0">
                  <c:v>Hingoli</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'!$B$6:$K$6</c:f>
            </c:numRef>
          </c:val>
          <c:extLst>
            <c:ext xmlns:c16="http://schemas.microsoft.com/office/drawing/2014/chart" uri="{C3380CC4-5D6E-409C-BE32-E72D297353CC}">
              <c16:uniqueId val="{00000003-354F-4499-96A5-B7272609C8AB}"/>
            </c:ext>
          </c:extLst>
        </c:ser>
        <c:ser>
          <c:idx val="4"/>
          <c:order val="4"/>
          <c:tx>
            <c:strRef>
              <c:f>'Maximum Tankers-9 '!$A$7</c:f>
              <c:strCache>
                <c:ptCount val="1"/>
                <c:pt idx="0">
                  <c:v>Nanded</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'!$B$7:$K$7</c:f>
            </c:numRef>
          </c:val>
          <c:extLst>
            <c:ext xmlns:c16="http://schemas.microsoft.com/office/drawing/2014/chart" uri="{C3380CC4-5D6E-409C-BE32-E72D297353CC}">
              <c16:uniqueId val="{00000004-354F-4499-96A5-B7272609C8AB}"/>
            </c:ext>
          </c:extLst>
        </c:ser>
        <c:ser>
          <c:idx val="5"/>
          <c:order val="5"/>
          <c:tx>
            <c:strRef>
              <c:f>'Maximum Tankers-9 '!$A$8</c:f>
              <c:strCache>
                <c:ptCount val="1"/>
                <c:pt idx="0">
                  <c:v>Beed</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'!$B$8:$K$8</c:f>
            </c:numRef>
          </c:val>
          <c:extLst>
            <c:ext xmlns:c16="http://schemas.microsoft.com/office/drawing/2014/chart" uri="{C3380CC4-5D6E-409C-BE32-E72D297353CC}">
              <c16:uniqueId val="{00000005-354F-4499-96A5-B7272609C8AB}"/>
            </c:ext>
          </c:extLst>
        </c:ser>
        <c:ser>
          <c:idx val="6"/>
          <c:order val="6"/>
          <c:tx>
            <c:strRef>
              <c:f>'Maximum Tankers-9 '!$A$9</c:f>
              <c:strCache>
                <c:ptCount val="1"/>
                <c:pt idx="0">
                  <c:v>Latur</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'!$B$9:$K$9</c:f>
            </c:numRef>
          </c:val>
          <c:extLst>
            <c:ext xmlns:c16="http://schemas.microsoft.com/office/drawing/2014/chart" uri="{C3380CC4-5D6E-409C-BE32-E72D297353CC}">
              <c16:uniqueId val="{00000006-354F-4499-96A5-B7272609C8AB}"/>
            </c:ext>
          </c:extLst>
        </c:ser>
        <c:ser>
          <c:idx val="7"/>
          <c:order val="7"/>
          <c:tx>
            <c:strRef>
              <c:f>'Maximum Tankers-9 '!$A$10</c:f>
              <c:strCache>
                <c:ptCount val="1"/>
                <c:pt idx="0">
                  <c:v>Osmanabad</c:v>
                </c:pt>
              </c:strCache>
            </c:strRef>
          </c:tx>
          <c:invertIfNegative val="0"/>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'!$B$10:$K$10</c:f>
            </c:numRef>
          </c:val>
          <c:extLst>
            <c:ext xmlns:c16="http://schemas.microsoft.com/office/drawing/2014/chart" uri="{C3380CC4-5D6E-409C-BE32-E72D297353CC}">
              <c16:uniqueId val="{00000007-354F-4499-96A5-B7272609C8AB}"/>
            </c:ext>
          </c:extLst>
        </c:ser>
        <c:ser>
          <c:idx val="8"/>
          <c:order val="8"/>
          <c:tx>
            <c:strRef>
              <c:f>'Maximum Tankers-9 '!$A$11</c:f>
              <c:strCache>
                <c:ptCount val="1"/>
                <c:pt idx="0">
                  <c:v>A'bad Division</c:v>
                </c:pt>
              </c:strCache>
            </c:strRef>
          </c:tx>
          <c:spPr>
            <a:solidFill>
              <a:schemeClr val="accent5"/>
            </a:solidFill>
          </c:spPr>
          <c:invertIfNegative val="0"/>
          <c:dLbls>
            <c:dLbl>
              <c:idx val="0"/>
              <c:layout>
                <c:manualLayout>
                  <c:x val="0"/>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54F-4499-96A5-B7272609C8AB}"/>
                </c:ext>
              </c:extLst>
            </c:dLbl>
            <c:dLbl>
              <c:idx val="1"/>
              <c:layout>
                <c:manualLayout>
                  <c:x val="-4.2571126183946597E-3"/>
                  <c:y val="-6.6258591565680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4F-4499-96A5-B7272609C8AB}"/>
                </c:ext>
              </c:extLst>
            </c:dLbl>
            <c:dLbl>
              <c:idx val="2"/>
              <c:layout>
                <c:manualLayout>
                  <c:x val="2.8380750789297731E-3"/>
                  <c:y val="-6.5298871682414827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54F-4499-96A5-B7272609C8AB}"/>
                </c:ext>
              </c:extLst>
            </c:dLbl>
            <c:dLbl>
              <c:idx val="3"/>
              <c:layout>
                <c:manualLayout>
                  <c:x val="-1.4190375394648887E-3"/>
                  <c:y val="-6.121769220226397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54F-4499-96A5-B7272609C8AB}"/>
                </c:ext>
              </c:extLst>
            </c:dLbl>
            <c:dLbl>
              <c:idx val="4"/>
              <c:layout>
                <c:manualLayout>
                  <c:x val="0"/>
                  <c:y val="-6.5298871682414827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54F-4499-96A5-B7272609C8AB}"/>
                </c:ext>
              </c:extLst>
            </c:dLbl>
            <c:dLbl>
              <c:idx val="5"/>
              <c:layout>
                <c:manualLayout>
                  <c:x val="-2.8380750789297731E-3"/>
                  <c:y val="-6.5298871682414827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54F-4499-96A5-B7272609C8AB}"/>
                </c:ext>
              </c:extLst>
            </c:dLbl>
            <c:dLbl>
              <c:idx val="6"/>
              <c:layout>
                <c:manualLayout>
                  <c:x val="0"/>
                  <c:y val="-6.1217692202263932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54F-4499-96A5-B7272609C8AB}"/>
                </c:ext>
              </c:extLst>
            </c:dLbl>
            <c:dLbl>
              <c:idx val="7"/>
              <c:layout>
                <c:manualLayout>
                  <c:x val="-1.4190375394648887E-3"/>
                  <c:y val="-5.9177102462188387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54F-4499-96A5-B7272609C8AB}"/>
                </c:ext>
              </c:extLst>
            </c:dLbl>
            <c:dLbl>
              <c:idx val="8"/>
              <c:layout>
                <c:manualLayout>
                  <c:x val="1.4190375394648887E-3"/>
                  <c:y val="-6.9380051162565792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54F-4499-96A5-B7272609C8AB}"/>
                </c:ext>
              </c:extLst>
            </c:dLbl>
            <c:dLbl>
              <c:idx val="9"/>
              <c:layout>
                <c:manualLayout>
                  <c:x val="1.4190375394648887E-3"/>
                  <c:y val="-6.3258281942339414E-2"/>
                </c:manualLayout>
              </c:layout>
              <c:tx>
                <c:rich>
                  <a:bodyPr/>
                  <a:lstStyle/>
                  <a:p>
                    <a:r>
                      <a:rPr lang="en-US" dirty="0"/>
                      <a:t>3545</a:t>
                    </a:r>
                  </a:p>
                </c:rich>
              </c:tx>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54F-4499-96A5-B7272609C8AB}"/>
                </c:ext>
              </c:extLst>
            </c:dLbl>
            <c:spPr>
              <a:solidFill>
                <a:schemeClr val="accent6">
                  <a:lumMod val="20000"/>
                  <a:lumOff val="80000"/>
                </a:schemeClr>
              </a:solidFill>
            </c:spPr>
            <c:txPr>
              <a:bodyPr/>
              <a:lstStyle/>
              <a:p>
                <a:pPr>
                  <a:defRPr sz="1400"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'Maximum Tankers-9 '!$B$1:$K$2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'Maximum Tankers-9 '!$B$11:$K$11</c:f>
              <c:numCache>
                <c:formatCode>0</c:formatCode>
                <c:ptCount val="10"/>
                <c:pt idx="0">
                  <c:v>412</c:v>
                </c:pt>
                <c:pt idx="1">
                  <c:v>478</c:v>
                </c:pt>
                <c:pt idx="2">
                  <c:v>1307.1599999999999</c:v>
                </c:pt>
                <c:pt idx="3">
                  <c:v>2136</c:v>
                </c:pt>
                <c:pt idx="4">
                  <c:v>1444</c:v>
                </c:pt>
                <c:pt idx="5">
                  <c:v>1890</c:v>
                </c:pt>
                <c:pt idx="6">
                  <c:v>4015</c:v>
                </c:pt>
                <c:pt idx="7">
                  <c:v>730</c:v>
                </c:pt>
                <c:pt idx="8">
                  <c:v>973</c:v>
                </c:pt>
                <c:pt idx="9">
                  <c:v>3548</c:v>
                </c:pt>
              </c:numCache>
            </c:numRef>
          </c:val>
          <c:extLst>
            <c:ext xmlns:c16="http://schemas.microsoft.com/office/drawing/2014/chart" uri="{C3380CC4-5D6E-409C-BE32-E72D297353CC}">
              <c16:uniqueId val="{00000012-354F-4499-96A5-B7272609C8AB}"/>
            </c:ext>
          </c:extLst>
        </c:ser>
        <c:dLbls>
          <c:showLegendKey val="0"/>
          <c:showVal val="0"/>
          <c:showCatName val="0"/>
          <c:showSerName val="0"/>
          <c:showPercent val="0"/>
          <c:showBubbleSize val="0"/>
        </c:dLbls>
        <c:gapWidth val="150"/>
        <c:overlap val="100"/>
        <c:axId val="69448448"/>
        <c:axId val="69449984"/>
      </c:barChart>
      <c:catAx>
        <c:axId val="69448448"/>
        <c:scaling>
          <c:orientation val="minMax"/>
        </c:scaling>
        <c:delete val="0"/>
        <c:axPos val="b"/>
        <c:numFmt formatCode="General" sourceLinked="0"/>
        <c:majorTickMark val="out"/>
        <c:minorTickMark val="none"/>
        <c:tickLblPos val="nextTo"/>
        <c:txPr>
          <a:bodyPr/>
          <a:lstStyle/>
          <a:p>
            <a:pPr>
              <a:defRPr sz="1200" b="1"/>
            </a:pPr>
            <a:endParaRPr lang="en-US"/>
          </a:p>
        </c:txPr>
        <c:crossAx val="69449984"/>
        <c:crosses val="autoZero"/>
        <c:auto val="1"/>
        <c:lblAlgn val="ctr"/>
        <c:lblOffset val="100"/>
        <c:noMultiLvlLbl val="0"/>
      </c:catAx>
      <c:valAx>
        <c:axId val="69449984"/>
        <c:scaling>
          <c:orientation val="minMax"/>
        </c:scaling>
        <c:delete val="0"/>
        <c:axPos val="l"/>
        <c:majorGridlines/>
        <c:numFmt formatCode="0" sourceLinked="1"/>
        <c:majorTickMark val="out"/>
        <c:minorTickMark val="none"/>
        <c:tickLblPos val="nextTo"/>
        <c:crossAx val="69448448"/>
        <c:crosses val="autoZero"/>
        <c:crossBetween val="between"/>
      </c:valAx>
    </c:plotArea>
    <c:legend>
      <c:legendPos val="r"/>
      <c:layout>
        <c:manualLayout>
          <c:xMode val="edge"/>
          <c:yMode val="edge"/>
          <c:x val="0.88431369087418088"/>
          <c:y val="6.2183357110756322E-2"/>
          <c:w val="0.10575304634956503"/>
          <c:h val="3.6899807525791438E-2"/>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605721429113433E-2"/>
          <c:y val="0.23859948503021325"/>
          <c:w val="0.92108346909222027"/>
          <c:h val="0.6892976645899489"/>
        </c:manualLayout>
      </c:layout>
      <c:barChart>
        <c:barDir val="col"/>
        <c:grouping val="clustered"/>
        <c:varyColors val="0"/>
        <c:ser>
          <c:idx val="0"/>
          <c:order val="0"/>
          <c:tx>
            <c:strRef>
              <c:f>'Tankers &amp; No of Villages'!$A$4</c:f>
              <c:strCache>
                <c:ptCount val="1"/>
                <c:pt idx="0">
                  <c:v>Villages</c:v>
                </c:pt>
              </c:strCache>
            </c:strRef>
          </c:tx>
          <c:spPr>
            <a:solidFill>
              <a:schemeClr val="accent5"/>
            </a:solidFill>
          </c:spPr>
          <c:invertIfNegative val="0"/>
          <c:dLbls>
            <c:spPr>
              <a:solidFill>
                <a:schemeClr val="accent3">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'Tankers &amp; No of Villages'!$B$1:$K$2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'Tankers &amp; No of Villages'!$B$4:$K$4</c:f>
              <c:numCache>
                <c:formatCode>0</c:formatCode>
                <c:ptCount val="10"/>
                <c:pt idx="0">
                  <c:v>365</c:v>
                </c:pt>
                <c:pt idx="1">
                  <c:v>368</c:v>
                </c:pt>
                <c:pt idx="2">
                  <c:v>1002</c:v>
                </c:pt>
                <c:pt idx="3">
                  <c:v>1732</c:v>
                </c:pt>
                <c:pt idx="4">
                  <c:v>1146</c:v>
                </c:pt>
                <c:pt idx="5">
                  <c:v>1428</c:v>
                </c:pt>
                <c:pt idx="6">
                  <c:v>2972</c:v>
                </c:pt>
                <c:pt idx="7">
                  <c:v>629</c:v>
                </c:pt>
                <c:pt idx="8">
                  <c:v>776</c:v>
                </c:pt>
                <c:pt idx="9">
                  <c:v>2502</c:v>
                </c:pt>
              </c:numCache>
            </c:numRef>
          </c:val>
          <c:extLst>
            <c:ext xmlns:c16="http://schemas.microsoft.com/office/drawing/2014/chart" uri="{C3380CC4-5D6E-409C-BE32-E72D297353CC}">
              <c16:uniqueId val="{00000000-5D3E-4DDB-9DE0-A52BC330F71D}"/>
            </c:ext>
          </c:extLst>
        </c:ser>
        <c:ser>
          <c:idx val="1"/>
          <c:order val="1"/>
          <c:tx>
            <c:strRef>
              <c:f>'Tankers &amp; No of Villages'!$A$5</c:f>
              <c:strCache>
                <c:ptCount val="1"/>
                <c:pt idx="0">
                  <c:v>Hamlets</c:v>
                </c:pt>
              </c:strCache>
            </c:strRef>
          </c:tx>
          <c:invertIfNegative val="0"/>
          <c:dLbls>
            <c:spPr>
              <a:solidFill>
                <a:schemeClr val="accent5">
                  <a:lumMod val="20000"/>
                  <a:lumOff val="80000"/>
                </a:schemeClr>
              </a:solidFill>
            </c:spPr>
            <c:txPr>
              <a:bodyPr/>
              <a:lstStyle/>
              <a:p>
                <a:pPr>
                  <a:defRPr sz="1400"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'Tankers &amp; No of Villages'!$B$1:$K$2</c:f>
              <c:strCache>
                <c:ptCount val="10"/>
                <c:pt idx="0">
                  <c:v>Year 2010</c:v>
                </c:pt>
                <c:pt idx="1">
                  <c:v>Year 2011</c:v>
                </c:pt>
                <c:pt idx="2">
                  <c:v>Year 2012</c:v>
                </c:pt>
                <c:pt idx="3">
                  <c:v>Year 2013</c:v>
                </c:pt>
                <c:pt idx="4">
                  <c:v>Year 2014</c:v>
                </c:pt>
                <c:pt idx="5">
                  <c:v>Year 2015</c:v>
                </c:pt>
                <c:pt idx="6">
                  <c:v>Year 2016</c:v>
                </c:pt>
                <c:pt idx="7">
                  <c:v>Year 2017</c:v>
                </c:pt>
                <c:pt idx="8">
                  <c:v>Year 2018</c:v>
                </c:pt>
                <c:pt idx="9">
                  <c:v>Year 2019</c:v>
                </c:pt>
              </c:strCache>
            </c:strRef>
          </c:cat>
          <c:val>
            <c:numRef>
              <c:f>'Tankers &amp; No of Villages'!$B$5:$K$5</c:f>
              <c:numCache>
                <c:formatCode>0</c:formatCode>
                <c:ptCount val="10"/>
                <c:pt idx="0">
                  <c:v>177</c:v>
                </c:pt>
                <c:pt idx="1">
                  <c:v>187</c:v>
                </c:pt>
                <c:pt idx="2">
                  <c:v>473</c:v>
                </c:pt>
                <c:pt idx="3">
                  <c:v>887</c:v>
                </c:pt>
                <c:pt idx="4">
                  <c:v>507</c:v>
                </c:pt>
                <c:pt idx="5">
                  <c:v>551</c:v>
                </c:pt>
                <c:pt idx="6">
                  <c:v>1017</c:v>
                </c:pt>
                <c:pt idx="7">
                  <c:v>133</c:v>
                </c:pt>
                <c:pt idx="8">
                  <c:v>176</c:v>
                </c:pt>
                <c:pt idx="9">
                  <c:v>848</c:v>
                </c:pt>
              </c:numCache>
            </c:numRef>
          </c:val>
          <c:extLst>
            <c:ext xmlns:c16="http://schemas.microsoft.com/office/drawing/2014/chart" uri="{C3380CC4-5D6E-409C-BE32-E72D297353CC}">
              <c16:uniqueId val="{00000001-5D3E-4DDB-9DE0-A52BC330F71D}"/>
            </c:ext>
          </c:extLst>
        </c:ser>
        <c:dLbls>
          <c:showLegendKey val="0"/>
          <c:showVal val="0"/>
          <c:showCatName val="0"/>
          <c:showSerName val="0"/>
          <c:showPercent val="0"/>
          <c:showBubbleSize val="0"/>
        </c:dLbls>
        <c:gapWidth val="150"/>
        <c:axId val="71325952"/>
        <c:axId val="71340032"/>
      </c:barChart>
      <c:catAx>
        <c:axId val="71325952"/>
        <c:scaling>
          <c:orientation val="minMax"/>
        </c:scaling>
        <c:delete val="0"/>
        <c:axPos val="b"/>
        <c:numFmt formatCode="General" sourceLinked="0"/>
        <c:majorTickMark val="out"/>
        <c:minorTickMark val="none"/>
        <c:tickLblPos val="nextTo"/>
        <c:txPr>
          <a:bodyPr/>
          <a:lstStyle/>
          <a:p>
            <a:pPr>
              <a:defRPr sz="1200" b="1"/>
            </a:pPr>
            <a:endParaRPr lang="en-US"/>
          </a:p>
        </c:txPr>
        <c:crossAx val="71340032"/>
        <c:crosses val="autoZero"/>
        <c:auto val="1"/>
        <c:lblAlgn val="ctr"/>
        <c:lblOffset val="100"/>
        <c:noMultiLvlLbl val="0"/>
      </c:catAx>
      <c:valAx>
        <c:axId val="71340032"/>
        <c:scaling>
          <c:orientation val="minMax"/>
        </c:scaling>
        <c:delete val="0"/>
        <c:axPos val="l"/>
        <c:majorGridlines/>
        <c:numFmt formatCode="0" sourceLinked="1"/>
        <c:majorTickMark val="out"/>
        <c:minorTickMark val="none"/>
        <c:tickLblPos val="nextTo"/>
        <c:crossAx val="71325952"/>
        <c:crosses val="autoZero"/>
        <c:crossBetween val="between"/>
      </c:valAx>
    </c:plotArea>
    <c:legend>
      <c:legendPos val="r"/>
      <c:layout>
        <c:manualLayout>
          <c:xMode val="edge"/>
          <c:yMode val="edge"/>
          <c:x val="0.9206006199656076"/>
          <c:y val="0.18825310379779697"/>
          <c:w val="7.4086488597987984E-2"/>
          <c:h val="0.10699272857917749"/>
        </c:manualLayout>
      </c:layout>
      <c:overlay val="0"/>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334529281719794E-2"/>
          <c:y val="0.16797900553483824"/>
          <c:w val="0.92726427880573958"/>
          <c:h val="0.67558859629767964"/>
        </c:manualLayout>
      </c:layout>
      <c:barChart>
        <c:barDir val="col"/>
        <c:grouping val="clustered"/>
        <c:varyColors val="0"/>
        <c:ser>
          <c:idx val="1"/>
          <c:order val="1"/>
          <c:tx>
            <c:strRef>
              <c:f>'Rainfall -6 Table'!$C$2</c:f>
              <c:strCache>
                <c:ptCount val="1"/>
                <c:pt idx="0">
                  <c:v>Actual Railfall</c:v>
                </c:pt>
              </c:strCache>
            </c:strRef>
          </c:tx>
          <c:spPr>
            <a:solidFill>
              <a:schemeClr val="accent5">
                <a:lumMod val="75000"/>
              </a:schemeClr>
            </a:solidFill>
          </c:spPr>
          <c:invertIfNegative val="0"/>
          <c:dLbls>
            <c:spPr>
              <a:solidFill>
                <a:schemeClr val="accent3">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-6 Table'!$A$3:$A$12</c:f>
              <c:strCache>
                <c:ptCount val="10"/>
                <c:pt idx="0">
                  <c:v>Year 2009-10</c:v>
                </c:pt>
                <c:pt idx="1">
                  <c:v>Year 2010-11</c:v>
                </c:pt>
                <c:pt idx="2">
                  <c:v>Year 2011-12</c:v>
                </c:pt>
                <c:pt idx="3">
                  <c:v>Year 2012-13</c:v>
                </c:pt>
                <c:pt idx="4">
                  <c:v>Year 2013-14</c:v>
                </c:pt>
                <c:pt idx="5">
                  <c:v>Year 2014-15</c:v>
                </c:pt>
                <c:pt idx="6">
                  <c:v>Year 2015-16</c:v>
                </c:pt>
                <c:pt idx="7">
                  <c:v>Year 2016-17</c:v>
                </c:pt>
                <c:pt idx="8">
                  <c:v>Year 2017-18</c:v>
                </c:pt>
                <c:pt idx="9">
                  <c:v>Year 2018-19</c:v>
                </c:pt>
              </c:strCache>
            </c:strRef>
          </c:cat>
          <c:val>
            <c:numRef>
              <c:f>'Rainfall -6 Table'!$C$3:$C$12</c:f>
              <c:numCache>
                <c:formatCode>0</c:formatCode>
                <c:ptCount val="10"/>
                <c:pt idx="0" formatCode="General">
                  <c:v>917</c:v>
                </c:pt>
                <c:pt idx="1">
                  <c:v>973</c:v>
                </c:pt>
                <c:pt idx="2">
                  <c:v>655</c:v>
                </c:pt>
                <c:pt idx="3">
                  <c:v>538</c:v>
                </c:pt>
                <c:pt idx="4">
                  <c:v>854</c:v>
                </c:pt>
                <c:pt idx="5">
                  <c:v>414</c:v>
                </c:pt>
                <c:pt idx="6">
                  <c:v>434</c:v>
                </c:pt>
                <c:pt idx="7">
                  <c:v>879</c:v>
                </c:pt>
                <c:pt idx="8">
                  <c:v>673</c:v>
                </c:pt>
                <c:pt idx="9">
                  <c:v>502</c:v>
                </c:pt>
              </c:numCache>
            </c:numRef>
          </c:val>
          <c:extLst>
            <c:ext xmlns:c16="http://schemas.microsoft.com/office/drawing/2014/chart" uri="{C3380CC4-5D6E-409C-BE32-E72D297353CC}">
              <c16:uniqueId val="{00000000-3D83-4F99-ADAD-02B08EEC28C0}"/>
            </c:ext>
          </c:extLst>
        </c:ser>
        <c:ser>
          <c:idx val="2"/>
          <c:order val="2"/>
          <c:tx>
            <c:strRef>
              <c:f>'Rainfall -6 Table'!$D$2</c:f>
              <c:strCache>
                <c:ptCount val="1"/>
                <c:pt idx="0">
                  <c:v>Percentage</c:v>
                </c:pt>
              </c:strCache>
            </c:strRef>
          </c:tx>
          <c:spPr>
            <a:solidFill>
              <a:schemeClr val="accent2"/>
            </a:solidFill>
          </c:spPr>
          <c:invertIfNegative val="0"/>
          <c:dLbls>
            <c:spPr>
              <a:solidFill>
                <a:schemeClr val="accent6">
                  <a:lumMod val="20000"/>
                  <a:lumOff val="80000"/>
                </a:schemeClr>
              </a:solidFill>
            </c:spPr>
            <c:txPr>
              <a:bodyPr/>
              <a:lstStyle/>
              <a:p>
                <a:pPr>
                  <a:defRPr sz="14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'Rainfall -6 Table'!$A$3:$A$12</c:f>
              <c:strCache>
                <c:ptCount val="10"/>
                <c:pt idx="0">
                  <c:v>Year 2009-10</c:v>
                </c:pt>
                <c:pt idx="1">
                  <c:v>Year 2010-11</c:v>
                </c:pt>
                <c:pt idx="2">
                  <c:v>Year 2011-12</c:v>
                </c:pt>
                <c:pt idx="3">
                  <c:v>Year 2012-13</c:v>
                </c:pt>
                <c:pt idx="4">
                  <c:v>Year 2013-14</c:v>
                </c:pt>
                <c:pt idx="5">
                  <c:v>Year 2014-15</c:v>
                </c:pt>
                <c:pt idx="6">
                  <c:v>Year 2015-16</c:v>
                </c:pt>
                <c:pt idx="7">
                  <c:v>Year 2016-17</c:v>
                </c:pt>
                <c:pt idx="8">
                  <c:v>Year 2017-18</c:v>
                </c:pt>
                <c:pt idx="9">
                  <c:v>Year 2018-19</c:v>
                </c:pt>
              </c:strCache>
            </c:strRef>
          </c:cat>
          <c:val>
            <c:numRef>
              <c:f>'Rainfall -6 Table'!$D$3:$D$12</c:f>
              <c:numCache>
                <c:formatCode>0</c:formatCode>
                <c:ptCount val="10"/>
                <c:pt idx="0">
                  <c:v>117.71501925545572</c:v>
                </c:pt>
                <c:pt idx="1">
                  <c:v>124.90372272143776</c:v>
                </c:pt>
                <c:pt idx="2">
                  <c:v>84.082156611039778</c:v>
                </c:pt>
                <c:pt idx="3">
                  <c:v>69.062901155327339</c:v>
                </c:pt>
                <c:pt idx="4">
                  <c:v>109.62772785622583</c:v>
                </c:pt>
                <c:pt idx="5">
                  <c:v>53.145057766367124</c:v>
                </c:pt>
                <c:pt idx="6">
                  <c:v>55.712451861360705</c:v>
                </c:pt>
                <c:pt idx="7">
                  <c:v>112.83697047496791</c:v>
                </c:pt>
                <c:pt idx="8">
                  <c:v>86.392811296533907</c:v>
                </c:pt>
                <c:pt idx="9">
                  <c:v>64.441591784338996</c:v>
                </c:pt>
              </c:numCache>
            </c:numRef>
          </c:val>
          <c:extLst>
            <c:ext xmlns:c16="http://schemas.microsoft.com/office/drawing/2014/chart" uri="{C3380CC4-5D6E-409C-BE32-E72D297353CC}">
              <c16:uniqueId val="{00000001-3D83-4F99-ADAD-02B08EEC28C0}"/>
            </c:ext>
          </c:extLst>
        </c:ser>
        <c:dLbls>
          <c:showLegendKey val="0"/>
          <c:showVal val="0"/>
          <c:showCatName val="0"/>
          <c:showSerName val="0"/>
          <c:showPercent val="0"/>
          <c:showBubbleSize val="0"/>
        </c:dLbls>
        <c:gapWidth val="150"/>
        <c:axId val="67142016"/>
        <c:axId val="67143552"/>
      </c:barChart>
      <c:lineChart>
        <c:grouping val="standard"/>
        <c:varyColors val="0"/>
        <c:ser>
          <c:idx val="0"/>
          <c:order val="0"/>
          <c:tx>
            <c:strRef>
              <c:f>'Rainfall -6 Table'!$B$2</c:f>
              <c:strCache>
                <c:ptCount val="1"/>
                <c:pt idx="0">
                  <c:v>Average Rainfall</c:v>
                </c:pt>
              </c:strCache>
            </c:strRef>
          </c:tx>
          <c:dLbls>
            <c:dLbl>
              <c:idx val="0"/>
              <c:delete val="1"/>
              <c:extLst>
                <c:ext xmlns:c15="http://schemas.microsoft.com/office/drawing/2012/chart" uri="{CE6537A1-D6FC-4f65-9D91-7224C49458BB}"/>
                <c:ext xmlns:c16="http://schemas.microsoft.com/office/drawing/2014/chart" uri="{C3380CC4-5D6E-409C-BE32-E72D297353CC}">
                  <c16:uniqueId val="{00000002-3D83-4F99-ADAD-02B08EEC28C0}"/>
                </c:ext>
              </c:extLst>
            </c:dLbl>
            <c:dLbl>
              <c:idx val="1"/>
              <c:delete val="1"/>
              <c:extLst>
                <c:ext xmlns:c15="http://schemas.microsoft.com/office/drawing/2012/chart" uri="{CE6537A1-D6FC-4f65-9D91-7224C49458BB}"/>
                <c:ext xmlns:c16="http://schemas.microsoft.com/office/drawing/2014/chart" uri="{C3380CC4-5D6E-409C-BE32-E72D297353CC}">
                  <c16:uniqueId val="{00000003-3D83-4F99-ADAD-02B08EEC28C0}"/>
                </c:ext>
              </c:extLst>
            </c:dLbl>
            <c:dLbl>
              <c:idx val="2"/>
              <c:delete val="1"/>
              <c:extLst>
                <c:ext xmlns:c15="http://schemas.microsoft.com/office/drawing/2012/chart" uri="{CE6537A1-D6FC-4f65-9D91-7224C49458BB}"/>
                <c:ext xmlns:c16="http://schemas.microsoft.com/office/drawing/2014/chart" uri="{C3380CC4-5D6E-409C-BE32-E72D297353CC}">
                  <c16:uniqueId val="{00000004-3D83-4F99-ADAD-02B08EEC28C0}"/>
                </c:ext>
              </c:extLst>
            </c:dLbl>
            <c:dLbl>
              <c:idx val="3"/>
              <c:delete val="1"/>
              <c:extLst>
                <c:ext xmlns:c15="http://schemas.microsoft.com/office/drawing/2012/chart" uri="{CE6537A1-D6FC-4f65-9D91-7224C49458BB}"/>
                <c:ext xmlns:c16="http://schemas.microsoft.com/office/drawing/2014/chart" uri="{C3380CC4-5D6E-409C-BE32-E72D297353CC}">
                  <c16:uniqueId val="{00000005-3D83-4F99-ADAD-02B08EEC28C0}"/>
                </c:ext>
              </c:extLst>
            </c:dLbl>
            <c:dLbl>
              <c:idx val="4"/>
              <c:delete val="1"/>
              <c:extLst>
                <c:ext xmlns:c15="http://schemas.microsoft.com/office/drawing/2012/chart" uri="{CE6537A1-D6FC-4f65-9D91-7224C49458BB}"/>
                <c:ext xmlns:c16="http://schemas.microsoft.com/office/drawing/2014/chart" uri="{C3380CC4-5D6E-409C-BE32-E72D297353CC}">
                  <c16:uniqueId val="{00000006-3D83-4F99-ADAD-02B08EEC28C0}"/>
                </c:ext>
              </c:extLst>
            </c:dLbl>
            <c:dLbl>
              <c:idx val="5"/>
              <c:delete val="1"/>
              <c:extLst>
                <c:ext xmlns:c15="http://schemas.microsoft.com/office/drawing/2012/chart" uri="{CE6537A1-D6FC-4f65-9D91-7224C49458BB}"/>
                <c:ext xmlns:c16="http://schemas.microsoft.com/office/drawing/2014/chart" uri="{C3380CC4-5D6E-409C-BE32-E72D297353CC}">
                  <c16:uniqueId val="{00000007-3D83-4F99-ADAD-02B08EEC28C0}"/>
                </c:ext>
              </c:extLst>
            </c:dLbl>
            <c:dLbl>
              <c:idx val="6"/>
              <c:delete val="1"/>
              <c:extLst>
                <c:ext xmlns:c15="http://schemas.microsoft.com/office/drawing/2012/chart" uri="{CE6537A1-D6FC-4f65-9D91-7224C49458BB}"/>
                <c:ext xmlns:c16="http://schemas.microsoft.com/office/drawing/2014/chart" uri="{C3380CC4-5D6E-409C-BE32-E72D297353CC}">
                  <c16:uniqueId val="{00000008-3D83-4F99-ADAD-02B08EEC28C0}"/>
                </c:ext>
              </c:extLst>
            </c:dLbl>
            <c:dLbl>
              <c:idx val="7"/>
              <c:delete val="1"/>
              <c:extLst>
                <c:ext xmlns:c15="http://schemas.microsoft.com/office/drawing/2012/chart" uri="{CE6537A1-D6FC-4f65-9D91-7224C49458BB}"/>
                <c:ext xmlns:c16="http://schemas.microsoft.com/office/drawing/2014/chart" uri="{C3380CC4-5D6E-409C-BE32-E72D297353CC}">
                  <c16:uniqueId val="{00000009-3D83-4F99-ADAD-02B08EEC28C0}"/>
                </c:ext>
              </c:extLst>
            </c:dLbl>
            <c:dLbl>
              <c:idx val="8"/>
              <c:delete val="1"/>
              <c:extLst>
                <c:ext xmlns:c15="http://schemas.microsoft.com/office/drawing/2012/chart" uri="{CE6537A1-D6FC-4f65-9D91-7224C49458BB}"/>
                <c:ext xmlns:c16="http://schemas.microsoft.com/office/drawing/2014/chart" uri="{C3380CC4-5D6E-409C-BE32-E72D297353CC}">
                  <c16:uniqueId val="{0000000A-3D83-4F99-ADAD-02B08EEC28C0}"/>
                </c:ext>
              </c:extLst>
            </c:dLbl>
            <c:spPr>
              <a:solidFill>
                <a:srgbClr val="FFFF00"/>
              </a:solidFill>
            </c:spPr>
            <c:txPr>
              <a:bodyPr/>
              <a:lstStyle/>
              <a:p>
                <a:pPr>
                  <a:defRPr sz="1200" b="1">
                    <a:solidFill>
                      <a:srgbClr val="FF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trendlineType val="linear"/>
            <c:dispRSqr val="0"/>
            <c:dispEq val="0"/>
          </c:trendline>
          <c:trendline>
            <c:trendlineType val="linear"/>
            <c:dispRSqr val="0"/>
            <c:dispEq val="0"/>
          </c:trendline>
          <c:cat>
            <c:strRef>
              <c:f>'Rainfall -6 Table'!$A$3:$A$12</c:f>
              <c:strCache>
                <c:ptCount val="10"/>
                <c:pt idx="0">
                  <c:v>Year 2009-10</c:v>
                </c:pt>
                <c:pt idx="1">
                  <c:v>Year 2010-11</c:v>
                </c:pt>
                <c:pt idx="2">
                  <c:v>Year 2011-12</c:v>
                </c:pt>
                <c:pt idx="3">
                  <c:v>Year 2012-13</c:v>
                </c:pt>
                <c:pt idx="4">
                  <c:v>Year 2013-14</c:v>
                </c:pt>
                <c:pt idx="5">
                  <c:v>Year 2014-15</c:v>
                </c:pt>
                <c:pt idx="6">
                  <c:v>Year 2015-16</c:v>
                </c:pt>
                <c:pt idx="7">
                  <c:v>Year 2016-17</c:v>
                </c:pt>
                <c:pt idx="8">
                  <c:v>Year 2017-18</c:v>
                </c:pt>
                <c:pt idx="9">
                  <c:v>Year 2018-19</c:v>
                </c:pt>
              </c:strCache>
            </c:strRef>
          </c:cat>
          <c:val>
            <c:numRef>
              <c:f>'Rainfall -6 Table'!$B$3:$B$12</c:f>
              <c:numCache>
                <c:formatCode>General</c:formatCode>
                <c:ptCount val="10"/>
                <c:pt idx="0">
                  <c:v>779</c:v>
                </c:pt>
                <c:pt idx="1">
                  <c:v>779</c:v>
                </c:pt>
                <c:pt idx="2">
                  <c:v>779</c:v>
                </c:pt>
                <c:pt idx="3">
                  <c:v>779</c:v>
                </c:pt>
                <c:pt idx="4">
                  <c:v>779</c:v>
                </c:pt>
                <c:pt idx="5">
                  <c:v>779</c:v>
                </c:pt>
                <c:pt idx="6">
                  <c:v>779</c:v>
                </c:pt>
                <c:pt idx="7">
                  <c:v>779</c:v>
                </c:pt>
                <c:pt idx="8">
                  <c:v>779</c:v>
                </c:pt>
                <c:pt idx="9">
                  <c:v>779</c:v>
                </c:pt>
              </c:numCache>
            </c:numRef>
          </c:val>
          <c:smooth val="0"/>
          <c:extLst>
            <c:ext xmlns:c16="http://schemas.microsoft.com/office/drawing/2014/chart" uri="{C3380CC4-5D6E-409C-BE32-E72D297353CC}">
              <c16:uniqueId val="{0000000D-3D83-4F99-ADAD-02B08EEC28C0}"/>
            </c:ext>
          </c:extLst>
        </c:ser>
        <c:dLbls>
          <c:showLegendKey val="0"/>
          <c:showVal val="0"/>
          <c:showCatName val="0"/>
          <c:showSerName val="0"/>
          <c:showPercent val="0"/>
          <c:showBubbleSize val="0"/>
        </c:dLbls>
        <c:marker val="1"/>
        <c:smooth val="0"/>
        <c:axId val="67142016"/>
        <c:axId val="67143552"/>
      </c:lineChart>
      <c:catAx>
        <c:axId val="67142016"/>
        <c:scaling>
          <c:orientation val="minMax"/>
        </c:scaling>
        <c:delete val="0"/>
        <c:axPos val="b"/>
        <c:numFmt formatCode="General" sourceLinked="0"/>
        <c:majorTickMark val="out"/>
        <c:minorTickMark val="none"/>
        <c:tickLblPos val="nextTo"/>
        <c:txPr>
          <a:bodyPr/>
          <a:lstStyle/>
          <a:p>
            <a:pPr>
              <a:defRPr sz="1000" b="1">
                <a:solidFill>
                  <a:srgbClr val="000000"/>
                </a:solidFill>
              </a:defRPr>
            </a:pPr>
            <a:endParaRPr lang="en-US"/>
          </a:p>
        </c:txPr>
        <c:crossAx val="67143552"/>
        <c:crosses val="autoZero"/>
        <c:auto val="1"/>
        <c:lblAlgn val="ctr"/>
        <c:lblOffset val="100"/>
        <c:noMultiLvlLbl val="0"/>
      </c:catAx>
      <c:valAx>
        <c:axId val="67143552"/>
        <c:scaling>
          <c:orientation val="minMax"/>
        </c:scaling>
        <c:delete val="0"/>
        <c:axPos val="l"/>
        <c:majorGridlines/>
        <c:numFmt formatCode="General" sourceLinked="1"/>
        <c:majorTickMark val="out"/>
        <c:minorTickMark val="none"/>
        <c:tickLblPos val="nextTo"/>
        <c:crossAx val="67142016"/>
        <c:crosses val="autoZero"/>
        <c:crossBetween val="between"/>
      </c:valAx>
    </c:plotArea>
    <c:legend>
      <c:legendPos val="r"/>
      <c:legendEntry>
        <c:idx val="3"/>
        <c:delete val="1"/>
      </c:legendEntry>
      <c:legendEntry>
        <c:idx val="4"/>
        <c:delete val="1"/>
      </c:legendEntry>
      <c:layout>
        <c:manualLayout>
          <c:xMode val="edge"/>
          <c:yMode val="edge"/>
          <c:x val="0.83603777954682035"/>
          <c:y val="1.1232824506679021E-2"/>
          <c:w val="0.15419816344785633"/>
          <c:h val="0.15659111115405441"/>
        </c:manualLayout>
      </c:layout>
      <c:overlay val="0"/>
    </c:legend>
    <c:plotVisOnly val="1"/>
    <c:dispBlanksAs val="gap"/>
    <c:showDLblsOverMax val="0"/>
  </c:chart>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a:latin typeface="Times New Roman" pitchFamily="18" charset="0"/>
                <a:cs typeface="Times New Roman" pitchFamily="18" charset="0"/>
              </a:defRPr>
            </a:pPr>
            <a:r>
              <a:rPr lang="en-US" dirty="0">
                <a:latin typeface="Times New Roman" pitchFamily="18" charset="0"/>
                <a:cs typeface="Times New Roman" pitchFamily="18" charset="0"/>
              </a:rPr>
              <a:t> </a:t>
            </a:r>
            <a:r>
              <a:rPr lang="en-US" sz="2000" u="sng" dirty="0">
                <a:solidFill>
                  <a:schemeClr val="accent2">
                    <a:lumMod val="50000"/>
                  </a:schemeClr>
                </a:solidFill>
                <a:latin typeface="Times New Roman" pitchFamily="18" charset="0"/>
                <a:cs typeface="Times New Roman" pitchFamily="18" charset="0"/>
              </a:rPr>
              <a:t>Aurangabad Division</a:t>
            </a:r>
          </a:p>
          <a:p>
            <a:pPr>
              <a:defRPr>
                <a:latin typeface="Times New Roman" pitchFamily="18" charset="0"/>
                <a:cs typeface="Times New Roman" pitchFamily="18" charset="0"/>
              </a:defRPr>
            </a:pPr>
            <a:r>
              <a:rPr lang="en-US" sz="2600" dirty="0">
                <a:solidFill>
                  <a:schemeClr val="accent5">
                    <a:lumMod val="50000"/>
                  </a:schemeClr>
                </a:solidFill>
                <a:latin typeface="Times New Roman" pitchFamily="18" charset="0"/>
                <a:cs typeface="Times New Roman" pitchFamily="18" charset="0"/>
              </a:rPr>
              <a:t>Major Project : Live Storage for Last 10 Years</a:t>
            </a:r>
            <a:r>
              <a:rPr lang="en-US" sz="2600" dirty="0">
                <a:latin typeface="Times New Roman" pitchFamily="18" charset="0"/>
                <a:cs typeface="Times New Roman" pitchFamily="18" charset="0"/>
              </a:rPr>
              <a:t> </a:t>
            </a:r>
          </a:p>
          <a:p>
            <a:pPr>
              <a:defRPr>
                <a:latin typeface="Times New Roman" pitchFamily="18" charset="0"/>
                <a:cs typeface="Times New Roman" pitchFamily="18" charset="0"/>
              </a:defRPr>
            </a:pPr>
            <a:r>
              <a:rPr lang="en-US" sz="2000" dirty="0">
                <a:latin typeface="Times New Roman" pitchFamily="18" charset="0"/>
                <a:cs typeface="Times New Roman" pitchFamily="18" charset="0"/>
              </a:rPr>
              <a:t>(Designated Storage 5143mm³)</a:t>
            </a:r>
          </a:p>
        </c:rich>
      </c:tx>
      <c:layout>
        <c:manualLayout>
          <c:xMode val="edge"/>
          <c:yMode val="edge"/>
          <c:x val="0.18452585459493667"/>
          <c:y val="0"/>
        </c:manualLayout>
      </c:layout>
      <c:overlay val="0"/>
    </c:title>
    <c:autoTitleDeleted val="0"/>
    <c:plotArea>
      <c:layout>
        <c:manualLayout>
          <c:layoutTarget val="inner"/>
          <c:xMode val="edge"/>
          <c:yMode val="edge"/>
          <c:x val="6.4508480468718973E-2"/>
          <c:y val="0.18778632082754393"/>
          <c:w val="0.88247293162273521"/>
          <c:h val="0.70271638104060419"/>
        </c:manualLayout>
      </c:layout>
      <c:barChart>
        <c:barDir val="col"/>
        <c:grouping val="stacked"/>
        <c:varyColors val="0"/>
        <c:ser>
          <c:idx val="9"/>
          <c:order val="8"/>
          <c:tx>
            <c:strRef>
              <c:f>'Major Project Live Storage'!$A$3</c:f>
              <c:strCache>
                <c:ptCount val="1"/>
                <c:pt idx="0">
                  <c:v>Aurangabad</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Storage'!$B$3:$K$3</c:f>
            </c:numRef>
          </c:val>
          <c:extLst>
            <c:ext xmlns:c16="http://schemas.microsoft.com/office/drawing/2014/chart" uri="{C3380CC4-5D6E-409C-BE32-E72D297353CC}">
              <c16:uniqueId val="{00000000-3564-4C4B-908B-C74E90EA4DA8}"/>
            </c:ext>
          </c:extLst>
        </c:ser>
        <c:ser>
          <c:idx val="10"/>
          <c:order val="9"/>
          <c:tx>
            <c:strRef>
              <c:f>'Major Project Live Storage'!$A$4</c:f>
              <c:strCache>
                <c:ptCount val="1"/>
                <c:pt idx="0">
                  <c:v>Jalna</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Storage'!$B$4:$K$4</c:f>
            </c:numRef>
          </c:val>
          <c:extLst>
            <c:ext xmlns:c16="http://schemas.microsoft.com/office/drawing/2014/chart" uri="{C3380CC4-5D6E-409C-BE32-E72D297353CC}">
              <c16:uniqueId val="{00000001-3564-4C4B-908B-C74E90EA4DA8}"/>
            </c:ext>
          </c:extLst>
        </c:ser>
        <c:ser>
          <c:idx val="11"/>
          <c:order val="10"/>
          <c:tx>
            <c:strRef>
              <c:f>'Major Project Live Storage'!$A$5</c:f>
              <c:strCache>
                <c:ptCount val="1"/>
                <c:pt idx="0">
                  <c:v>Beed</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Storage'!$B$5:$K$5</c:f>
            </c:numRef>
          </c:val>
          <c:extLst>
            <c:ext xmlns:c16="http://schemas.microsoft.com/office/drawing/2014/chart" uri="{C3380CC4-5D6E-409C-BE32-E72D297353CC}">
              <c16:uniqueId val="{00000002-3564-4C4B-908B-C74E90EA4DA8}"/>
            </c:ext>
          </c:extLst>
        </c:ser>
        <c:ser>
          <c:idx val="12"/>
          <c:order val="11"/>
          <c:tx>
            <c:strRef>
              <c:f>'Major Project Live Storage'!$A$6</c:f>
              <c:strCache>
                <c:ptCount val="1"/>
                <c:pt idx="0">
                  <c:v>Latur</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Storage'!$B$6:$K$6</c:f>
            </c:numRef>
          </c:val>
          <c:extLst>
            <c:ext xmlns:c16="http://schemas.microsoft.com/office/drawing/2014/chart" uri="{C3380CC4-5D6E-409C-BE32-E72D297353CC}">
              <c16:uniqueId val="{00000003-3564-4C4B-908B-C74E90EA4DA8}"/>
            </c:ext>
          </c:extLst>
        </c:ser>
        <c:ser>
          <c:idx val="13"/>
          <c:order val="12"/>
          <c:tx>
            <c:strRef>
              <c:f>'Major Project Live Storage'!$A$7</c:f>
              <c:strCache>
                <c:ptCount val="1"/>
                <c:pt idx="0">
                  <c:v>Osmanabad</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Storage'!$B$7:$K$7</c:f>
            </c:numRef>
          </c:val>
          <c:extLst>
            <c:ext xmlns:c16="http://schemas.microsoft.com/office/drawing/2014/chart" uri="{C3380CC4-5D6E-409C-BE32-E72D297353CC}">
              <c16:uniqueId val="{00000004-3564-4C4B-908B-C74E90EA4DA8}"/>
            </c:ext>
          </c:extLst>
        </c:ser>
        <c:ser>
          <c:idx val="14"/>
          <c:order val="13"/>
          <c:tx>
            <c:strRef>
              <c:f>'Major Project Live Storage'!$A$8</c:f>
              <c:strCache>
                <c:ptCount val="1"/>
                <c:pt idx="0">
                  <c:v>Nanded</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Storage'!$B$8:$K$8</c:f>
            </c:numRef>
          </c:val>
          <c:extLst>
            <c:ext xmlns:c16="http://schemas.microsoft.com/office/drawing/2014/chart" uri="{C3380CC4-5D6E-409C-BE32-E72D297353CC}">
              <c16:uniqueId val="{00000005-3564-4C4B-908B-C74E90EA4DA8}"/>
            </c:ext>
          </c:extLst>
        </c:ser>
        <c:ser>
          <c:idx val="15"/>
          <c:order val="14"/>
          <c:tx>
            <c:strRef>
              <c:f>'Major Project Live Storage'!$A$9</c:f>
              <c:strCache>
                <c:ptCount val="1"/>
                <c:pt idx="0">
                  <c:v>Parbhani</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Storage'!$B$9:$K$9</c:f>
            </c:numRef>
          </c:val>
          <c:extLst>
            <c:ext xmlns:c16="http://schemas.microsoft.com/office/drawing/2014/chart" uri="{C3380CC4-5D6E-409C-BE32-E72D297353CC}">
              <c16:uniqueId val="{00000006-3564-4C4B-908B-C74E90EA4DA8}"/>
            </c:ext>
          </c:extLst>
        </c:ser>
        <c:ser>
          <c:idx val="16"/>
          <c:order val="15"/>
          <c:tx>
            <c:strRef>
              <c:f>'Major Project Live Storage'!$A$10</c:f>
              <c:strCache>
                <c:ptCount val="1"/>
                <c:pt idx="0">
                  <c:v>Hingoli</c:v>
                </c:pt>
              </c:strCache>
            </c:strRef>
          </c:tx>
          <c:invertIfNegative val="0"/>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Storage'!$B$10:$K$10</c:f>
            </c:numRef>
          </c:val>
          <c:extLst>
            <c:ext xmlns:c16="http://schemas.microsoft.com/office/drawing/2014/chart" uri="{C3380CC4-5D6E-409C-BE32-E72D297353CC}">
              <c16:uniqueId val="{00000007-3564-4C4B-908B-C74E90EA4DA8}"/>
            </c:ext>
          </c:extLst>
        </c:ser>
        <c:ser>
          <c:idx val="17"/>
          <c:order val="16"/>
          <c:tx>
            <c:strRef>
              <c:f>'Major Project Live Storage'!$A$11</c:f>
              <c:strCache>
                <c:ptCount val="1"/>
                <c:pt idx="0">
                  <c:v> Total Division</c:v>
                </c:pt>
              </c:strCache>
            </c:strRef>
          </c:tx>
          <c:spPr>
            <a:solidFill>
              <a:schemeClr val="accent5"/>
            </a:solidFill>
          </c:spPr>
          <c:invertIfNegative val="0"/>
          <c:dLbls>
            <c:dLbl>
              <c:idx val="0"/>
              <c:layout>
                <c:manualLayout>
                  <c:x val="0"/>
                  <c:y val="-6.273292273180980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564-4C4B-908B-C74E90EA4DA8}"/>
                </c:ext>
              </c:extLst>
            </c:dLbl>
            <c:dLbl>
              <c:idx val="1"/>
              <c:layout>
                <c:manualLayout>
                  <c:x val="1.3644039263032849E-3"/>
                  <c:y val="-6.273292273180980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564-4C4B-908B-C74E90EA4DA8}"/>
                </c:ext>
              </c:extLst>
            </c:dLbl>
            <c:dLbl>
              <c:idx val="2"/>
              <c:layout>
                <c:manualLayout>
                  <c:x val="1.3644039263032849E-3"/>
                  <c:y val="-5.645963045862883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564-4C4B-908B-C74E90EA4DA8}"/>
                </c:ext>
              </c:extLst>
            </c:dLbl>
            <c:dLbl>
              <c:idx val="3"/>
              <c:layout>
                <c:manualLayout>
                  <c:x val="1.3644039263032354E-3"/>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564-4C4B-908B-C74E90EA4DA8}"/>
                </c:ext>
              </c:extLst>
            </c:dLbl>
            <c:dLbl>
              <c:idx val="4"/>
              <c:layout>
                <c:manualLayout>
                  <c:x val="-1.3644039263032849E-3"/>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3564-4C4B-908B-C74E90EA4DA8}"/>
                </c:ext>
              </c:extLst>
            </c:dLbl>
            <c:dLbl>
              <c:idx val="5"/>
              <c:layout>
                <c:manualLayout>
                  <c:x val="-1.3644039263032849E-3"/>
                  <c:y val="-6.273292273180980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3564-4C4B-908B-C74E90EA4DA8}"/>
                </c:ext>
              </c:extLst>
            </c:dLbl>
            <c:dLbl>
              <c:idx val="6"/>
              <c:layout>
                <c:manualLayout>
                  <c:x val="0"/>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3564-4C4B-908B-C74E90EA4DA8}"/>
                </c:ext>
              </c:extLst>
            </c:dLbl>
            <c:dLbl>
              <c:idx val="7"/>
              <c:layout>
                <c:manualLayout>
                  <c:x val="1.0005513208348417E-16"/>
                  <c:y val="-6.273292273180980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564-4C4B-908B-C74E90EA4DA8}"/>
                </c:ext>
              </c:extLst>
            </c:dLbl>
            <c:dLbl>
              <c:idx val="8"/>
              <c:layout>
                <c:manualLayout>
                  <c:x val="0"/>
                  <c:y val="-6.4824020156203477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3564-4C4B-908B-C74E90EA4DA8}"/>
                </c:ext>
              </c:extLst>
            </c:dLbl>
            <c:dLbl>
              <c:idx val="9"/>
              <c:layout>
                <c:manualLayout>
                  <c:x val="0"/>
                  <c:y val="-5.8550727883022388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3564-4C4B-908B-C74E90EA4DA8}"/>
                </c:ext>
              </c:extLst>
            </c:dLbl>
            <c:spPr>
              <a:solidFill>
                <a:schemeClr val="accent6">
                  <a:lumMod val="20000"/>
                  <a:lumOff val="80000"/>
                </a:schemeClr>
              </a:solidFill>
            </c:spPr>
            <c:txPr>
              <a:bodyPr/>
              <a:lstStyle/>
              <a:p>
                <a:pPr>
                  <a:defRPr sz="1600" b="1">
                    <a:latin typeface="Times New Roman" pitchFamily="18" charset="0"/>
                    <a:cs typeface="Times New Roman" pitchFamily="18"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'Major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'Major Project Live Storage'!$B$11:$K$11</c:f>
              <c:numCache>
                <c:formatCode>General</c:formatCode>
                <c:ptCount val="10"/>
                <c:pt idx="0">
                  <c:v>1048</c:v>
                </c:pt>
                <c:pt idx="1">
                  <c:v>4024</c:v>
                </c:pt>
                <c:pt idx="2" formatCode="0">
                  <c:v>3776</c:v>
                </c:pt>
                <c:pt idx="3" formatCode="0">
                  <c:v>849</c:v>
                </c:pt>
                <c:pt idx="4" formatCode="0">
                  <c:v>834</c:v>
                </c:pt>
                <c:pt idx="5" formatCode="0">
                  <c:v>2982</c:v>
                </c:pt>
                <c:pt idx="6" formatCode="0">
                  <c:v>1985</c:v>
                </c:pt>
                <c:pt idx="7" formatCode="0">
                  <c:v>3674</c:v>
                </c:pt>
                <c:pt idx="8" formatCode="0">
                  <c:v>3607</c:v>
                </c:pt>
                <c:pt idx="9" formatCode="0">
                  <c:v>1731</c:v>
                </c:pt>
              </c:numCache>
            </c:numRef>
          </c:val>
          <c:extLst>
            <c:ext xmlns:c16="http://schemas.microsoft.com/office/drawing/2014/chart" uri="{C3380CC4-5D6E-409C-BE32-E72D297353CC}">
              <c16:uniqueId val="{00000012-3564-4C4B-908B-C74E90EA4DA8}"/>
            </c:ext>
          </c:extLst>
        </c:ser>
        <c:ser>
          <c:idx val="0"/>
          <c:order val="0"/>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Storage'!$B$3:$J$3</c:f>
            </c:numRef>
          </c:val>
          <c:extLst>
            <c:ext xmlns:c16="http://schemas.microsoft.com/office/drawing/2014/chart" uri="{C3380CC4-5D6E-409C-BE32-E72D297353CC}">
              <c16:uniqueId val="{00000013-3564-4C4B-908B-C74E90EA4DA8}"/>
            </c:ext>
          </c:extLst>
        </c:ser>
        <c:ser>
          <c:idx val="1"/>
          <c:order val="1"/>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Storage'!$B$4:$J$4</c:f>
            </c:numRef>
          </c:val>
          <c:extLst>
            <c:ext xmlns:c16="http://schemas.microsoft.com/office/drawing/2014/chart" uri="{C3380CC4-5D6E-409C-BE32-E72D297353CC}">
              <c16:uniqueId val="{00000014-3564-4C4B-908B-C74E90EA4DA8}"/>
            </c:ext>
          </c:extLst>
        </c:ser>
        <c:ser>
          <c:idx val="2"/>
          <c:order val="2"/>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Storage'!$B$5:$J$5</c:f>
            </c:numRef>
          </c:val>
          <c:extLst>
            <c:ext xmlns:c16="http://schemas.microsoft.com/office/drawing/2014/chart" uri="{C3380CC4-5D6E-409C-BE32-E72D297353CC}">
              <c16:uniqueId val="{00000015-3564-4C4B-908B-C74E90EA4DA8}"/>
            </c:ext>
          </c:extLst>
        </c:ser>
        <c:ser>
          <c:idx val="3"/>
          <c:order val="3"/>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Storage'!$B$6:$J$6</c:f>
            </c:numRef>
          </c:val>
          <c:extLst>
            <c:ext xmlns:c16="http://schemas.microsoft.com/office/drawing/2014/chart" uri="{C3380CC4-5D6E-409C-BE32-E72D297353CC}">
              <c16:uniqueId val="{00000016-3564-4C4B-908B-C74E90EA4DA8}"/>
            </c:ext>
          </c:extLst>
        </c:ser>
        <c:ser>
          <c:idx val="4"/>
          <c:order val="4"/>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Storage'!$B$7:$J$7</c:f>
            </c:numRef>
          </c:val>
          <c:extLst>
            <c:ext xmlns:c16="http://schemas.microsoft.com/office/drawing/2014/chart" uri="{C3380CC4-5D6E-409C-BE32-E72D297353CC}">
              <c16:uniqueId val="{00000017-3564-4C4B-908B-C74E90EA4DA8}"/>
            </c:ext>
          </c:extLst>
        </c:ser>
        <c:ser>
          <c:idx val="5"/>
          <c:order val="5"/>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Storage'!$B$8:$J$8</c:f>
            </c:numRef>
          </c:val>
          <c:extLst>
            <c:ext xmlns:c16="http://schemas.microsoft.com/office/drawing/2014/chart" uri="{C3380CC4-5D6E-409C-BE32-E72D297353CC}">
              <c16:uniqueId val="{00000018-3564-4C4B-908B-C74E90EA4DA8}"/>
            </c:ext>
          </c:extLst>
        </c:ser>
        <c:ser>
          <c:idx val="6"/>
          <c:order val="6"/>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Storage'!$B$9:$J$9</c:f>
            </c:numRef>
          </c:val>
          <c:extLst>
            <c:ext xmlns:c16="http://schemas.microsoft.com/office/drawing/2014/chart" uri="{C3380CC4-5D6E-409C-BE32-E72D297353CC}">
              <c16:uniqueId val="{00000019-3564-4C4B-908B-C74E90EA4DA8}"/>
            </c:ext>
          </c:extLst>
        </c:ser>
        <c:ser>
          <c:idx val="7"/>
          <c:order val="7"/>
          <c:invertIfNegative val="0"/>
          <c:cat>
            <c:strRef>
              <c:f>'Major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'Major Project Live Storage'!$B$10:$J$10</c:f>
            </c:numRef>
          </c:val>
          <c:extLst>
            <c:ext xmlns:c16="http://schemas.microsoft.com/office/drawing/2014/chart" uri="{C3380CC4-5D6E-409C-BE32-E72D297353CC}">
              <c16:uniqueId val="{0000001A-3564-4C4B-908B-C74E90EA4DA8}"/>
            </c:ext>
          </c:extLst>
        </c:ser>
        <c:dLbls>
          <c:showLegendKey val="0"/>
          <c:showVal val="0"/>
          <c:showCatName val="0"/>
          <c:showSerName val="0"/>
          <c:showPercent val="0"/>
          <c:showBubbleSize val="0"/>
        </c:dLbls>
        <c:gapWidth val="150"/>
        <c:overlap val="100"/>
        <c:axId val="71513216"/>
        <c:axId val="71514752"/>
      </c:barChart>
      <c:catAx>
        <c:axId val="71513216"/>
        <c:scaling>
          <c:orientation val="minMax"/>
        </c:scaling>
        <c:delete val="0"/>
        <c:axPos val="b"/>
        <c:numFmt formatCode="General" sourceLinked="0"/>
        <c:majorTickMark val="out"/>
        <c:minorTickMark val="none"/>
        <c:tickLblPos val="nextTo"/>
        <c:txPr>
          <a:bodyPr/>
          <a:lstStyle/>
          <a:p>
            <a:pPr>
              <a:defRPr sz="1200" b="1"/>
            </a:pPr>
            <a:endParaRPr lang="en-US"/>
          </a:p>
        </c:txPr>
        <c:crossAx val="71514752"/>
        <c:crosses val="autoZero"/>
        <c:auto val="1"/>
        <c:lblAlgn val="ctr"/>
        <c:lblOffset val="100"/>
        <c:noMultiLvlLbl val="0"/>
      </c:catAx>
      <c:valAx>
        <c:axId val="71514752"/>
        <c:scaling>
          <c:orientation val="minMax"/>
        </c:scaling>
        <c:delete val="0"/>
        <c:axPos val="l"/>
        <c:majorGridlines/>
        <c:numFmt formatCode="General" sourceLinked="1"/>
        <c:majorTickMark val="out"/>
        <c:minorTickMark val="none"/>
        <c:tickLblPos val="nextTo"/>
        <c:crossAx val="71513216"/>
        <c:crosses val="autoZero"/>
        <c:crossBetween val="between"/>
      </c:valAx>
    </c:plotArea>
    <c:plotVisOnly val="1"/>
    <c:dispBlanksAs val="gap"/>
    <c:showDLblsOverMax val="0"/>
  </c:chart>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a:lstStyle/>
          <a:p>
            <a:pPr>
              <a:defRPr/>
            </a:pPr>
            <a:r>
              <a:rPr lang="en-US" sz="2400" dirty="0"/>
              <a:t> </a:t>
            </a:r>
            <a:r>
              <a:rPr lang="en-US" sz="2400" u="sng" dirty="0">
                <a:solidFill>
                  <a:schemeClr val="accent2">
                    <a:lumMod val="50000"/>
                  </a:schemeClr>
                </a:solidFill>
              </a:rPr>
              <a:t>Aurangabad Division</a:t>
            </a:r>
          </a:p>
          <a:p>
            <a:pPr>
              <a:defRPr/>
            </a:pPr>
            <a:r>
              <a:rPr lang="en-US" sz="2800" dirty="0">
                <a:solidFill>
                  <a:schemeClr val="accent5">
                    <a:lumMod val="50000"/>
                  </a:schemeClr>
                </a:solidFill>
              </a:rPr>
              <a:t>Medium Project : Live Storage for Last 10 Years </a:t>
            </a:r>
            <a:r>
              <a:rPr lang="en-US" sz="2000" dirty="0"/>
              <a:t>(</a:t>
            </a:r>
            <a:r>
              <a:rPr lang="en-US" sz="2000" u="sng" dirty="0">
                <a:solidFill>
                  <a:srgbClr val="FF0000"/>
                </a:solidFill>
              </a:rPr>
              <a:t>Designated Store 940.43mm³</a:t>
            </a:r>
            <a:r>
              <a:rPr lang="en-US" sz="2000" dirty="0"/>
              <a:t>)</a:t>
            </a:r>
            <a:endParaRPr lang="en-US" sz="2800" dirty="0"/>
          </a:p>
        </c:rich>
      </c:tx>
      <c:layout>
        <c:manualLayout>
          <c:xMode val="edge"/>
          <c:yMode val="edge"/>
          <c:x val="0.11089283917676794"/>
          <c:y val="2.4140654923354828E-2"/>
        </c:manualLayout>
      </c:layout>
      <c:overlay val="0"/>
    </c:title>
    <c:autoTitleDeleted val="0"/>
    <c:plotArea>
      <c:layout>
        <c:manualLayout>
          <c:layoutTarget val="inner"/>
          <c:xMode val="edge"/>
          <c:yMode val="edge"/>
          <c:x val="6.1679544705930046E-2"/>
          <c:y val="0.21453013040873894"/>
          <c:w val="0.89290028085085948"/>
          <c:h val="0.65300889160970121"/>
        </c:manualLayout>
      </c:layout>
      <c:barChart>
        <c:barDir val="col"/>
        <c:grouping val="stacked"/>
        <c:varyColors val="0"/>
        <c:ser>
          <c:idx val="9"/>
          <c:order val="8"/>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'!$B$3:$K$3</c:f>
            </c:numRef>
          </c:val>
          <c:extLst>
            <c:ext xmlns:c16="http://schemas.microsoft.com/office/drawing/2014/chart" uri="{C3380CC4-5D6E-409C-BE32-E72D297353CC}">
              <c16:uniqueId val="{00000000-82DF-43BD-9B33-7CB0B708D74E}"/>
            </c:ext>
          </c:extLst>
        </c:ser>
        <c:ser>
          <c:idx val="10"/>
          <c:order val="9"/>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'!$B$4:$K$4</c:f>
            </c:numRef>
          </c:val>
          <c:extLst>
            <c:ext xmlns:c16="http://schemas.microsoft.com/office/drawing/2014/chart" uri="{C3380CC4-5D6E-409C-BE32-E72D297353CC}">
              <c16:uniqueId val="{00000001-82DF-43BD-9B33-7CB0B708D74E}"/>
            </c:ext>
          </c:extLst>
        </c:ser>
        <c:ser>
          <c:idx val="11"/>
          <c:order val="10"/>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'!$B$5:$K$5</c:f>
            </c:numRef>
          </c:val>
          <c:extLst>
            <c:ext xmlns:c16="http://schemas.microsoft.com/office/drawing/2014/chart" uri="{C3380CC4-5D6E-409C-BE32-E72D297353CC}">
              <c16:uniqueId val="{00000002-82DF-43BD-9B33-7CB0B708D74E}"/>
            </c:ext>
          </c:extLst>
        </c:ser>
        <c:ser>
          <c:idx val="12"/>
          <c:order val="11"/>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'!$B$6:$K$6</c:f>
            </c:numRef>
          </c:val>
          <c:extLst>
            <c:ext xmlns:c16="http://schemas.microsoft.com/office/drawing/2014/chart" uri="{C3380CC4-5D6E-409C-BE32-E72D297353CC}">
              <c16:uniqueId val="{00000003-82DF-43BD-9B33-7CB0B708D74E}"/>
            </c:ext>
          </c:extLst>
        </c:ser>
        <c:ser>
          <c:idx val="13"/>
          <c:order val="12"/>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'!$B$7:$K$7</c:f>
            </c:numRef>
          </c:val>
          <c:extLst>
            <c:ext xmlns:c16="http://schemas.microsoft.com/office/drawing/2014/chart" uri="{C3380CC4-5D6E-409C-BE32-E72D297353CC}">
              <c16:uniqueId val="{00000004-82DF-43BD-9B33-7CB0B708D74E}"/>
            </c:ext>
          </c:extLst>
        </c:ser>
        <c:ser>
          <c:idx val="14"/>
          <c:order val="13"/>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'!$B$8:$K$8</c:f>
            </c:numRef>
          </c:val>
          <c:extLst>
            <c:ext xmlns:c16="http://schemas.microsoft.com/office/drawing/2014/chart" uri="{C3380CC4-5D6E-409C-BE32-E72D297353CC}">
              <c16:uniqueId val="{00000005-82DF-43BD-9B33-7CB0B708D74E}"/>
            </c:ext>
          </c:extLst>
        </c:ser>
        <c:ser>
          <c:idx val="15"/>
          <c:order val="14"/>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'!$B$9:$K$9</c:f>
            </c:numRef>
          </c:val>
          <c:extLst>
            <c:ext xmlns:c16="http://schemas.microsoft.com/office/drawing/2014/chart" uri="{C3380CC4-5D6E-409C-BE32-E72D297353CC}">
              <c16:uniqueId val="{00000006-82DF-43BD-9B33-7CB0B708D74E}"/>
            </c:ext>
          </c:extLst>
        </c:ser>
        <c:ser>
          <c:idx val="16"/>
          <c:order val="15"/>
          <c:invertIfNegative val="0"/>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'!$B$10:$K$10</c:f>
            </c:numRef>
          </c:val>
          <c:extLst>
            <c:ext xmlns:c16="http://schemas.microsoft.com/office/drawing/2014/chart" uri="{C3380CC4-5D6E-409C-BE32-E72D297353CC}">
              <c16:uniqueId val="{00000007-82DF-43BD-9B33-7CB0B708D74E}"/>
            </c:ext>
          </c:extLst>
        </c:ser>
        <c:ser>
          <c:idx val="17"/>
          <c:order val="16"/>
          <c:spPr>
            <a:solidFill>
              <a:schemeClr val="accent5">
                <a:lumMod val="75000"/>
              </a:schemeClr>
            </a:solidFill>
          </c:spPr>
          <c:invertIfNegative val="0"/>
          <c:dLbls>
            <c:dLbl>
              <c:idx val="0"/>
              <c:layout>
                <c:manualLayout>
                  <c:x val="1.364403926303299E-3"/>
                  <c:y val="-0.2404762038052719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2DF-43BD-9B33-7CB0B708D74E}"/>
                </c:ext>
              </c:extLst>
            </c:dLbl>
            <c:dLbl>
              <c:idx val="1"/>
              <c:layout>
                <c:manualLayout>
                  <c:x val="0"/>
                  <c:y val="-0.290662541990720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2DF-43BD-9B33-7CB0B708D74E}"/>
                </c:ext>
              </c:extLst>
            </c:dLbl>
            <c:dLbl>
              <c:idx val="2"/>
              <c:layout>
                <c:manualLayout>
                  <c:x val="0"/>
                  <c:y val="-0.2822981522931435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2DF-43BD-9B33-7CB0B708D74E}"/>
                </c:ext>
              </c:extLst>
            </c:dLbl>
            <c:dLbl>
              <c:idx val="3"/>
              <c:layout>
                <c:manualLayout>
                  <c:x val="-5.4576157052131811E-3"/>
                  <c:y val="-0.152650111980736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2DF-43BD-9B33-7CB0B708D74E}"/>
                </c:ext>
              </c:extLst>
            </c:dLbl>
            <c:dLbl>
              <c:idx val="4"/>
              <c:layout>
                <c:manualLayout>
                  <c:x val="0"/>
                  <c:y val="-0.2342029115320894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2DF-43BD-9B33-7CB0B708D74E}"/>
                </c:ext>
              </c:extLst>
            </c:dLbl>
            <c:dLbl>
              <c:idx val="5"/>
              <c:layout>
                <c:manualLayout>
                  <c:x val="-2.7288078526066001E-3"/>
                  <c:y val="-0.1401035274343748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2DF-43BD-9B33-7CB0B708D74E}"/>
                </c:ext>
              </c:extLst>
            </c:dLbl>
            <c:dLbl>
              <c:idx val="6"/>
              <c:layout>
                <c:manualLayout>
                  <c:x val="-5.4576157052131811E-3"/>
                  <c:y val="-8.99171892489271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2DF-43BD-9B33-7CB0B708D74E}"/>
                </c:ext>
              </c:extLst>
            </c:dLbl>
            <c:dLbl>
              <c:idx val="7"/>
              <c:layout>
                <c:manualLayout>
                  <c:x val="0"/>
                  <c:y val="-0.309482418810265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2DF-43BD-9B33-7CB0B708D74E}"/>
                </c:ext>
              </c:extLst>
            </c:dLbl>
            <c:dLbl>
              <c:idx val="8"/>
              <c:layout>
                <c:manualLayout>
                  <c:x val="-6.8220196315163985E-3"/>
                  <c:y val="-0.259296080624813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2DF-43BD-9B33-7CB0B708D74E}"/>
                </c:ext>
              </c:extLst>
            </c:dLbl>
            <c:dLbl>
              <c:idx val="9"/>
              <c:layout>
                <c:manualLayout>
                  <c:x val="-2.7288078526066001E-3"/>
                  <c:y val="-0.1066459686440764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2DF-43BD-9B33-7CB0B708D74E}"/>
                </c:ext>
              </c:extLst>
            </c:dLbl>
            <c:spPr>
              <a:solidFill>
                <a:schemeClr val="accent3">
                  <a:lumMod val="20000"/>
                  <a:lumOff val="80000"/>
                </a:schemeClr>
              </a:solidFill>
            </c:spPr>
            <c:txPr>
              <a:bodyPr/>
              <a:lstStyle/>
              <a:p>
                <a:pPr>
                  <a:defRPr sz="1400" b="1">
                    <a:solidFill>
                      <a:srgbClr val="0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'Medium Project Live Storage '!$B$2:$K$2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'Medium Project Live Storage '!$B$11:$K$11</c:f>
              <c:numCache>
                <c:formatCode>General</c:formatCode>
                <c:ptCount val="10"/>
                <c:pt idx="0">
                  <c:v>516.79000000000053</c:v>
                </c:pt>
                <c:pt idx="1">
                  <c:v>726.84999999999798</c:v>
                </c:pt>
                <c:pt idx="2" formatCode="0.00">
                  <c:v>663.44999999999948</c:v>
                </c:pt>
                <c:pt idx="3" formatCode="0.00">
                  <c:v>311.38</c:v>
                </c:pt>
                <c:pt idx="4" formatCode="0.00">
                  <c:v>585.88</c:v>
                </c:pt>
                <c:pt idx="5" formatCode="0.00">
                  <c:v>304.06</c:v>
                </c:pt>
                <c:pt idx="6" formatCode="0.00">
                  <c:v>167.73999999999998</c:v>
                </c:pt>
                <c:pt idx="7" formatCode="0.00">
                  <c:v>776.03</c:v>
                </c:pt>
                <c:pt idx="8" formatCode="0.00">
                  <c:v>629.15599999999949</c:v>
                </c:pt>
                <c:pt idx="9" formatCode="0.00">
                  <c:v>201.48700000000088</c:v>
                </c:pt>
              </c:numCache>
            </c:numRef>
          </c:val>
          <c:extLst>
            <c:ext xmlns:c16="http://schemas.microsoft.com/office/drawing/2014/chart" uri="{C3380CC4-5D6E-409C-BE32-E72D297353CC}">
              <c16:uniqueId val="{00000012-82DF-43BD-9B33-7CB0B708D74E}"/>
            </c:ext>
          </c:extLst>
        </c:ser>
        <c:ser>
          <c:idx val="0"/>
          <c:order val="0"/>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'!$B$3:$J$3</c:f>
            </c:numRef>
          </c:val>
          <c:extLst>
            <c:ext xmlns:c16="http://schemas.microsoft.com/office/drawing/2014/chart" uri="{C3380CC4-5D6E-409C-BE32-E72D297353CC}">
              <c16:uniqueId val="{00000013-82DF-43BD-9B33-7CB0B708D74E}"/>
            </c:ext>
          </c:extLst>
        </c:ser>
        <c:ser>
          <c:idx val="1"/>
          <c:order val="1"/>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'!$B$4:$J$4</c:f>
            </c:numRef>
          </c:val>
          <c:extLst>
            <c:ext xmlns:c16="http://schemas.microsoft.com/office/drawing/2014/chart" uri="{C3380CC4-5D6E-409C-BE32-E72D297353CC}">
              <c16:uniqueId val="{00000014-82DF-43BD-9B33-7CB0B708D74E}"/>
            </c:ext>
          </c:extLst>
        </c:ser>
        <c:ser>
          <c:idx val="2"/>
          <c:order val="2"/>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'!$B$5:$J$5</c:f>
            </c:numRef>
          </c:val>
          <c:extLst>
            <c:ext xmlns:c16="http://schemas.microsoft.com/office/drawing/2014/chart" uri="{C3380CC4-5D6E-409C-BE32-E72D297353CC}">
              <c16:uniqueId val="{00000015-82DF-43BD-9B33-7CB0B708D74E}"/>
            </c:ext>
          </c:extLst>
        </c:ser>
        <c:ser>
          <c:idx val="3"/>
          <c:order val="3"/>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'!$B$6:$J$6</c:f>
            </c:numRef>
          </c:val>
          <c:extLst>
            <c:ext xmlns:c16="http://schemas.microsoft.com/office/drawing/2014/chart" uri="{C3380CC4-5D6E-409C-BE32-E72D297353CC}">
              <c16:uniqueId val="{00000016-82DF-43BD-9B33-7CB0B708D74E}"/>
            </c:ext>
          </c:extLst>
        </c:ser>
        <c:ser>
          <c:idx val="4"/>
          <c:order val="4"/>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'!$B$7:$J$7</c:f>
            </c:numRef>
          </c:val>
          <c:extLst>
            <c:ext xmlns:c16="http://schemas.microsoft.com/office/drawing/2014/chart" uri="{C3380CC4-5D6E-409C-BE32-E72D297353CC}">
              <c16:uniqueId val="{00000017-82DF-43BD-9B33-7CB0B708D74E}"/>
            </c:ext>
          </c:extLst>
        </c:ser>
        <c:ser>
          <c:idx val="5"/>
          <c:order val="5"/>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'!$B$8:$J$8</c:f>
            </c:numRef>
          </c:val>
          <c:extLst>
            <c:ext xmlns:c16="http://schemas.microsoft.com/office/drawing/2014/chart" uri="{C3380CC4-5D6E-409C-BE32-E72D297353CC}">
              <c16:uniqueId val="{00000018-82DF-43BD-9B33-7CB0B708D74E}"/>
            </c:ext>
          </c:extLst>
        </c:ser>
        <c:ser>
          <c:idx val="6"/>
          <c:order val="6"/>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'!$B$9:$J$9</c:f>
            </c:numRef>
          </c:val>
          <c:extLst>
            <c:ext xmlns:c16="http://schemas.microsoft.com/office/drawing/2014/chart" uri="{C3380CC4-5D6E-409C-BE32-E72D297353CC}">
              <c16:uniqueId val="{00000019-82DF-43BD-9B33-7CB0B708D74E}"/>
            </c:ext>
          </c:extLst>
        </c:ser>
        <c:ser>
          <c:idx val="7"/>
          <c:order val="7"/>
          <c:invertIfNegative val="0"/>
          <c:cat>
            <c:strRef>
              <c:f>'Medium Project Live Storage '!$B$1:$J$2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'Medium Project Live Storage '!$B$10:$J$10</c:f>
            </c:numRef>
          </c:val>
          <c:extLst>
            <c:ext xmlns:c16="http://schemas.microsoft.com/office/drawing/2014/chart" uri="{C3380CC4-5D6E-409C-BE32-E72D297353CC}">
              <c16:uniqueId val="{0000001A-82DF-43BD-9B33-7CB0B708D74E}"/>
            </c:ext>
          </c:extLst>
        </c:ser>
        <c:dLbls>
          <c:showLegendKey val="0"/>
          <c:showVal val="0"/>
          <c:showCatName val="0"/>
          <c:showSerName val="0"/>
          <c:showPercent val="0"/>
          <c:showBubbleSize val="0"/>
        </c:dLbls>
        <c:gapWidth val="150"/>
        <c:overlap val="100"/>
        <c:axId val="71633152"/>
        <c:axId val="71643136"/>
      </c:barChart>
      <c:catAx>
        <c:axId val="71633152"/>
        <c:scaling>
          <c:orientation val="minMax"/>
        </c:scaling>
        <c:delete val="0"/>
        <c:axPos val="b"/>
        <c:numFmt formatCode="General" sourceLinked="0"/>
        <c:majorTickMark val="out"/>
        <c:minorTickMark val="none"/>
        <c:tickLblPos val="nextTo"/>
        <c:txPr>
          <a:bodyPr/>
          <a:lstStyle/>
          <a:p>
            <a:pPr>
              <a:defRPr sz="1200" b="1"/>
            </a:pPr>
            <a:endParaRPr lang="en-US"/>
          </a:p>
        </c:txPr>
        <c:crossAx val="71643136"/>
        <c:crosses val="autoZero"/>
        <c:auto val="1"/>
        <c:lblAlgn val="ctr"/>
        <c:lblOffset val="100"/>
        <c:noMultiLvlLbl val="0"/>
      </c:catAx>
      <c:valAx>
        <c:axId val="71643136"/>
        <c:scaling>
          <c:orientation val="minMax"/>
        </c:scaling>
        <c:delete val="0"/>
        <c:axPos val="l"/>
        <c:majorGridlines/>
        <c:numFmt formatCode="General" sourceLinked="1"/>
        <c:majorTickMark val="out"/>
        <c:minorTickMark val="none"/>
        <c:tickLblPos val="nextTo"/>
        <c:crossAx val="71633152"/>
        <c:crosses val="autoZero"/>
        <c:crossBetween val="between"/>
      </c:valAx>
    </c:plotArea>
    <c:plotVisOnly val="1"/>
    <c:dispBlanksAs val="gap"/>
    <c:showDLblsOverMax val="0"/>
  </c:chart>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a:t>
            </a:r>
            <a:r>
              <a:rPr lang="en-US" sz="2400" u="sng" dirty="0">
                <a:solidFill>
                  <a:schemeClr val="accent2">
                    <a:lumMod val="50000"/>
                  </a:schemeClr>
                </a:solidFill>
              </a:rPr>
              <a:t>Aurangabad Division</a:t>
            </a:r>
            <a:endParaRPr lang="en-US" u="sng" dirty="0">
              <a:solidFill>
                <a:schemeClr val="accent2">
                  <a:lumMod val="50000"/>
                </a:schemeClr>
              </a:solidFill>
            </a:endParaRPr>
          </a:p>
          <a:p>
            <a:pPr>
              <a:defRPr/>
            </a:pPr>
            <a:r>
              <a:rPr lang="en-US" sz="2800" dirty="0">
                <a:solidFill>
                  <a:schemeClr val="accent5">
                    <a:lumMod val="50000"/>
                  </a:schemeClr>
                </a:solidFill>
              </a:rPr>
              <a:t>Minor Project : Live Storage for Last 10 Years</a:t>
            </a:r>
            <a:r>
              <a:rPr lang="en-US" sz="2800" dirty="0"/>
              <a:t> </a:t>
            </a:r>
          </a:p>
          <a:p>
            <a:pPr>
              <a:defRPr/>
            </a:pPr>
            <a:r>
              <a:rPr lang="en-US" sz="1800" dirty="0">
                <a:solidFill>
                  <a:srgbClr val="FF0000"/>
                </a:solidFill>
              </a:rPr>
              <a:t>(Designated Storage 1712.87mm³)</a:t>
            </a:r>
            <a:endParaRPr lang="en-US" dirty="0">
              <a:solidFill>
                <a:srgbClr val="FF0000"/>
              </a:solidFill>
            </a:endParaRPr>
          </a:p>
        </c:rich>
      </c:tx>
      <c:overlay val="0"/>
    </c:title>
    <c:autoTitleDeleted val="0"/>
    <c:plotArea>
      <c:layout>
        <c:manualLayout>
          <c:layoutTarget val="inner"/>
          <c:xMode val="edge"/>
          <c:yMode val="edge"/>
          <c:x val="5.5334529281719794E-2"/>
          <c:y val="0.19186035480504696"/>
          <c:w val="0.90894620255533465"/>
          <c:h val="0.67894459728679135"/>
        </c:manualLayout>
      </c:layout>
      <c:barChart>
        <c:barDir val="col"/>
        <c:grouping val="stacked"/>
        <c:varyColors val="0"/>
        <c:ser>
          <c:idx val="9"/>
          <c:order val="9"/>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Storage'!$B$3:$K$3</c:f>
            </c:numRef>
          </c:val>
          <c:extLst>
            <c:ext xmlns:c16="http://schemas.microsoft.com/office/drawing/2014/chart" uri="{C3380CC4-5D6E-409C-BE32-E72D297353CC}">
              <c16:uniqueId val="{00000000-8F9B-4B8E-B05D-C7A1C2B6449D}"/>
            </c:ext>
          </c:extLst>
        </c:ser>
        <c:ser>
          <c:idx val="10"/>
          <c:order val="10"/>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Storage'!$B$4:$K$4</c:f>
            </c:numRef>
          </c:val>
          <c:extLst>
            <c:ext xmlns:c16="http://schemas.microsoft.com/office/drawing/2014/chart" uri="{C3380CC4-5D6E-409C-BE32-E72D297353CC}">
              <c16:uniqueId val="{00000001-8F9B-4B8E-B05D-C7A1C2B6449D}"/>
            </c:ext>
          </c:extLst>
        </c:ser>
        <c:ser>
          <c:idx val="11"/>
          <c:order val="11"/>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Storage'!$B$5:$K$5</c:f>
            </c:numRef>
          </c:val>
          <c:extLst>
            <c:ext xmlns:c16="http://schemas.microsoft.com/office/drawing/2014/chart" uri="{C3380CC4-5D6E-409C-BE32-E72D297353CC}">
              <c16:uniqueId val="{00000002-8F9B-4B8E-B05D-C7A1C2B6449D}"/>
            </c:ext>
          </c:extLst>
        </c:ser>
        <c:ser>
          <c:idx val="12"/>
          <c:order val="12"/>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Storage'!$B$6:$K$6</c:f>
            </c:numRef>
          </c:val>
          <c:extLst>
            <c:ext xmlns:c16="http://schemas.microsoft.com/office/drawing/2014/chart" uri="{C3380CC4-5D6E-409C-BE32-E72D297353CC}">
              <c16:uniqueId val="{00000003-8F9B-4B8E-B05D-C7A1C2B6449D}"/>
            </c:ext>
          </c:extLst>
        </c:ser>
        <c:ser>
          <c:idx val="13"/>
          <c:order val="13"/>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Storage'!$B$7:$K$7</c:f>
            </c:numRef>
          </c:val>
          <c:extLst>
            <c:ext xmlns:c16="http://schemas.microsoft.com/office/drawing/2014/chart" uri="{C3380CC4-5D6E-409C-BE32-E72D297353CC}">
              <c16:uniqueId val="{00000004-8F9B-4B8E-B05D-C7A1C2B6449D}"/>
            </c:ext>
          </c:extLst>
        </c:ser>
        <c:ser>
          <c:idx val="14"/>
          <c:order val="14"/>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Storage'!$B$8:$K$8</c:f>
            </c:numRef>
          </c:val>
          <c:extLst>
            <c:ext xmlns:c16="http://schemas.microsoft.com/office/drawing/2014/chart" uri="{C3380CC4-5D6E-409C-BE32-E72D297353CC}">
              <c16:uniqueId val="{00000005-8F9B-4B8E-B05D-C7A1C2B6449D}"/>
            </c:ext>
          </c:extLst>
        </c:ser>
        <c:ser>
          <c:idx val="15"/>
          <c:order val="15"/>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Storage'!$B$9:$K$9</c:f>
            </c:numRef>
          </c:val>
          <c:extLst>
            <c:ext xmlns:c16="http://schemas.microsoft.com/office/drawing/2014/chart" uri="{C3380CC4-5D6E-409C-BE32-E72D297353CC}">
              <c16:uniqueId val="{00000006-8F9B-4B8E-B05D-C7A1C2B6449D}"/>
            </c:ext>
          </c:extLst>
        </c:ser>
        <c:ser>
          <c:idx val="16"/>
          <c:order val="16"/>
          <c:invertIfNegative val="0"/>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Storage'!$B$10:$K$10</c:f>
            </c:numRef>
          </c:val>
          <c:extLst>
            <c:ext xmlns:c16="http://schemas.microsoft.com/office/drawing/2014/chart" uri="{C3380CC4-5D6E-409C-BE32-E72D297353CC}">
              <c16:uniqueId val="{00000007-8F9B-4B8E-B05D-C7A1C2B6449D}"/>
            </c:ext>
          </c:extLst>
        </c:ser>
        <c:ser>
          <c:idx val="17"/>
          <c:order val="17"/>
          <c:spPr>
            <a:solidFill>
              <a:schemeClr val="accent5"/>
            </a:solidFill>
          </c:spPr>
          <c:invertIfNegative val="0"/>
          <c:dLbls>
            <c:dLbl>
              <c:idx val="0"/>
              <c:layout>
                <c:manualLayout>
                  <c:x val="0"/>
                  <c:y val="-0.1986542553173974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F9B-4B8E-B05D-C7A1C2B6449D}"/>
                </c:ext>
              </c:extLst>
            </c:dLbl>
            <c:dLbl>
              <c:idx val="1"/>
              <c:layout>
                <c:manualLayout>
                  <c:x val="2.7288078526066001E-3"/>
                  <c:y val="-0.378488633815257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F9B-4B8E-B05D-C7A1C2B6449D}"/>
                </c:ext>
              </c:extLst>
            </c:dLbl>
            <c:dLbl>
              <c:idx val="2"/>
              <c:layout>
                <c:manualLayout>
                  <c:x val="6.8220196315163985E-3"/>
                  <c:y val="-0.317846808507838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F9B-4B8E-B05D-C7A1C2B6449D}"/>
                </c:ext>
              </c:extLst>
            </c:dLbl>
            <c:dLbl>
              <c:idx val="3"/>
              <c:layout>
                <c:manualLayout>
                  <c:x val="2.7288078526066001E-3"/>
                  <c:y val="-0.16310559910270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F9B-4B8E-B05D-C7A1C2B6449D}"/>
                </c:ext>
              </c:extLst>
            </c:dLbl>
            <c:dLbl>
              <c:idx val="4"/>
              <c:layout>
                <c:manualLayout>
                  <c:x val="2.7288078526066001E-3"/>
                  <c:y val="-0.3366666853273833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F9B-4B8E-B05D-C7A1C2B6449D}"/>
                </c:ext>
              </c:extLst>
            </c:dLbl>
            <c:dLbl>
              <c:idx val="5"/>
              <c:layout>
                <c:manualLayout>
                  <c:x val="0"/>
                  <c:y val="-0.1735610862246735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F9B-4B8E-B05D-C7A1C2B6449D}"/>
                </c:ext>
              </c:extLst>
            </c:dLbl>
            <c:dLbl>
              <c:idx val="6"/>
              <c:layout>
                <c:manualLayout>
                  <c:x val="-2.7288078526066001E-3"/>
                  <c:y val="-8.57349944001400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F9B-4B8E-B05D-C7A1C2B6449D}"/>
                </c:ext>
              </c:extLst>
            </c:dLbl>
            <c:dLbl>
              <c:idx val="7"/>
              <c:layout>
                <c:manualLayout>
                  <c:x val="-2.7288078526066001E-3"/>
                  <c:y val="-0.4934989921569051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F9B-4B8E-B05D-C7A1C2B6449D}"/>
                </c:ext>
              </c:extLst>
            </c:dLbl>
            <c:dLbl>
              <c:idx val="8"/>
              <c:layout>
                <c:manualLayout>
                  <c:x val="2.7288078526066001E-3"/>
                  <c:y val="-0.355486562146924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F9B-4B8E-B05D-C7A1C2B6449D}"/>
                </c:ext>
              </c:extLst>
            </c:dLbl>
            <c:dLbl>
              <c:idx val="9"/>
              <c:layout>
                <c:manualLayout>
                  <c:x val="-4.0932117789099394E-3"/>
                  <c:y val="-6.69151175805969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F9B-4B8E-B05D-C7A1C2B6449D}"/>
                </c:ext>
              </c:extLst>
            </c:dLbl>
            <c:spPr>
              <a:solidFill>
                <a:schemeClr val="accent6">
                  <a:lumMod val="40000"/>
                  <a:lumOff val="60000"/>
                </a:schemeClr>
              </a:solidFill>
            </c:spPr>
            <c:txPr>
              <a:bodyPr/>
              <a:lstStyle/>
              <a:p>
                <a:pPr>
                  <a:defRPr sz="1400" b="1">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'Minor Project Live Storage'!$B$2:$K$2</c:f>
              <c:strCache>
                <c:ptCount val="10"/>
                <c:pt idx="0">
                  <c:v>Year 2009</c:v>
                </c:pt>
                <c:pt idx="1">
                  <c:v>Year 2010</c:v>
                </c:pt>
                <c:pt idx="2">
                  <c:v>Year 2011</c:v>
                </c:pt>
                <c:pt idx="3">
                  <c:v>Year 2012</c:v>
                </c:pt>
                <c:pt idx="4">
                  <c:v>Year 2013</c:v>
                </c:pt>
                <c:pt idx="5">
                  <c:v>Year 2014</c:v>
                </c:pt>
                <c:pt idx="6">
                  <c:v>Year 2015</c:v>
                </c:pt>
                <c:pt idx="7">
                  <c:v>Year 2016</c:v>
                </c:pt>
                <c:pt idx="8">
                  <c:v>Year 2017</c:v>
                </c:pt>
                <c:pt idx="9">
                  <c:v>Year 2018</c:v>
                </c:pt>
              </c:strCache>
            </c:strRef>
          </c:cat>
          <c:val>
            <c:numRef>
              <c:f>'Minor Project Live Storage'!$B$11:$K$11</c:f>
              <c:numCache>
                <c:formatCode>General</c:formatCode>
                <c:ptCount val="10"/>
                <c:pt idx="0">
                  <c:v>479.31</c:v>
                </c:pt>
                <c:pt idx="1">
                  <c:v>1028.6799999999998</c:v>
                </c:pt>
                <c:pt idx="2" formatCode="0.00">
                  <c:v>832.17000000000053</c:v>
                </c:pt>
                <c:pt idx="3" formatCode="0.00">
                  <c:v>389.54</c:v>
                </c:pt>
                <c:pt idx="4" formatCode="0.00">
                  <c:v>937.47</c:v>
                </c:pt>
                <c:pt idx="5" formatCode="0.00">
                  <c:v>416.31</c:v>
                </c:pt>
                <c:pt idx="6" formatCode="0.00">
                  <c:v>179.60999999999999</c:v>
                </c:pt>
                <c:pt idx="7" formatCode="0.00">
                  <c:v>1352.41</c:v>
                </c:pt>
                <c:pt idx="8" formatCode="0.00">
                  <c:v>957.82399999999996</c:v>
                </c:pt>
                <c:pt idx="9" formatCode="0.00">
                  <c:v>350.31799999999993</c:v>
                </c:pt>
              </c:numCache>
            </c:numRef>
          </c:val>
          <c:extLst>
            <c:ext xmlns:c16="http://schemas.microsoft.com/office/drawing/2014/chart" uri="{C3380CC4-5D6E-409C-BE32-E72D297353CC}">
              <c16:uniqueId val="{00000012-8F9B-4B8E-B05D-C7A1C2B6449D}"/>
            </c:ext>
          </c:extLst>
        </c:ser>
        <c:ser>
          <c:idx val="0"/>
          <c:order val="0"/>
          <c:tx>
            <c:strRef>
              <c:f>'Minor Project Live Storage'!$A$3</c:f>
              <c:strCache>
                <c:ptCount val="1"/>
                <c:pt idx="0">
                  <c:v>Aurangabad</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Storage'!$B$3:$J$3</c:f>
            </c:numRef>
          </c:val>
          <c:extLst>
            <c:ext xmlns:c16="http://schemas.microsoft.com/office/drawing/2014/chart" uri="{C3380CC4-5D6E-409C-BE32-E72D297353CC}">
              <c16:uniqueId val="{00000013-8F9B-4B8E-B05D-C7A1C2B6449D}"/>
            </c:ext>
          </c:extLst>
        </c:ser>
        <c:ser>
          <c:idx val="1"/>
          <c:order val="1"/>
          <c:tx>
            <c:strRef>
              <c:f>'Minor Project Live Storage'!$A$4</c:f>
              <c:strCache>
                <c:ptCount val="1"/>
                <c:pt idx="0">
                  <c:v>Jalna</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Storage'!$B$4:$J$4</c:f>
            </c:numRef>
          </c:val>
          <c:extLst>
            <c:ext xmlns:c16="http://schemas.microsoft.com/office/drawing/2014/chart" uri="{C3380CC4-5D6E-409C-BE32-E72D297353CC}">
              <c16:uniqueId val="{00000014-8F9B-4B8E-B05D-C7A1C2B6449D}"/>
            </c:ext>
          </c:extLst>
        </c:ser>
        <c:ser>
          <c:idx val="2"/>
          <c:order val="2"/>
          <c:tx>
            <c:strRef>
              <c:f>'Minor Project Live Storage'!$A$5</c:f>
              <c:strCache>
                <c:ptCount val="1"/>
                <c:pt idx="0">
                  <c:v>Beed</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Storage'!$B$5:$J$5</c:f>
            </c:numRef>
          </c:val>
          <c:extLst>
            <c:ext xmlns:c16="http://schemas.microsoft.com/office/drawing/2014/chart" uri="{C3380CC4-5D6E-409C-BE32-E72D297353CC}">
              <c16:uniqueId val="{00000015-8F9B-4B8E-B05D-C7A1C2B6449D}"/>
            </c:ext>
          </c:extLst>
        </c:ser>
        <c:ser>
          <c:idx val="3"/>
          <c:order val="3"/>
          <c:tx>
            <c:strRef>
              <c:f>'Minor Project Live Storage'!$A$6</c:f>
              <c:strCache>
                <c:ptCount val="1"/>
                <c:pt idx="0">
                  <c:v>Latur</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Storage'!$B$6:$J$6</c:f>
            </c:numRef>
          </c:val>
          <c:extLst>
            <c:ext xmlns:c16="http://schemas.microsoft.com/office/drawing/2014/chart" uri="{C3380CC4-5D6E-409C-BE32-E72D297353CC}">
              <c16:uniqueId val="{00000016-8F9B-4B8E-B05D-C7A1C2B6449D}"/>
            </c:ext>
          </c:extLst>
        </c:ser>
        <c:ser>
          <c:idx val="4"/>
          <c:order val="4"/>
          <c:tx>
            <c:strRef>
              <c:f>'Minor Project Live Storage'!$A$7</c:f>
              <c:strCache>
                <c:ptCount val="1"/>
                <c:pt idx="0">
                  <c:v>Osmanabad</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Storage'!$B$7:$J$7</c:f>
            </c:numRef>
          </c:val>
          <c:extLst>
            <c:ext xmlns:c16="http://schemas.microsoft.com/office/drawing/2014/chart" uri="{C3380CC4-5D6E-409C-BE32-E72D297353CC}">
              <c16:uniqueId val="{00000017-8F9B-4B8E-B05D-C7A1C2B6449D}"/>
            </c:ext>
          </c:extLst>
        </c:ser>
        <c:ser>
          <c:idx val="5"/>
          <c:order val="5"/>
          <c:tx>
            <c:strRef>
              <c:f>'Minor Project Live Storage'!$A$8</c:f>
              <c:strCache>
                <c:ptCount val="1"/>
                <c:pt idx="0">
                  <c:v>Nanded</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Storage'!$B$8:$J$8</c:f>
            </c:numRef>
          </c:val>
          <c:extLst>
            <c:ext xmlns:c16="http://schemas.microsoft.com/office/drawing/2014/chart" uri="{C3380CC4-5D6E-409C-BE32-E72D297353CC}">
              <c16:uniqueId val="{00000018-8F9B-4B8E-B05D-C7A1C2B6449D}"/>
            </c:ext>
          </c:extLst>
        </c:ser>
        <c:ser>
          <c:idx val="6"/>
          <c:order val="6"/>
          <c:tx>
            <c:strRef>
              <c:f>'Minor Project Live Storage'!$A$9</c:f>
              <c:strCache>
                <c:ptCount val="1"/>
                <c:pt idx="0">
                  <c:v>Parbhani</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Storage'!$B$9:$J$9</c:f>
            </c:numRef>
          </c:val>
          <c:extLst>
            <c:ext xmlns:c16="http://schemas.microsoft.com/office/drawing/2014/chart" uri="{C3380CC4-5D6E-409C-BE32-E72D297353CC}">
              <c16:uniqueId val="{00000019-8F9B-4B8E-B05D-C7A1C2B6449D}"/>
            </c:ext>
          </c:extLst>
        </c:ser>
        <c:ser>
          <c:idx val="7"/>
          <c:order val="7"/>
          <c:tx>
            <c:strRef>
              <c:f>'Minor Project Live Storage'!$A$10</c:f>
              <c:strCache>
                <c:ptCount val="1"/>
                <c:pt idx="0">
                  <c:v>Hingoli</c:v>
                </c:pt>
              </c:strCache>
            </c:strRef>
          </c:tx>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Storage'!$B$10:$J$10</c:f>
            </c:numRef>
          </c:val>
          <c:extLst>
            <c:ext xmlns:c16="http://schemas.microsoft.com/office/drawing/2014/chart" uri="{C3380CC4-5D6E-409C-BE32-E72D297353CC}">
              <c16:uniqueId val="{0000001A-8F9B-4B8E-B05D-C7A1C2B6449D}"/>
            </c:ext>
          </c:extLst>
        </c:ser>
        <c:ser>
          <c:idx val="8"/>
          <c:order val="8"/>
          <c:tx>
            <c:strRef>
              <c:f>'Minor Project Live Storage'!$A$11</c:f>
              <c:strCache>
                <c:ptCount val="1"/>
                <c:pt idx="0">
                  <c:v> Total Division</c:v>
                </c:pt>
              </c:strCache>
            </c:strRef>
          </c:tx>
          <c:spPr>
            <a:solidFill>
              <a:schemeClr val="accent5"/>
            </a:solidFill>
          </c:spPr>
          <c:invertIfNegative val="0"/>
          <c:cat>
            <c:strRef>
              <c:f>'Minor Project Live Storage'!$B$1:$J$2</c:f>
              <c:strCache>
                <c:ptCount val="9"/>
                <c:pt idx="0">
                  <c:v>Year 2009</c:v>
                </c:pt>
                <c:pt idx="1">
                  <c:v>Year 2010</c:v>
                </c:pt>
                <c:pt idx="2">
                  <c:v>Year 2011</c:v>
                </c:pt>
                <c:pt idx="3">
                  <c:v>Year 2012</c:v>
                </c:pt>
                <c:pt idx="4">
                  <c:v>Year 2013</c:v>
                </c:pt>
                <c:pt idx="5">
                  <c:v>Year 2014</c:v>
                </c:pt>
                <c:pt idx="6">
                  <c:v>Year 2015</c:v>
                </c:pt>
                <c:pt idx="7">
                  <c:v>Year 2016</c:v>
                </c:pt>
                <c:pt idx="8">
                  <c:v>Year 2017</c:v>
                </c:pt>
              </c:strCache>
            </c:strRef>
          </c:cat>
          <c:val>
            <c:numRef>
              <c:f>'Minor Project Live Storage'!$B$11:$J$11</c:f>
              <c:numCache>
                <c:formatCode>General</c:formatCode>
                <c:ptCount val="9"/>
                <c:pt idx="0">
                  <c:v>479.31</c:v>
                </c:pt>
                <c:pt idx="1">
                  <c:v>1028.6799999999998</c:v>
                </c:pt>
                <c:pt idx="2" formatCode="0.00">
                  <c:v>832.17000000000053</c:v>
                </c:pt>
                <c:pt idx="3" formatCode="0.00">
                  <c:v>389.54</c:v>
                </c:pt>
                <c:pt idx="4" formatCode="0.00">
                  <c:v>937.47</c:v>
                </c:pt>
                <c:pt idx="5" formatCode="0.00">
                  <c:v>416.31</c:v>
                </c:pt>
                <c:pt idx="6" formatCode="0.00">
                  <c:v>179.60999999999999</c:v>
                </c:pt>
                <c:pt idx="7" formatCode="0.00">
                  <c:v>1352.41</c:v>
                </c:pt>
                <c:pt idx="8" formatCode="0.00">
                  <c:v>957.82399999999996</c:v>
                </c:pt>
              </c:numCache>
            </c:numRef>
          </c:val>
          <c:extLst>
            <c:ext xmlns:c16="http://schemas.microsoft.com/office/drawing/2014/chart" uri="{C3380CC4-5D6E-409C-BE32-E72D297353CC}">
              <c16:uniqueId val="{0000001B-8F9B-4B8E-B05D-C7A1C2B6449D}"/>
            </c:ext>
          </c:extLst>
        </c:ser>
        <c:dLbls>
          <c:showLegendKey val="0"/>
          <c:showVal val="0"/>
          <c:showCatName val="0"/>
          <c:showSerName val="0"/>
          <c:showPercent val="0"/>
          <c:showBubbleSize val="0"/>
        </c:dLbls>
        <c:gapWidth val="150"/>
        <c:overlap val="100"/>
        <c:axId val="71804416"/>
        <c:axId val="71805952"/>
      </c:barChart>
      <c:catAx>
        <c:axId val="71804416"/>
        <c:scaling>
          <c:orientation val="minMax"/>
        </c:scaling>
        <c:delete val="0"/>
        <c:axPos val="b"/>
        <c:numFmt formatCode="General" sourceLinked="0"/>
        <c:majorTickMark val="out"/>
        <c:minorTickMark val="none"/>
        <c:tickLblPos val="nextTo"/>
        <c:txPr>
          <a:bodyPr/>
          <a:lstStyle/>
          <a:p>
            <a:pPr>
              <a:defRPr sz="1200" b="1"/>
            </a:pPr>
            <a:endParaRPr lang="en-US"/>
          </a:p>
        </c:txPr>
        <c:crossAx val="71805952"/>
        <c:crosses val="autoZero"/>
        <c:auto val="1"/>
        <c:lblAlgn val="ctr"/>
        <c:lblOffset val="100"/>
        <c:noMultiLvlLbl val="0"/>
      </c:catAx>
      <c:valAx>
        <c:axId val="71805952"/>
        <c:scaling>
          <c:orientation val="minMax"/>
        </c:scaling>
        <c:delete val="0"/>
        <c:axPos val="l"/>
        <c:majorGridlines/>
        <c:numFmt formatCode="General" sourceLinked="1"/>
        <c:majorTickMark val="out"/>
        <c:minorTickMark val="none"/>
        <c:tickLblPos val="nextTo"/>
        <c:crossAx val="71804416"/>
        <c:crosses val="autoZero"/>
        <c:crossBetween val="between"/>
      </c:valAx>
    </c:plotArea>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sz="2000" u="sng" dirty="0">
                <a:solidFill>
                  <a:schemeClr val="accent2">
                    <a:lumMod val="50000"/>
                  </a:schemeClr>
                </a:solidFill>
                <a:latin typeface="Times New Roman" pitchFamily="18" charset="0"/>
                <a:cs typeface="Times New Roman" pitchFamily="18" charset="0"/>
              </a:rPr>
              <a:t>Aurangabad Division </a:t>
            </a:r>
          </a:p>
          <a:p>
            <a:pPr algn="ctr">
              <a:defRPr/>
            </a:pPr>
            <a:r>
              <a:rPr lang="en-US" sz="2800" b="1" i="0" baseline="0" dirty="0">
                <a:solidFill>
                  <a:schemeClr val="accent5">
                    <a:lumMod val="50000"/>
                  </a:schemeClr>
                </a:solidFill>
                <a:latin typeface="Times New Roman" pitchFamily="18" charset="0"/>
                <a:cs typeface="Times New Roman" pitchFamily="18" charset="0"/>
              </a:rPr>
              <a:t>Statement showing Sugarcane-Plantation</a:t>
            </a:r>
            <a:endParaRPr lang="en-US" sz="2800" dirty="0">
              <a:solidFill>
                <a:schemeClr val="accent5">
                  <a:lumMod val="50000"/>
                </a:schemeClr>
              </a:solidFill>
              <a:latin typeface="Times New Roman" pitchFamily="18" charset="0"/>
              <a:cs typeface="Times New Roman" pitchFamily="18" charset="0"/>
            </a:endParaRPr>
          </a:p>
          <a:p>
            <a:pPr algn="ctr">
              <a:defRPr/>
            </a:pPr>
            <a:r>
              <a:rPr lang="en-US" sz="1800" b="1" i="0" baseline="0" dirty="0">
                <a:solidFill>
                  <a:srgbClr val="FF0000"/>
                </a:solidFill>
                <a:latin typeface="Times New Roman" pitchFamily="18" charset="0"/>
                <a:cs typeface="Times New Roman" pitchFamily="18" charset="0"/>
              </a:rPr>
              <a:t>( Area in Lakh Hectares ) </a:t>
            </a:r>
            <a:endParaRPr lang="en-US" sz="1800" dirty="0">
              <a:solidFill>
                <a:srgbClr val="FF0000"/>
              </a:solidFill>
              <a:latin typeface="Times New Roman" pitchFamily="18" charset="0"/>
              <a:cs typeface="Times New Roman" pitchFamily="18" charset="0"/>
            </a:endParaRPr>
          </a:p>
          <a:p>
            <a:pPr algn="ctr">
              <a:defRPr/>
            </a:pPr>
            <a:r>
              <a:rPr lang="en-US" dirty="0"/>
              <a:t> </a:t>
            </a:r>
          </a:p>
        </c:rich>
      </c:tx>
      <c:overlay val="0"/>
    </c:title>
    <c:autoTitleDeleted val="0"/>
    <c:plotArea>
      <c:layout>
        <c:manualLayout>
          <c:layoutTarget val="inner"/>
          <c:xMode val="edge"/>
          <c:yMode val="edge"/>
          <c:x val="4.3580135739926987E-2"/>
          <c:y val="0.17701157943492371"/>
          <c:w val="0.90550858302302251"/>
          <c:h val="0.73624795429983325"/>
        </c:manualLayout>
      </c:layout>
      <c:barChart>
        <c:barDir val="col"/>
        <c:grouping val="stacked"/>
        <c:varyColors val="0"/>
        <c:ser>
          <c:idx val="0"/>
          <c:order val="0"/>
          <c:tx>
            <c:strRef>
              <c:f>'Sugar Plantation 10 Yrs'!$A$3</c:f>
              <c:strCache>
                <c:ptCount val="1"/>
                <c:pt idx="0">
                  <c:v>1</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Yrs'!$B$3:$L$3</c:f>
            </c:numRef>
          </c:val>
          <c:extLst>
            <c:ext xmlns:c16="http://schemas.microsoft.com/office/drawing/2014/chart" uri="{C3380CC4-5D6E-409C-BE32-E72D297353CC}">
              <c16:uniqueId val="{00000000-F9CB-460E-9E06-27402D20F417}"/>
            </c:ext>
          </c:extLst>
        </c:ser>
        <c:ser>
          <c:idx val="1"/>
          <c:order val="1"/>
          <c:tx>
            <c:strRef>
              <c:f>'Sugar Plantation 10 Yrs'!$A$4</c:f>
              <c:strCache>
                <c:ptCount val="1"/>
                <c:pt idx="0">
                  <c:v>1</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Yrs'!$B$4:$L$4</c:f>
            </c:numRef>
          </c:val>
          <c:extLst>
            <c:ext xmlns:c16="http://schemas.microsoft.com/office/drawing/2014/chart" uri="{C3380CC4-5D6E-409C-BE32-E72D297353CC}">
              <c16:uniqueId val="{00000001-F9CB-460E-9E06-27402D20F417}"/>
            </c:ext>
          </c:extLst>
        </c:ser>
        <c:ser>
          <c:idx val="2"/>
          <c:order val="2"/>
          <c:tx>
            <c:strRef>
              <c:f>'Sugar Plantation 10 Yrs'!$A$5</c:f>
              <c:strCache>
                <c:ptCount val="1"/>
                <c:pt idx="0">
                  <c:v>2</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Yrs'!$B$5:$L$5</c:f>
            </c:numRef>
          </c:val>
          <c:extLst>
            <c:ext xmlns:c16="http://schemas.microsoft.com/office/drawing/2014/chart" uri="{C3380CC4-5D6E-409C-BE32-E72D297353CC}">
              <c16:uniqueId val="{00000002-F9CB-460E-9E06-27402D20F417}"/>
            </c:ext>
          </c:extLst>
        </c:ser>
        <c:ser>
          <c:idx val="3"/>
          <c:order val="3"/>
          <c:tx>
            <c:strRef>
              <c:f>'Sugar Plantation 10 Yrs'!$A$6</c:f>
              <c:strCache>
                <c:ptCount val="1"/>
                <c:pt idx="0">
                  <c:v>3</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Yrs'!$B$6:$L$6</c:f>
            </c:numRef>
          </c:val>
          <c:extLst>
            <c:ext xmlns:c16="http://schemas.microsoft.com/office/drawing/2014/chart" uri="{C3380CC4-5D6E-409C-BE32-E72D297353CC}">
              <c16:uniqueId val="{00000003-F9CB-460E-9E06-27402D20F417}"/>
            </c:ext>
          </c:extLst>
        </c:ser>
        <c:ser>
          <c:idx val="4"/>
          <c:order val="4"/>
          <c:tx>
            <c:strRef>
              <c:f>'Sugar Plantation 10 Yrs'!$A$7</c:f>
              <c:strCache>
                <c:ptCount val="1"/>
                <c:pt idx="0">
                  <c:v>4</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Yrs'!$B$7:$L$7</c:f>
            </c:numRef>
          </c:val>
          <c:extLst>
            <c:ext xmlns:c16="http://schemas.microsoft.com/office/drawing/2014/chart" uri="{C3380CC4-5D6E-409C-BE32-E72D297353CC}">
              <c16:uniqueId val="{00000004-F9CB-460E-9E06-27402D20F417}"/>
            </c:ext>
          </c:extLst>
        </c:ser>
        <c:ser>
          <c:idx val="5"/>
          <c:order val="5"/>
          <c:tx>
            <c:strRef>
              <c:f>'Sugar Plantation 10 Yrs'!$A$8</c:f>
              <c:strCache>
                <c:ptCount val="1"/>
                <c:pt idx="0">
                  <c:v>5</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Yrs'!$B$8:$L$8</c:f>
            </c:numRef>
          </c:val>
          <c:extLst>
            <c:ext xmlns:c16="http://schemas.microsoft.com/office/drawing/2014/chart" uri="{C3380CC4-5D6E-409C-BE32-E72D297353CC}">
              <c16:uniqueId val="{00000005-F9CB-460E-9E06-27402D20F417}"/>
            </c:ext>
          </c:extLst>
        </c:ser>
        <c:ser>
          <c:idx val="6"/>
          <c:order val="6"/>
          <c:tx>
            <c:strRef>
              <c:f>'Sugar Plantation 10 Yrs'!$A$9</c:f>
              <c:strCache>
                <c:ptCount val="1"/>
                <c:pt idx="0">
                  <c:v>6</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Yrs'!$B$9:$L$9</c:f>
            </c:numRef>
          </c:val>
          <c:extLst>
            <c:ext xmlns:c16="http://schemas.microsoft.com/office/drawing/2014/chart" uri="{C3380CC4-5D6E-409C-BE32-E72D297353CC}">
              <c16:uniqueId val="{00000006-F9CB-460E-9E06-27402D20F417}"/>
            </c:ext>
          </c:extLst>
        </c:ser>
        <c:ser>
          <c:idx val="7"/>
          <c:order val="7"/>
          <c:tx>
            <c:strRef>
              <c:f>'Sugar Plantation 10 Yrs'!$A$10</c:f>
              <c:strCache>
                <c:ptCount val="1"/>
                <c:pt idx="0">
                  <c:v>7</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Yrs'!$B$10:$L$10</c:f>
            </c:numRef>
          </c:val>
          <c:extLst>
            <c:ext xmlns:c16="http://schemas.microsoft.com/office/drawing/2014/chart" uri="{C3380CC4-5D6E-409C-BE32-E72D297353CC}">
              <c16:uniqueId val="{00000007-F9CB-460E-9E06-27402D20F417}"/>
            </c:ext>
          </c:extLst>
        </c:ser>
        <c:ser>
          <c:idx val="8"/>
          <c:order val="8"/>
          <c:tx>
            <c:strRef>
              <c:f>'Sugar Plantation 10 Yrs'!$A$11</c:f>
              <c:strCache>
                <c:ptCount val="1"/>
                <c:pt idx="0">
                  <c:v>8</c:v>
                </c:pt>
              </c:strCache>
            </c:strRef>
          </c:tx>
          <c:invertIfNegative val="0"/>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Yrs'!$B$11:$L$11</c:f>
            </c:numRef>
          </c:val>
          <c:extLst>
            <c:ext xmlns:c16="http://schemas.microsoft.com/office/drawing/2014/chart" uri="{C3380CC4-5D6E-409C-BE32-E72D297353CC}">
              <c16:uniqueId val="{00000008-F9CB-460E-9E06-27402D20F417}"/>
            </c:ext>
          </c:extLst>
        </c:ser>
        <c:ser>
          <c:idx val="9"/>
          <c:order val="9"/>
          <c:tx>
            <c:strRef>
              <c:f>'Sugar Plantation 10 Yrs'!$A$12</c:f>
              <c:strCache>
                <c:ptCount val="1"/>
                <c:pt idx="0">
                  <c:v>A'bad Division Total </c:v>
                </c:pt>
              </c:strCache>
            </c:strRef>
          </c:tx>
          <c:spPr>
            <a:solidFill>
              <a:schemeClr val="accent5"/>
            </a:solidFill>
          </c:spPr>
          <c:invertIfNegative val="0"/>
          <c:dLbls>
            <c:dLbl>
              <c:idx val="0"/>
              <c:layout>
                <c:manualLayout>
                  <c:x val="-4.0932117789098414E-3"/>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9CB-460E-9E06-27402D20F417}"/>
                </c:ext>
              </c:extLst>
            </c:dLbl>
            <c:dLbl>
              <c:idx val="1"/>
              <c:layout>
                <c:manualLayout>
                  <c:x val="-2.7288078526065884E-3"/>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9CB-460E-9E06-27402D20F417}"/>
                </c:ext>
              </c:extLst>
            </c:dLbl>
            <c:dLbl>
              <c:idx val="2"/>
              <c:layout>
                <c:manualLayout>
                  <c:x val="2.501378302087145E-17"/>
                  <c:y val="-6.273292273180998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F9CB-460E-9E06-27402D20F417}"/>
                </c:ext>
              </c:extLst>
            </c:dLbl>
            <c:dLbl>
              <c:idx val="3"/>
              <c:layout>
                <c:manualLayout>
                  <c:x val="0"/>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F9CB-460E-9E06-27402D20F417}"/>
                </c:ext>
              </c:extLst>
            </c:dLbl>
            <c:dLbl>
              <c:idx val="4"/>
              <c:layout>
                <c:manualLayout>
                  <c:x val="-1.3644039263032935E-3"/>
                  <c:y val="-5.436853303423556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F9CB-460E-9E06-27402D20F417}"/>
                </c:ext>
              </c:extLst>
            </c:dLbl>
            <c:dLbl>
              <c:idx val="5"/>
              <c:layout>
                <c:manualLayout>
                  <c:x val="0"/>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F9CB-460E-9E06-27402D20F417}"/>
                </c:ext>
              </c:extLst>
            </c:dLbl>
            <c:dLbl>
              <c:idx val="6"/>
              <c:layout>
                <c:manualLayout>
                  <c:x val="0"/>
                  <c:y val="-5.8550727883022423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F9CB-460E-9E06-27402D20F417}"/>
                </c:ext>
              </c:extLst>
            </c:dLbl>
            <c:dLbl>
              <c:idx val="7"/>
              <c:layout>
                <c:manualLayout>
                  <c:x val="-1.3644039263032935E-3"/>
                  <c:y val="-5.4368533034235569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F9CB-460E-9E06-27402D20F417}"/>
                </c:ext>
              </c:extLst>
            </c:dLbl>
            <c:dLbl>
              <c:idx val="8"/>
              <c:layout>
                <c:manualLayout>
                  <c:x val="-1.3644039263033922E-3"/>
                  <c:y val="-5.2277435609841424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F9CB-460E-9E06-27402D20F417}"/>
                </c:ext>
              </c:extLst>
            </c:dLbl>
            <c:dLbl>
              <c:idx val="9"/>
              <c:layout>
                <c:manualLayout>
                  <c:x val="0"/>
                  <c:y val="-4.8095240761053856E-2"/>
                </c:manualLayout>
              </c:layout>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F9CB-460E-9E06-27402D20F417}"/>
                </c:ext>
              </c:extLst>
            </c:dLbl>
            <c:spPr>
              <a:solidFill>
                <a:schemeClr val="accent6">
                  <a:lumMod val="20000"/>
                  <a:lumOff val="80000"/>
                </a:schemeClr>
              </a:solidFill>
            </c:spPr>
            <c:txPr>
              <a:bodyPr/>
              <a:lstStyle/>
              <a:p>
                <a:pPr>
                  <a:defRPr sz="1600" b="1"/>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'Sugar Plantation 10 Yrs'!$B$2:$L$2</c:f>
              <c:strCache>
                <c:ptCount val="10"/>
                <c:pt idx="0">
                  <c:v>2009-10</c:v>
                </c:pt>
                <c:pt idx="1">
                  <c:v>2010-11</c:v>
                </c:pt>
                <c:pt idx="2">
                  <c:v>2011-12</c:v>
                </c:pt>
                <c:pt idx="3">
                  <c:v>2012-13</c:v>
                </c:pt>
                <c:pt idx="4">
                  <c:v>2013-14</c:v>
                </c:pt>
                <c:pt idx="5">
                  <c:v>2014-15</c:v>
                </c:pt>
                <c:pt idx="6">
                  <c:v>2015-16</c:v>
                </c:pt>
                <c:pt idx="7">
                  <c:v>2016-17</c:v>
                </c:pt>
                <c:pt idx="8">
                  <c:v>2017-18</c:v>
                </c:pt>
                <c:pt idx="9">
                  <c:v>2018-19</c:v>
                </c:pt>
              </c:strCache>
            </c:strRef>
          </c:cat>
          <c:val>
            <c:numRef>
              <c:f>'Sugar Plantation 10 Yrs'!$B$12:$L$12</c:f>
              <c:numCache>
                <c:formatCode>General</c:formatCode>
                <c:ptCount val="10"/>
                <c:pt idx="0">
                  <c:v>1.8499999999999936</c:v>
                </c:pt>
                <c:pt idx="1">
                  <c:v>2.12</c:v>
                </c:pt>
                <c:pt idx="2" formatCode="0.00">
                  <c:v>2.4000000000000004</c:v>
                </c:pt>
                <c:pt idx="3">
                  <c:v>2.1599999999999997</c:v>
                </c:pt>
                <c:pt idx="4">
                  <c:v>2.4099999999999997</c:v>
                </c:pt>
                <c:pt idx="5">
                  <c:v>2.1999999999999997</c:v>
                </c:pt>
                <c:pt idx="6">
                  <c:v>2.0499999999999998</c:v>
                </c:pt>
                <c:pt idx="7">
                  <c:v>0.93</c:v>
                </c:pt>
                <c:pt idx="8">
                  <c:v>2.14</c:v>
                </c:pt>
                <c:pt idx="9">
                  <c:v>3.13</c:v>
                </c:pt>
              </c:numCache>
            </c:numRef>
          </c:val>
          <c:extLst>
            <c:ext xmlns:c16="http://schemas.microsoft.com/office/drawing/2014/chart" uri="{C3380CC4-5D6E-409C-BE32-E72D297353CC}">
              <c16:uniqueId val="{00000013-F9CB-460E-9E06-27402D20F417}"/>
            </c:ext>
          </c:extLst>
        </c:ser>
        <c:dLbls>
          <c:showLegendKey val="0"/>
          <c:showVal val="0"/>
          <c:showCatName val="0"/>
          <c:showSerName val="0"/>
          <c:showPercent val="0"/>
          <c:showBubbleSize val="0"/>
        </c:dLbls>
        <c:gapWidth val="150"/>
        <c:overlap val="100"/>
        <c:axId val="72038656"/>
        <c:axId val="72052736"/>
      </c:barChart>
      <c:catAx>
        <c:axId val="72038656"/>
        <c:scaling>
          <c:orientation val="minMax"/>
        </c:scaling>
        <c:delete val="0"/>
        <c:axPos val="b"/>
        <c:numFmt formatCode="General" sourceLinked="0"/>
        <c:majorTickMark val="out"/>
        <c:minorTickMark val="none"/>
        <c:tickLblPos val="nextTo"/>
        <c:txPr>
          <a:bodyPr/>
          <a:lstStyle/>
          <a:p>
            <a:pPr>
              <a:defRPr sz="1200" b="1"/>
            </a:pPr>
            <a:endParaRPr lang="en-US"/>
          </a:p>
        </c:txPr>
        <c:crossAx val="72052736"/>
        <c:crosses val="autoZero"/>
        <c:auto val="1"/>
        <c:lblAlgn val="ctr"/>
        <c:lblOffset val="100"/>
        <c:noMultiLvlLbl val="0"/>
      </c:catAx>
      <c:valAx>
        <c:axId val="72052736"/>
        <c:scaling>
          <c:orientation val="minMax"/>
        </c:scaling>
        <c:delete val="0"/>
        <c:axPos val="l"/>
        <c:majorGridlines/>
        <c:numFmt formatCode="General" sourceLinked="1"/>
        <c:majorTickMark val="out"/>
        <c:minorTickMark val="none"/>
        <c:tickLblPos val="nextTo"/>
        <c:crossAx val="72038656"/>
        <c:crosses val="autoZero"/>
        <c:crossBetween val="between"/>
      </c:valAx>
    </c:plotArea>
    <c:legend>
      <c:legendPos val="r"/>
      <c:layout>
        <c:manualLayout>
          <c:xMode val="edge"/>
          <c:yMode val="edge"/>
          <c:x val="0.90909041099069265"/>
          <c:y val="1.370706129023026E-2"/>
          <c:w val="8.1358761525184425E-2"/>
          <c:h val="0.13191251770435045"/>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0.01722</cdr:x>
      <cdr:y>0</cdr:y>
    </cdr:from>
    <cdr:to>
      <cdr:x>0.82067</cdr:x>
      <cdr:y>0.16304</cdr:y>
    </cdr:to>
    <cdr:sp macro="" textlink="">
      <cdr:nvSpPr>
        <cdr:cNvPr id="2" name="TextBox 1"/>
        <cdr:cNvSpPr txBox="1"/>
      </cdr:nvSpPr>
      <cdr:spPr>
        <a:xfrm xmlns:a="http://schemas.openxmlformats.org/drawingml/2006/main">
          <a:off x="160322" y="0"/>
          <a:ext cx="7478539" cy="9902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2400" b="1" u="sng" dirty="0">
              <a:solidFill>
                <a:srgbClr val="C0504D">
                  <a:lumMod val="50000"/>
                </a:srgbClr>
              </a:solidFill>
              <a:latin typeface="Times New Roman" pitchFamily="18" charset="0"/>
              <a:cs typeface="Times New Roman" pitchFamily="18" charset="0"/>
            </a:rPr>
            <a:t>Aurangabad Division</a:t>
          </a:r>
        </a:p>
        <a:p xmlns:a="http://schemas.openxmlformats.org/drawingml/2006/main">
          <a:pPr algn="ctr"/>
          <a:r>
            <a:rPr lang="en-US" sz="2800" b="1" dirty="0" err="1">
              <a:solidFill>
                <a:srgbClr val="4BACC6">
                  <a:lumMod val="50000"/>
                </a:srgbClr>
              </a:solidFill>
              <a:latin typeface="Times New Roman" pitchFamily="18" charset="0"/>
              <a:cs typeface="Times New Roman" pitchFamily="18" charset="0"/>
            </a:rPr>
            <a:t>Yearwise</a:t>
          </a:r>
          <a:r>
            <a:rPr lang="en-US" sz="2800" b="1" baseline="0" dirty="0">
              <a:solidFill>
                <a:srgbClr val="4BACC6">
                  <a:lumMod val="50000"/>
                </a:srgbClr>
              </a:solidFill>
              <a:latin typeface="Times New Roman" pitchFamily="18" charset="0"/>
              <a:cs typeface="Times New Roman" pitchFamily="18" charset="0"/>
            </a:rPr>
            <a:t> Actual Rainfall in Last 10 Years</a:t>
          </a:r>
          <a:endParaRPr lang="en-US" sz="2400" b="1" baseline="0" dirty="0">
            <a:solidFill>
              <a:srgbClr val="4BACC6">
                <a:lumMod val="50000"/>
              </a:srgbClr>
            </a:solidFill>
            <a:latin typeface="Times New Roman" pitchFamily="18" charset="0"/>
            <a:cs typeface="Times New Roman" pitchFamily="18" charset="0"/>
          </a:endParaRPr>
        </a:p>
        <a:p xmlns:a="http://schemas.openxmlformats.org/drawingml/2006/main">
          <a:pPr algn="ctr"/>
          <a:r>
            <a:rPr lang="en-US" sz="1600" b="1" baseline="0" dirty="0">
              <a:solidFill>
                <a:srgbClr val="FF0000"/>
              </a:solidFill>
              <a:latin typeface="Times New Roman" pitchFamily="18" charset="0"/>
              <a:cs typeface="Times New Roman" pitchFamily="18" charset="0"/>
            </a:rPr>
            <a:t>(Average Rainfall 779mm)</a:t>
          </a:r>
          <a:endParaRPr lang="en-US" sz="1600" b="1" dirty="0">
            <a:solidFill>
              <a:srgbClr val="FF0000"/>
            </a:solidFill>
            <a:latin typeface="Times New Roman" pitchFamily="18" charset="0"/>
            <a:cs typeface="Times New Roman" pitchFamily="18" charset="0"/>
          </a:endParaRPr>
        </a:p>
      </cdr:txBody>
    </cdr:sp>
  </cdr:relSizeAnchor>
</c:userShapes>
</file>

<file path=ppt/drawings/drawing10.xml><?xml version="1.0" encoding="utf-8"?>
<c:userShapes xmlns:c="http://schemas.openxmlformats.org/drawingml/2006/chart">
  <cdr:relSizeAnchor xmlns:cdr="http://schemas.openxmlformats.org/drawingml/2006/chartDrawing">
    <cdr:from>
      <cdr:x>0.0216</cdr:x>
      <cdr:y>0.0241</cdr:y>
    </cdr:from>
    <cdr:to>
      <cdr:x>0.99119</cdr:x>
      <cdr:y>0.14458</cdr:y>
    </cdr:to>
    <cdr:sp macro="" textlink="">
      <cdr:nvSpPr>
        <cdr:cNvPr id="2" name="TextBox 1"/>
        <cdr:cNvSpPr txBox="1"/>
      </cdr:nvSpPr>
      <cdr:spPr>
        <a:xfrm xmlns:a="http://schemas.openxmlformats.org/drawingml/2006/main">
          <a:off x="186729" y="152423"/>
          <a:ext cx="8382038" cy="76198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rtl="0">
            <a:defRPr sz="1800" b="1" i="0" u="none" strike="noStrike" kern="1200" baseline="0">
              <a:solidFill>
                <a:prstClr val="black"/>
              </a:solidFill>
              <a:latin typeface="+mn-lt"/>
              <a:ea typeface="+mn-ea"/>
              <a:cs typeface="+mn-cs"/>
            </a:defRPr>
          </a:pPr>
          <a:r>
            <a:rPr lang="en-US" sz="2000" u="sng" dirty="0">
              <a:solidFill>
                <a:schemeClr val="accent2">
                  <a:lumMod val="50000"/>
                </a:schemeClr>
              </a:solidFill>
              <a:latin typeface="Times New Roman" pitchFamily="18" charset="0"/>
              <a:cs typeface="Times New Roman" pitchFamily="18" charset="0"/>
            </a:rPr>
            <a:t>Aurangabad Division</a:t>
          </a:r>
        </a:p>
        <a:p xmlns:a="http://schemas.openxmlformats.org/drawingml/2006/main">
          <a:pPr algn="ctr" rtl="0">
            <a:defRPr sz="1800" b="1" i="0" u="none" strike="noStrike" kern="1200" baseline="0">
              <a:solidFill>
                <a:prstClr val="black"/>
              </a:solidFill>
              <a:latin typeface="+mn-lt"/>
              <a:ea typeface="+mn-ea"/>
              <a:cs typeface="+mn-cs"/>
            </a:defRPr>
          </a:pPr>
          <a:r>
            <a:rPr lang="en-US" sz="2800" dirty="0">
              <a:solidFill>
                <a:schemeClr val="accent5">
                  <a:lumMod val="50000"/>
                </a:schemeClr>
              </a:solidFill>
              <a:latin typeface="Times New Roman" pitchFamily="18" charset="0"/>
              <a:cs typeface="Times New Roman" pitchFamily="18" charset="0"/>
            </a:rPr>
            <a:t>Alcohol  Production by Sugarcane Factories </a:t>
          </a:r>
          <a:r>
            <a:rPr lang="en-US" sz="1800" dirty="0">
              <a:solidFill>
                <a:schemeClr val="accent2">
                  <a:lumMod val="50000"/>
                </a:schemeClr>
              </a:solidFill>
              <a:latin typeface="Times New Roman" pitchFamily="18" charset="0"/>
              <a:cs typeface="Times New Roman" pitchFamily="18" charset="0"/>
            </a:rPr>
            <a:t>(Lakh Litres)</a:t>
          </a:r>
          <a:r>
            <a:rPr lang="en-US" sz="18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cdr:x>
      <cdr:y>0</cdr:y>
    </cdr:from>
    <cdr:to>
      <cdr:x>0.87834</cdr:x>
      <cdr:y>0.14074</cdr:y>
    </cdr:to>
    <cdr:sp macro="" textlink="">
      <cdr:nvSpPr>
        <cdr:cNvPr id="2" name="TextBox 1"/>
        <cdr:cNvSpPr txBox="1"/>
      </cdr:nvSpPr>
      <cdr:spPr>
        <a:xfrm xmlns:a="http://schemas.openxmlformats.org/drawingml/2006/main">
          <a:off x="0" y="0"/>
          <a:ext cx="7702046" cy="8901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2000" b="1" u="sng" dirty="0" err="1">
              <a:solidFill>
                <a:srgbClr val="C0504D">
                  <a:lumMod val="50000"/>
                </a:srgbClr>
              </a:solidFill>
              <a:latin typeface="Times New Roman" pitchFamily="18" charset="0"/>
              <a:cs typeface="Times New Roman" pitchFamily="18" charset="0"/>
            </a:rPr>
            <a:t>Districtwise</a:t>
          </a:r>
          <a:r>
            <a:rPr lang="en-US" sz="2000" b="1" u="sng" dirty="0">
              <a:solidFill>
                <a:srgbClr val="C0504D">
                  <a:lumMod val="50000"/>
                </a:srgbClr>
              </a:solidFill>
              <a:latin typeface="Times New Roman" pitchFamily="18" charset="0"/>
              <a:cs typeface="Times New Roman" pitchFamily="18" charset="0"/>
            </a:rPr>
            <a:t> Rainfall : 2018-19</a:t>
          </a:r>
        </a:p>
        <a:p xmlns:a="http://schemas.openxmlformats.org/drawingml/2006/main">
          <a:pPr algn="ctr"/>
          <a:r>
            <a:rPr lang="en-US" sz="2800" b="1" u="sng" dirty="0">
              <a:solidFill>
                <a:srgbClr val="4BACC6">
                  <a:lumMod val="50000"/>
                </a:srgbClr>
              </a:solidFill>
              <a:latin typeface="Times New Roman" pitchFamily="18" charset="0"/>
              <a:cs typeface="Times New Roman" pitchFamily="18" charset="0"/>
            </a:rPr>
            <a:t>Average Rainfall</a:t>
          </a:r>
          <a:r>
            <a:rPr lang="en-US" sz="2800" b="1" u="sng" baseline="0" dirty="0">
              <a:solidFill>
                <a:srgbClr val="4BACC6">
                  <a:lumMod val="50000"/>
                </a:srgbClr>
              </a:solidFill>
              <a:latin typeface="Times New Roman" pitchFamily="18" charset="0"/>
              <a:cs typeface="Times New Roman" pitchFamily="18" charset="0"/>
            </a:rPr>
            <a:t>  :   Actual Rainfall </a:t>
          </a:r>
          <a:r>
            <a:rPr lang="en-US" sz="1600" b="1" u="sng" baseline="0" dirty="0">
              <a:solidFill>
                <a:schemeClr val="tx1"/>
              </a:solidFill>
              <a:latin typeface="Times New Roman" pitchFamily="18" charset="0"/>
              <a:cs typeface="Times New Roman" pitchFamily="18" charset="0"/>
            </a:rPr>
            <a:t>(</a:t>
          </a:r>
          <a:r>
            <a:rPr lang="en-US" sz="1800" b="1" u="sng" baseline="0" dirty="0">
              <a:solidFill>
                <a:schemeClr val="tx1"/>
              </a:solidFill>
              <a:latin typeface="Times New Roman" pitchFamily="18" charset="0"/>
              <a:cs typeface="Times New Roman" pitchFamily="18" charset="0"/>
            </a:rPr>
            <a:t> mm</a:t>
          </a:r>
          <a:r>
            <a:rPr lang="en-US" sz="1600" b="1" u="sng" baseline="0" dirty="0">
              <a:solidFill>
                <a:schemeClr val="tx1"/>
              </a:solidFill>
              <a:latin typeface="Times New Roman" pitchFamily="18" charset="0"/>
              <a:cs typeface="Times New Roman" pitchFamily="18" charset="0"/>
            </a:rPr>
            <a:t>)</a:t>
          </a:r>
          <a:endParaRPr lang="en-US" sz="1600" b="1" u="sng" dirty="0">
            <a:solidFill>
              <a:schemeClr val="tx1"/>
            </a:solidFill>
            <a:latin typeface="Times New Roman" pitchFamily="18" charset="0"/>
            <a:cs typeface="Times New Roman" pitchFamily="18"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1.13132E-7</cdr:x>
      <cdr:y>0</cdr:y>
    </cdr:from>
    <cdr:to>
      <cdr:x>1</cdr:x>
      <cdr:y>0.21329</cdr:y>
    </cdr:to>
    <cdr:sp macro="" textlink="">
      <cdr:nvSpPr>
        <cdr:cNvPr id="2" name="TextBox 1"/>
        <cdr:cNvSpPr txBox="1"/>
      </cdr:nvSpPr>
      <cdr:spPr>
        <a:xfrm xmlns:a="http://schemas.openxmlformats.org/drawingml/2006/main">
          <a:off x="1" y="0"/>
          <a:ext cx="8839199" cy="129539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US" sz="2000" b="1" u="sng" dirty="0">
              <a:solidFill>
                <a:schemeClr val="accent2">
                  <a:lumMod val="50000"/>
                </a:schemeClr>
              </a:solidFill>
              <a:latin typeface="Times New Roman" pitchFamily="18" charset="0"/>
              <a:cs typeface="Times New Roman" pitchFamily="18" charset="0"/>
            </a:rPr>
            <a:t>Aurangabad Division</a:t>
          </a:r>
        </a:p>
        <a:p xmlns:a="http://schemas.openxmlformats.org/drawingml/2006/main">
          <a:pPr algn="ctr"/>
          <a:r>
            <a:rPr lang="en-US" sz="2800" b="1" u="none" dirty="0">
              <a:solidFill>
                <a:schemeClr val="accent5">
                  <a:lumMod val="50000"/>
                </a:schemeClr>
              </a:solidFill>
              <a:latin typeface="Times New Roman" pitchFamily="18" charset="0"/>
              <a:cs typeface="Times New Roman" pitchFamily="18" charset="0"/>
            </a:rPr>
            <a:t>Number of Villages &amp; Hamlets </a:t>
          </a:r>
          <a:r>
            <a:rPr lang="en-US" sz="2800" b="1" u="none" baseline="0" dirty="0">
              <a:solidFill>
                <a:schemeClr val="accent5">
                  <a:lumMod val="50000"/>
                </a:schemeClr>
              </a:solidFill>
              <a:latin typeface="Times New Roman" pitchFamily="18" charset="0"/>
              <a:cs typeface="Times New Roman" pitchFamily="18" charset="0"/>
            </a:rPr>
            <a:t>provided </a:t>
          </a:r>
        </a:p>
        <a:p xmlns:a="http://schemas.openxmlformats.org/drawingml/2006/main">
          <a:pPr algn="ctr"/>
          <a:r>
            <a:rPr lang="en-US" sz="2800" b="1" u="sng" baseline="0" dirty="0">
              <a:solidFill>
                <a:schemeClr val="accent5">
                  <a:lumMod val="50000"/>
                </a:schemeClr>
              </a:solidFill>
              <a:latin typeface="Times New Roman" pitchFamily="18" charset="0"/>
              <a:cs typeface="Times New Roman" pitchFamily="18" charset="0"/>
            </a:rPr>
            <a:t>Drinking Water by Tankers</a:t>
          </a:r>
          <a:endParaRPr lang="en-US" sz="2800" b="1" u="sng" dirty="0">
            <a:solidFill>
              <a:schemeClr val="accent5">
                <a:lumMod val="50000"/>
              </a:schemeClr>
            </a:solidFill>
            <a:latin typeface="Times New Roman" pitchFamily="18" charset="0"/>
            <a:cs typeface="Times New Roman"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0.01722</cdr:x>
      <cdr:y>0</cdr:y>
    </cdr:from>
    <cdr:to>
      <cdr:x>0.83636</cdr:x>
      <cdr:y>0.16304</cdr:y>
    </cdr:to>
    <cdr:sp macro="" textlink="">
      <cdr:nvSpPr>
        <cdr:cNvPr id="2" name="TextBox 1"/>
        <cdr:cNvSpPr txBox="1"/>
      </cdr:nvSpPr>
      <cdr:spPr>
        <a:xfrm xmlns:a="http://schemas.openxmlformats.org/drawingml/2006/main">
          <a:off x="152349" y="0"/>
          <a:ext cx="7247072" cy="102931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2000" b="1" u="sng" dirty="0">
              <a:solidFill>
                <a:srgbClr val="C0504D">
                  <a:lumMod val="50000"/>
                </a:srgbClr>
              </a:solidFill>
            </a:rPr>
            <a:t>Aurangabad Division</a:t>
          </a:r>
        </a:p>
        <a:p xmlns:a="http://schemas.openxmlformats.org/drawingml/2006/main">
          <a:pPr algn="ctr"/>
          <a:r>
            <a:rPr lang="en-US" sz="2800" b="1" dirty="0">
              <a:solidFill>
                <a:srgbClr val="4BACC6">
                  <a:lumMod val="50000"/>
                </a:srgbClr>
              </a:solidFill>
              <a:latin typeface="Times New Roman" pitchFamily="18" charset="0"/>
              <a:cs typeface="Times New Roman" pitchFamily="18" charset="0"/>
            </a:rPr>
            <a:t>Year wise</a:t>
          </a:r>
          <a:r>
            <a:rPr lang="en-US" sz="2800" b="1" baseline="0" dirty="0">
              <a:solidFill>
                <a:srgbClr val="4BACC6">
                  <a:lumMod val="50000"/>
                </a:srgbClr>
              </a:solidFill>
            </a:rPr>
            <a:t> Rainfall and</a:t>
          </a:r>
          <a:r>
            <a:rPr lang="en-US" sz="2800" b="1" dirty="0">
              <a:solidFill>
                <a:srgbClr val="4BACC6">
                  <a:lumMod val="50000"/>
                </a:srgbClr>
              </a:solidFill>
            </a:rPr>
            <a:t> </a:t>
          </a:r>
          <a:r>
            <a:rPr lang="en-US" sz="2800" b="1" dirty="0">
              <a:solidFill>
                <a:srgbClr val="4BACC6">
                  <a:lumMod val="50000"/>
                </a:srgbClr>
              </a:solidFill>
              <a:latin typeface="Times New Roman" pitchFamily="18" charset="0"/>
              <a:cs typeface="Times New Roman" pitchFamily="18" charset="0"/>
            </a:rPr>
            <a:t>Tankers</a:t>
          </a:r>
          <a:r>
            <a:rPr lang="en-US" sz="2800" b="1" baseline="0" dirty="0">
              <a:solidFill>
                <a:srgbClr val="4BACC6">
                  <a:lumMod val="50000"/>
                </a:srgbClr>
              </a:solidFill>
            </a:rPr>
            <a:t> in Last 10 Years</a:t>
          </a:r>
        </a:p>
        <a:p xmlns:a="http://schemas.openxmlformats.org/drawingml/2006/main">
          <a:pPr algn="ctr"/>
          <a:r>
            <a:rPr lang="en-US" sz="1800" b="1" baseline="0" dirty="0">
              <a:solidFill>
                <a:srgbClr val="FF0000"/>
              </a:solidFill>
            </a:rPr>
            <a:t>(Average Rainfall 779mm)</a:t>
          </a:r>
          <a:endParaRPr lang="en-US" sz="1800" b="1" dirty="0">
            <a:solidFill>
              <a:srgbClr val="FF0000"/>
            </a:solidFill>
          </a:endParaRPr>
        </a:p>
      </cdr:txBody>
    </cdr:sp>
  </cdr:relSizeAnchor>
  <cdr:relSizeAnchor xmlns:cdr="http://schemas.openxmlformats.org/drawingml/2006/chartDrawing">
    <cdr:from>
      <cdr:x>0.07842</cdr:x>
      <cdr:y>0.91551</cdr:y>
    </cdr:from>
    <cdr:to>
      <cdr:x>0.13871</cdr:x>
      <cdr:y>0.97586</cdr:y>
    </cdr:to>
    <cdr:sp macro="" textlink="">
      <cdr:nvSpPr>
        <cdr:cNvPr id="3" name="TextBox 2"/>
        <cdr:cNvSpPr txBox="1"/>
      </cdr:nvSpPr>
      <cdr:spPr>
        <a:xfrm xmlns:a="http://schemas.openxmlformats.org/drawingml/2006/main">
          <a:off x="693821" y="5779884"/>
          <a:ext cx="533400" cy="3810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0.0612</cdr:x>
      <cdr:y>0.90344</cdr:y>
    </cdr:from>
    <cdr:to>
      <cdr:x>0.1301</cdr:x>
      <cdr:y>0.95172</cdr:y>
    </cdr:to>
    <cdr:sp macro="" textlink="">
      <cdr:nvSpPr>
        <cdr:cNvPr id="4" name="TextBox 3"/>
        <cdr:cNvSpPr txBox="1"/>
      </cdr:nvSpPr>
      <cdr:spPr>
        <a:xfrm xmlns:a="http://schemas.openxmlformats.org/drawingml/2006/main">
          <a:off x="541421" y="5703684"/>
          <a:ext cx="609600"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400" b="1" dirty="0">
              <a:solidFill>
                <a:srgbClr val="FF0000"/>
              </a:solidFill>
            </a:rPr>
            <a:t>(412)</a:t>
          </a:r>
        </a:p>
      </cdr:txBody>
    </cdr:sp>
  </cdr:relSizeAnchor>
  <cdr:relSizeAnchor xmlns:cdr="http://schemas.openxmlformats.org/drawingml/2006/chartDrawing">
    <cdr:from>
      <cdr:x>0.15594</cdr:x>
      <cdr:y>0.90344</cdr:y>
    </cdr:from>
    <cdr:to>
      <cdr:x>0.22484</cdr:x>
      <cdr:y>0.95172</cdr:y>
    </cdr:to>
    <cdr:sp macro="" textlink="">
      <cdr:nvSpPr>
        <cdr:cNvPr id="5" name="TextBox 1"/>
        <cdr:cNvSpPr txBox="1"/>
      </cdr:nvSpPr>
      <cdr:spPr>
        <a:xfrm xmlns:a="http://schemas.openxmlformats.org/drawingml/2006/main">
          <a:off x="1379621" y="5703684"/>
          <a:ext cx="609574"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(478)</a:t>
          </a:r>
        </a:p>
      </cdr:txBody>
    </cdr:sp>
  </cdr:relSizeAnchor>
  <cdr:relSizeAnchor xmlns:cdr="http://schemas.openxmlformats.org/drawingml/2006/chartDrawing">
    <cdr:from>
      <cdr:x>0.25068</cdr:x>
      <cdr:y>0.90344</cdr:y>
    </cdr:from>
    <cdr:to>
      <cdr:x>0.31958</cdr:x>
      <cdr:y>0.95172</cdr:y>
    </cdr:to>
    <cdr:sp macro="" textlink="">
      <cdr:nvSpPr>
        <cdr:cNvPr id="6" name="TextBox 1"/>
        <cdr:cNvSpPr txBox="1"/>
      </cdr:nvSpPr>
      <cdr:spPr>
        <a:xfrm xmlns:a="http://schemas.openxmlformats.org/drawingml/2006/main">
          <a:off x="2217821" y="5703684"/>
          <a:ext cx="609600" cy="3048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1307)</a:t>
          </a:r>
        </a:p>
      </cdr:txBody>
    </cdr:sp>
  </cdr:relSizeAnchor>
  <cdr:relSizeAnchor xmlns:cdr="http://schemas.openxmlformats.org/drawingml/2006/chartDrawing">
    <cdr:from>
      <cdr:x>0.33681</cdr:x>
      <cdr:y>0.90344</cdr:y>
    </cdr:from>
    <cdr:to>
      <cdr:x>0.41432</cdr:x>
      <cdr:y>0.95172</cdr:y>
    </cdr:to>
    <cdr:sp macro="" textlink="">
      <cdr:nvSpPr>
        <cdr:cNvPr id="7" name="TextBox 1"/>
        <cdr:cNvSpPr txBox="1"/>
      </cdr:nvSpPr>
      <cdr:spPr>
        <a:xfrm xmlns:a="http://schemas.openxmlformats.org/drawingml/2006/main">
          <a:off x="2979821" y="5703684"/>
          <a:ext cx="685748"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(2136)</a:t>
          </a:r>
        </a:p>
      </cdr:txBody>
    </cdr:sp>
  </cdr:relSizeAnchor>
  <cdr:relSizeAnchor xmlns:cdr="http://schemas.openxmlformats.org/drawingml/2006/chartDrawing">
    <cdr:from>
      <cdr:x>0.43155</cdr:x>
      <cdr:y>0.90344</cdr:y>
    </cdr:from>
    <cdr:to>
      <cdr:x>0.50907</cdr:x>
      <cdr:y>0.95172</cdr:y>
    </cdr:to>
    <cdr:sp macro="" textlink="">
      <cdr:nvSpPr>
        <cdr:cNvPr id="8" name="TextBox 1"/>
        <cdr:cNvSpPr txBox="1"/>
      </cdr:nvSpPr>
      <cdr:spPr>
        <a:xfrm xmlns:a="http://schemas.openxmlformats.org/drawingml/2006/main">
          <a:off x="3818021" y="5703684"/>
          <a:ext cx="685836"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(1444)</a:t>
          </a:r>
        </a:p>
      </cdr:txBody>
    </cdr:sp>
  </cdr:relSizeAnchor>
  <cdr:relSizeAnchor xmlns:cdr="http://schemas.openxmlformats.org/drawingml/2006/chartDrawing">
    <cdr:from>
      <cdr:x>0.51768</cdr:x>
      <cdr:y>0.90344</cdr:y>
    </cdr:from>
    <cdr:to>
      <cdr:x>0.59519</cdr:x>
      <cdr:y>0.93965</cdr:y>
    </cdr:to>
    <cdr:sp macro="" textlink="">
      <cdr:nvSpPr>
        <cdr:cNvPr id="9" name="TextBox 1"/>
        <cdr:cNvSpPr txBox="1"/>
      </cdr:nvSpPr>
      <cdr:spPr>
        <a:xfrm xmlns:a="http://schemas.openxmlformats.org/drawingml/2006/main">
          <a:off x="4580021" y="5703684"/>
          <a:ext cx="6858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(1890)</a:t>
          </a:r>
        </a:p>
      </cdr:txBody>
    </cdr:sp>
  </cdr:relSizeAnchor>
  <cdr:relSizeAnchor xmlns:cdr="http://schemas.openxmlformats.org/drawingml/2006/chartDrawing">
    <cdr:from>
      <cdr:x>0.61242</cdr:x>
      <cdr:y>0.90344</cdr:y>
    </cdr:from>
    <cdr:to>
      <cdr:x>0.68994</cdr:x>
      <cdr:y>0.95172</cdr:y>
    </cdr:to>
    <cdr:sp macro="" textlink="">
      <cdr:nvSpPr>
        <cdr:cNvPr id="10" name="TextBox 1"/>
        <cdr:cNvSpPr txBox="1"/>
      </cdr:nvSpPr>
      <cdr:spPr>
        <a:xfrm xmlns:a="http://schemas.openxmlformats.org/drawingml/2006/main">
          <a:off x="5418221" y="5703684"/>
          <a:ext cx="685800"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(4015)</a:t>
          </a:r>
        </a:p>
      </cdr:txBody>
    </cdr:sp>
  </cdr:relSizeAnchor>
  <cdr:relSizeAnchor xmlns:cdr="http://schemas.openxmlformats.org/drawingml/2006/chartDrawing">
    <cdr:from>
      <cdr:x>0.71578</cdr:x>
      <cdr:y>0.90344</cdr:y>
    </cdr:from>
    <cdr:to>
      <cdr:x>0.79329</cdr:x>
      <cdr:y>0.95172</cdr:y>
    </cdr:to>
    <cdr:sp macro="" textlink="">
      <cdr:nvSpPr>
        <cdr:cNvPr id="11" name="TextBox 1"/>
        <cdr:cNvSpPr txBox="1"/>
      </cdr:nvSpPr>
      <cdr:spPr>
        <a:xfrm xmlns:a="http://schemas.openxmlformats.org/drawingml/2006/main">
          <a:off x="6332621" y="5703684"/>
          <a:ext cx="685748"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(730)</a:t>
          </a:r>
        </a:p>
      </cdr:txBody>
    </cdr:sp>
  </cdr:relSizeAnchor>
  <cdr:relSizeAnchor xmlns:cdr="http://schemas.openxmlformats.org/drawingml/2006/chartDrawing">
    <cdr:from>
      <cdr:x>0.8019</cdr:x>
      <cdr:y>0.90344</cdr:y>
    </cdr:from>
    <cdr:to>
      <cdr:x>0.8708</cdr:x>
      <cdr:y>0.95172</cdr:y>
    </cdr:to>
    <cdr:sp macro="" textlink="">
      <cdr:nvSpPr>
        <cdr:cNvPr id="12" name="TextBox 1"/>
        <cdr:cNvSpPr txBox="1"/>
      </cdr:nvSpPr>
      <cdr:spPr>
        <a:xfrm xmlns:a="http://schemas.openxmlformats.org/drawingml/2006/main">
          <a:off x="7094621" y="5703684"/>
          <a:ext cx="609574"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(973)</a:t>
          </a:r>
        </a:p>
      </cdr:txBody>
    </cdr:sp>
  </cdr:relSizeAnchor>
  <cdr:relSizeAnchor xmlns:cdr="http://schemas.openxmlformats.org/drawingml/2006/chartDrawing">
    <cdr:from>
      <cdr:x>0.89665</cdr:x>
      <cdr:y>0.90344</cdr:y>
    </cdr:from>
    <cdr:to>
      <cdr:x>0.97417</cdr:x>
      <cdr:y>0.95172</cdr:y>
    </cdr:to>
    <cdr:sp macro="" textlink="">
      <cdr:nvSpPr>
        <cdr:cNvPr id="13" name="TextBox 1"/>
        <cdr:cNvSpPr txBox="1"/>
      </cdr:nvSpPr>
      <cdr:spPr>
        <a:xfrm xmlns:a="http://schemas.openxmlformats.org/drawingml/2006/main">
          <a:off x="7932821" y="5703684"/>
          <a:ext cx="685837" cy="30480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(3545)</a:t>
          </a:r>
        </a:p>
      </cdr:txBody>
    </cdr:sp>
  </cdr:relSizeAnchor>
  <cdr:relSizeAnchor xmlns:cdr="http://schemas.openxmlformats.org/drawingml/2006/chartDrawing">
    <cdr:from>
      <cdr:x>0.85358</cdr:x>
      <cdr:y>0.17925</cdr:y>
    </cdr:from>
    <cdr:to>
      <cdr:x>1</cdr:x>
      <cdr:y>0.26374</cdr:y>
    </cdr:to>
    <cdr:sp macro="" textlink="">
      <cdr:nvSpPr>
        <cdr:cNvPr id="14" name="TextBox 13"/>
        <cdr:cNvSpPr txBox="1"/>
      </cdr:nvSpPr>
      <cdr:spPr>
        <a:xfrm xmlns:a="http://schemas.openxmlformats.org/drawingml/2006/main">
          <a:off x="7551821" y="1131684"/>
          <a:ext cx="1295400" cy="533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100" dirty="0">
              <a:solidFill>
                <a:srgbClr val="FF0000"/>
              </a:solidFill>
            </a:rPr>
            <a:t>           </a:t>
          </a:r>
          <a:r>
            <a:rPr lang="en-US" sz="1100" dirty="0" err="1"/>
            <a:t>No.of</a:t>
          </a:r>
          <a:r>
            <a:rPr lang="en-US" sz="1100" dirty="0"/>
            <a:t>   Tankers shown in Red Bracket .</a:t>
          </a:r>
        </a:p>
      </cdr:txBody>
    </cdr:sp>
  </cdr:relSizeAnchor>
  <cdr:relSizeAnchor xmlns:cdr="http://schemas.openxmlformats.org/drawingml/2006/chartDrawing">
    <cdr:from>
      <cdr:x>0.86219</cdr:x>
      <cdr:y>0.20339</cdr:y>
    </cdr:from>
    <cdr:to>
      <cdr:x>0.88803</cdr:x>
      <cdr:y>0.21546</cdr:y>
    </cdr:to>
    <cdr:sp macro="" textlink="">
      <cdr:nvSpPr>
        <cdr:cNvPr id="15" name="Action Button: Forward or Next 14"/>
        <cdr:cNvSpPr/>
      </cdr:nvSpPr>
      <cdr:spPr>
        <a:xfrm xmlns:a="http://schemas.openxmlformats.org/drawingml/2006/main">
          <a:off x="7628021" y="1284084"/>
          <a:ext cx="228600" cy="76200"/>
        </a:xfrm>
        <a:prstGeom xmlns:a="http://schemas.openxmlformats.org/drawingml/2006/main" prst="actionButtonForwardNext">
          <a:avLst/>
        </a:prstGeom>
        <a:solidFill xmlns:a="http://schemas.openxmlformats.org/drawingml/2006/main">
          <a:srgbClr val="FF0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0.17081</cdr:x>
      <cdr:y>0.94661</cdr:y>
    </cdr:from>
    <cdr:to>
      <cdr:x>0.25366</cdr:x>
      <cdr:y>0.99618</cdr:y>
    </cdr:to>
    <cdr:sp macro="" textlink="">
      <cdr:nvSpPr>
        <cdr:cNvPr id="2" name="TextBox 2"/>
        <cdr:cNvSpPr txBox="1"/>
      </cdr:nvSpPr>
      <cdr:spPr>
        <a:xfrm xmlns:a="http://schemas.openxmlformats.org/drawingml/2006/main">
          <a:off x="1589911" y="5749109"/>
          <a:ext cx="771176" cy="3010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(78)</a:t>
          </a:r>
        </a:p>
      </cdr:txBody>
    </cdr:sp>
  </cdr:relSizeAnchor>
  <cdr:relSizeAnchor xmlns:cdr="http://schemas.openxmlformats.org/drawingml/2006/chartDrawing">
    <cdr:from>
      <cdr:x>0.25779</cdr:x>
      <cdr:y>0.94801</cdr:y>
    </cdr:from>
    <cdr:to>
      <cdr:x>0.32619</cdr:x>
      <cdr:y>0.99817</cdr:y>
    </cdr:to>
    <cdr:sp macro="" textlink="">
      <cdr:nvSpPr>
        <cdr:cNvPr id="3" name="TextBox 4"/>
        <cdr:cNvSpPr txBox="1"/>
      </cdr:nvSpPr>
      <cdr:spPr>
        <a:xfrm xmlns:a="http://schemas.openxmlformats.org/drawingml/2006/main">
          <a:off x="2399543" y="5757586"/>
          <a:ext cx="636674" cy="3046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(73)</a:t>
          </a:r>
        </a:p>
      </cdr:txBody>
    </cdr:sp>
  </cdr:relSizeAnchor>
  <cdr:relSizeAnchor xmlns:cdr="http://schemas.openxmlformats.org/drawingml/2006/chartDrawing">
    <cdr:from>
      <cdr:x>0.35055</cdr:x>
      <cdr:y>0.94872</cdr:y>
    </cdr:from>
    <cdr:to>
      <cdr:x>0.41895</cdr:x>
      <cdr:y>1</cdr:y>
    </cdr:to>
    <cdr:sp macro="" textlink="">
      <cdr:nvSpPr>
        <cdr:cNvPr id="4" name="TextBox 5"/>
        <cdr:cNvSpPr txBox="1"/>
      </cdr:nvSpPr>
      <cdr:spPr>
        <a:xfrm xmlns:a="http://schemas.openxmlformats.org/drawingml/2006/main">
          <a:off x="3262933" y="5785878"/>
          <a:ext cx="636674" cy="3114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(17)</a:t>
          </a:r>
        </a:p>
      </cdr:txBody>
    </cdr:sp>
  </cdr:relSizeAnchor>
  <cdr:relSizeAnchor xmlns:cdr="http://schemas.openxmlformats.org/drawingml/2006/chartDrawing">
    <cdr:from>
      <cdr:x>0.43311</cdr:x>
      <cdr:y>0.95043</cdr:y>
    </cdr:from>
    <cdr:to>
      <cdr:x>0.50481</cdr:x>
      <cdr:y>1</cdr:y>
    </cdr:to>
    <cdr:sp macro="" textlink="">
      <cdr:nvSpPr>
        <cdr:cNvPr id="5" name="TextBox 6"/>
        <cdr:cNvSpPr txBox="1"/>
      </cdr:nvSpPr>
      <cdr:spPr>
        <a:xfrm xmlns:a="http://schemas.openxmlformats.org/drawingml/2006/main">
          <a:off x="4031467" y="5800601"/>
          <a:ext cx="667391" cy="3010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(16)</a:t>
          </a:r>
        </a:p>
      </cdr:txBody>
    </cdr:sp>
  </cdr:relSizeAnchor>
  <cdr:relSizeAnchor xmlns:cdr="http://schemas.openxmlformats.org/drawingml/2006/chartDrawing">
    <cdr:from>
      <cdr:x>0.52256</cdr:x>
      <cdr:y>0.94645</cdr:y>
    </cdr:from>
    <cdr:to>
      <cdr:x>0.59648</cdr:x>
      <cdr:y>0.99601</cdr:y>
    </cdr:to>
    <cdr:sp macro="" textlink="">
      <cdr:nvSpPr>
        <cdr:cNvPr id="6" name="TextBox 7"/>
        <cdr:cNvSpPr txBox="1"/>
      </cdr:nvSpPr>
      <cdr:spPr>
        <a:xfrm xmlns:a="http://schemas.openxmlformats.org/drawingml/2006/main">
          <a:off x="4864047" y="5748153"/>
          <a:ext cx="688055" cy="3009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(58)</a:t>
          </a:r>
        </a:p>
      </cdr:txBody>
    </cdr:sp>
  </cdr:relSizeAnchor>
  <cdr:relSizeAnchor xmlns:cdr="http://schemas.openxmlformats.org/drawingml/2006/chartDrawing">
    <cdr:from>
      <cdr:x>0.61156</cdr:x>
      <cdr:y>0.94525</cdr:y>
    </cdr:from>
    <cdr:to>
      <cdr:x>0.68548</cdr:x>
      <cdr:y>0.99482</cdr:y>
    </cdr:to>
    <cdr:sp macro="" textlink="">
      <cdr:nvSpPr>
        <cdr:cNvPr id="7" name="TextBox 1"/>
        <cdr:cNvSpPr txBox="1"/>
      </cdr:nvSpPr>
      <cdr:spPr>
        <a:xfrm xmlns:a="http://schemas.openxmlformats.org/drawingml/2006/main">
          <a:off x="5692481" y="5740856"/>
          <a:ext cx="688054" cy="30105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(39)</a:t>
          </a:r>
        </a:p>
      </cdr:txBody>
    </cdr:sp>
  </cdr:relSizeAnchor>
  <cdr:relSizeAnchor xmlns:cdr="http://schemas.openxmlformats.org/drawingml/2006/chartDrawing">
    <cdr:from>
      <cdr:x>0.69912</cdr:x>
      <cdr:y>0.94118</cdr:y>
    </cdr:from>
    <cdr:to>
      <cdr:x>0.76759</cdr:x>
      <cdr:y>0.99075</cdr:y>
    </cdr:to>
    <cdr:sp macro="" textlink="">
      <cdr:nvSpPr>
        <cdr:cNvPr id="8" name="TextBox 1"/>
        <cdr:cNvSpPr txBox="1"/>
      </cdr:nvSpPr>
      <cdr:spPr>
        <a:xfrm xmlns:a="http://schemas.openxmlformats.org/drawingml/2006/main">
          <a:off x="6019800" y="6096000"/>
          <a:ext cx="589568" cy="32106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(71)</a:t>
          </a:r>
        </a:p>
      </cdr:txBody>
    </cdr:sp>
  </cdr:relSizeAnchor>
  <cdr:relSizeAnchor xmlns:cdr="http://schemas.openxmlformats.org/drawingml/2006/chartDrawing">
    <cdr:from>
      <cdr:x>0.79125</cdr:x>
      <cdr:y>0.94329</cdr:y>
    </cdr:from>
    <cdr:to>
      <cdr:x>0.85751</cdr:x>
      <cdr:y>0.98602</cdr:y>
    </cdr:to>
    <cdr:sp macro="" textlink="">
      <cdr:nvSpPr>
        <cdr:cNvPr id="9" name="TextBox 1"/>
        <cdr:cNvSpPr txBox="1"/>
      </cdr:nvSpPr>
      <cdr:spPr>
        <a:xfrm xmlns:a="http://schemas.openxmlformats.org/drawingml/2006/main">
          <a:off x="7364998" y="5728929"/>
          <a:ext cx="616754" cy="2595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a:solidFill>
                <a:srgbClr val="FF0000"/>
              </a:solidFill>
            </a:rPr>
            <a:t>(70)</a:t>
          </a:r>
        </a:p>
      </cdr:txBody>
    </cdr:sp>
  </cdr:relSizeAnchor>
  <cdr:relSizeAnchor xmlns:cdr="http://schemas.openxmlformats.org/drawingml/2006/chartDrawing">
    <cdr:from>
      <cdr:x>0.87611</cdr:x>
      <cdr:y>0.94118</cdr:y>
    </cdr:from>
    <cdr:to>
      <cdr:x>0.94237</cdr:x>
      <cdr:y>0.98391</cdr:y>
    </cdr:to>
    <cdr:sp macro="" textlink="">
      <cdr:nvSpPr>
        <cdr:cNvPr id="10" name="TextBox 1"/>
        <cdr:cNvSpPr txBox="1"/>
      </cdr:nvSpPr>
      <cdr:spPr>
        <a:xfrm xmlns:a="http://schemas.openxmlformats.org/drawingml/2006/main">
          <a:off x="7543800" y="6096000"/>
          <a:ext cx="570539" cy="2767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(34)</a:t>
          </a:r>
        </a:p>
      </cdr:txBody>
    </cdr:sp>
  </cdr:relSizeAnchor>
  <cdr:relSizeAnchor xmlns:cdr="http://schemas.openxmlformats.org/drawingml/2006/chartDrawing">
    <cdr:from>
      <cdr:x>0.08207</cdr:x>
      <cdr:y>0.93944</cdr:y>
    </cdr:from>
    <cdr:to>
      <cdr:x>0.16492</cdr:x>
      <cdr:y>0.98901</cdr:y>
    </cdr:to>
    <cdr:sp macro="" textlink="">
      <cdr:nvSpPr>
        <cdr:cNvPr id="11" name="TextBox 2"/>
        <cdr:cNvSpPr txBox="1"/>
      </cdr:nvSpPr>
      <cdr:spPr>
        <a:xfrm xmlns:a="http://schemas.openxmlformats.org/drawingml/2006/main">
          <a:off x="763886" y="5705569"/>
          <a:ext cx="771176" cy="30105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400" b="1" dirty="0">
              <a:solidFill>
                <a:srgbClr val="FF0000"/>
              </a:solidFill>
            </a:rPr>
            <a:t>(20)</a:t>
          </a:r>
        </a:p>
      </cdr:txBody>
    </cdr:sp>
  </cdr:relSizeAnchor>
</c:userShapes>
</file>

<file path=ppt/drawings/drawing6.xml><?xml version="1.0" encoding="utf-8"?>
<c:userShapes xmlns:c="http://schemas.openxmlformats.org/drawingml/2006/chart">
  <cdr:relSizeAnchor xmlns:cdr="http://schemas.openxmlformats.org/drawingml/2006/chartDrawing">
    <cdr:from>
      <cdr:x>0.15603</cdr:x>
      <cdr:y>0.92223</cdr:y>
    </cdr:from>
    <cdr:to>
      <cdr:x>0.231</cdr:x>
      <cdr:y>0.9736</cdr:y>
    </cdr:to>
    <cdr:sp macro="" textlink="">
      <cdr:nvSpPr>
        <cdr:cNvPr id="2" name="TextBox 2"/>
        <cdr:cNvSpPr txBox="1"/>
      </cdr:nvSpPr>
      <cdr:spPr>
        <a:xfrm xmlns:a="http://schemas.openxmlformats.org/drawingml/2006/main">
          <a:off x="1452327" y="5601022"/>
          <a:ext cx="697871" cy="3120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(77.3</a:t>
          </a:r>
          <a:r>
            <a:rPr lang="en-US" sz="1200" b="1">
              <a:solidFill>
                <a:srgbClr val="FF0000"/>
              </a:solidFill>
              <a:latin typeface="Calibri"/>
              <a:ea typeface="+mn-ea"/>
              <a:cs typeface="+mn-cs"/>
            </a:rPr>
            <a:t>%</a:t>
          </a:r>
          <a:r>
            <a:rPr lang="en-US" sz="1200" b="1">
              <a:solidFill>
                <a:srgbClr val="FF0000"/>
              </a:solidFill>
            </a:rPr>
            <a:t>)</a:t>
          </a:r>
        </a:p>
      </cdr:txBody>
    </cdr:sp>
  </cdr:relSizeAnchor>
  <cdr:relSizeAnchor xmlns:cdr="http://schemas.openxmlformats.org/drawingml/2006/chartDrawing">
    <cdr:from>
      <cdr:x>0.23688</cdr:x>
      <cdr:y>0.9236</cdr:y>
    </cdr:from>
    <cdr:to>
      <cdr:x>0.31408</cdr:x>
      <cdr:y>0.96894</cdr:y>
    </cdr:to>
    <cdr:sp macro="" textlink="">
      <cdr:nvSpPr>
        <cdr:cNvPr id="3" name="TextBox 4"/>
        <cdr:cNvSpPr txBox="1"/>
      </cdr:nvSpPr>
      <cdr:spPr>
        <a:xfrm xmlns:a="http://schemas.openxmlformats.org/drawingml/2006/main">
          <a:off x="2204925" y="5609386"/>
          <a:ext cx="718590" cy="2753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(70.5</a:t>
          </a:r>
          <a:r>
            <a:rPr lang="en-US" sz="1200" b="1">
              <a:solidFill>
                <a:srgbClr val="FF0000"/>
              </a:solidFill>
              <a:latin typeface="Calibri"/>
              <a:ea typeface="+mn-ea"/>
              <a:cs typeface="+mn-cs"/>
            </a:rPr>
            <a:t>%</a:t>
          </a:r>
          <a:r>
            <a:rPr lang="en-US" sz="1200" b="1">
              <a:solidFill>
                <a:srgbClr val="FF0000"/>
              </a:solidFill>
            </a:rPr>
            <a:t>)</a:t>
          </a:r>
        </a:p>
      </cdr:txBody>
    </cdr:sp>
  </cdr:relSizeAnchor>
  <cdr:relSizeAnchor xmlns:cdr="http://schemas.openxmlformats.org/drawingml/2006/chartDrawing">
    <cdr:from>
      <cdr:x>0.32842</cdr:x>
      <cdr:y>0.92671</cdr:y>
    </cdr:from>
    <cdr:to>
      <cdr:x>0.40729</cdr:x>
      <cdr:y>0.98338</cdr:y>
    </cdr:to>
    <cdr:sp macro="" textlink="">
      <cdr:nvSpPr>
        <cdr:cNvPr id="4" name="TextBox 5"/>
        <cdr:cNvSpPr txBox="1"/>
      </cdr:nvSpPr>
      <cdr:spPr>
        <a:xfrm xmlns:a="http://schemas.openxmlformats.org/drawingml/2006/main">
          <a:off x="3056919" y="5628248"/>
          <a:ext cx="734219" cy="34419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(33.1</a:t>
          </a:r>
          <a:r>
            <a:rPr lang="en-US" sz="1200" b="1">
              <a:solidFill>
                <a:srgbClr val="FF0000"/>
              </a:solidFill>
              <a:latin typeface="Calibri"/>
              <a:ea typeface="+mn-ea"/>
              <a:cs typeface="+mn-cs"/>
            </a:rPr>
            <a:t>%</a:t>
          </a:r>
          <a:r>
            <a:rPr lang="en-US" sz="1200" b="1">
              <a:solidFill>
                <a:srgbClr val="FF0000"/>
              </a:solidFill>
            </a:rPr>
            <a:t>)</a:t>
          </a:r>
        </a:p>
      </cdr:txBody>
    </cdr:sp>
  </cdr:relSizeAnchor>
  <cdr:relSizeAnchor xmlns:cdr="http://schemas.openxmlformats.org/drawingml/2006/chartDrawing">
    <cdr:from>
      <cdr:x>0.4105</cdr:x>
      <cdr:y>0.92499</cdr:y>
    </cdr:from>
    <cdr:to>
      <cdr:x>0.48359</cdr:x>
      <cdr:y>0.97977</cdr:y>
    </cdr:to>
    <cdr:sp macro="" textlink="">
      <cdr:nvSpPr>
        <cdr:cNvPr id="5" name="TextBox 6"/>
        <cdr:cNvSpPr txBox="1"/>
      </cdr:nvSpPr>
      <cdr:spPr>
        <a:xfrm xmlns:a="http://schemas.openxmlformats.org/drawingml/2006/main">
          <a:off x="3821013" y="5617813"/>
          <a:ext cx="680314" cy="3326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(62.3</a:t>
          </a:r>
          <a:r>
            <a:rPr lang="en-US" sz="1200" b="1">
              <a:solidFill>
                <a:srgbClr val="FF0000"/>
              </a:solidFill>
              <a:latin typeface="Calibri"/>
              <a:ea typeface="+mn-ea"/>
              <a:cs typeface="+mn-cs"/>
            </a:rPr>
            <a:t>%</a:t>
          </a:r>
          <a:r>
            <a:rPr lang="en-US" sz="1200" b="1">
              <a:solidFill>
                <a:srgbClr val="FF0000"/>
              </a:solidFill>
            </a:rPr>
            <a:t>)</a:t>
          </a:r>
        </a:p>
      </cdr:txBody>
    </cdr:sp>
  </cdr:relSizeAnchor>
  <cdr:relSizeAnchor xmlns:cdr="http://schemas.openxmlformats.org/drawingml/2006/chartDrawing">
    <cdr:from>
      <cdr:x>0.49359</cdr:x>
      <cdr:y>0.92516</cdr:y>
    </cdr:from>
    <cdr:to>
      <cdr:x>0.56894</cdr:x>
      <cdr:y>0.97993</cdr:y>
    </cdr:to>
    <cdr:sp macro="" textlink="">
      <cdr:nvSpPr>
        <cdr:cNvPr id="6" name="TextBox 7"/>
        <cdr:cNvSpPr txBox="1"/>
      </cdr:nvSpPr>
      <cdr:spPr>
        <a:xfrm xmlns:a="http://schemas.openxmlformats.org/drawingml/2006/main">
          <a:off x="4594428" y="5618816"/>
          <a:ext cx="701321" cy="3326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(32.3</a:t>
          </a:r>
          <a:r>
            <a:rPr lang="en-US" sz="1200" b="1" dirty="0">
              <a:solidFill>
                <a:srgbClr val="FF0000"/>
              </a:solidFill>
              <a:latin typeface="Calibri"/>
              <a:ea typeface="+mn-ea"/>
              <a:cs typeface="+mn-cs"/>
            </a:rPr>
            <a:t>%</a:t>
          </a:r>
          <a:r>
            <a:rPr lang="en-US" sz="1200" b="1" dirty="0">
              <a:solidFill>
                <a:srgbClr val="FF0000"/>
              </a:solidFill>
            </a:rPr>
            <a:t>)</a:t>
          </a:r>
        </a:p>
      </cdr:txBody>
    </cdr:sp>
  </cdr:relSizeAnchor>
  <cdr:relSizeAnchor xmlns:cdr="http://schemas.openxmlformats.org/drawingml/2006/chartDrawing">
    <cdr:from>
      <cdr:x>0.59056</cdr:x>
      <cdr:y>0.93012</cdr:y>
    </cdr:from>
    <cdr:to>
      <cdr:x>0.66591</cdr:x>
      <cdr:y>0.9849</cdr:y>
    </cdr:to>
    <cdr:sp macro="" textlink="">
      <cdr:nvSpPr>
        <cdr:cNvPr id="7" name="TextBox 1"/>
        <cdr:cNvSpPr txBox="1"/>
      </cdr:nvSpPr>
      <cdr:spPr>
        <a:xfrm xmlns:a="http://schemas.openxmlformats.org/drawingml/2006/main">
          <a:off x="5497034" y="5648985"/>
          <a:ext cx="701321" cy="3326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(17.3</a:t>
          </a:r>
          <a:r>
            <a:rPr lang="en-US" sz="1200" b="1">
              <a:solidFill>
                <a:srgbClr val="FF0000"/>
              </a:solidFill>
              <a:latin typeface="Calibri"/>
              <a:ea typeface="+mn-ea"/>
              <a:cs typeface="+mn-cs"/>
            </a:rPr>
            <a:t>%</a:t>
          </a:r>
          <a:r>
            <a:rPr lang="en-US" sz="1200" b="1">
              <a:solidFill>
                <a:srgbClr val="FF0000"/>
              </a:solidFill>
            </a:rPr>
            <a:t>)</a:t>
          </a:r>
        </a:p>
      </cdr:txBody>
    </cdr:sp>
  </cdr:relSizeAnchor>
  <cdr:relSizeAnchor xmlns:cdr="http://schemas.openxmlformats.org/drawingml/2006/chartDrawing">
    <cdr:from>
      <cdr:x>0.67433</cdr:x>
      <cdr:y>0.92857</cdr:y>
    </cdr:from>
    <cdr:to>
      <cdr:x>0.75583</cdr:x>
      <cdr:y>0.98335</cdr:y>
    </cdr:to>
    <cdr:sp macro="" textlink="">
      <cdr:nvSpPr>
        <cdr:cNvPr id="8" name="TextBox 1"/>
        <cdr:cNvSpPr txBox="1"/>
      </cdr:nvSpPr>
      <cdr:spPr>
        <a:xfrm xmlns:a="http://schemas.openxmlformats.org/drawingml/2006/main">
          <a:off x="6276743" y="5639554"/>
          <a:ext cx="758553" cy="33268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(82.5</a:t>
          </a:r>
          <a:r>
            <a:rPr lang="en-US" sz="1200" b="1">
              <a:solidFill>
                <a:srgbClr val="FF0000"/>
              </a:solidFill>
              <a:latin typeface="Calibri"/>
              <a:ea typeface="+mn-ea"/>
              <a:cs typeface="+mn-cs"/>
            </a:rPr>
            <a:t>%</a:t>
          </a:r>
          <a:r>
            <a:rPr lang="en-US" sz="1200" b="1">
              <a:solidFill>
                <a:srgbClr val="FF0000"/>
              </a:solidFill>
            </a:rPr>
            <a:t>)</a:t>
          </a:r>
        </a:p>
      </cdr:txBody>
    </cdr:sp>
  </cdr:relSizeAnchor>
  <cdr:relSizeAnchor xmlns:cdr="http://schemas.openxmlformats.org/drawingml/2006/chartDrawing">
    <cdr:from>
      <cdr:x>0.77292</cdr:x>
      <cdr:y>0.92805</cdr:y>
    </cdr:from>
    <cdr:to>
      <cdr:x>0.84662</cdr:x>
      <cdr:y>0.97528</cdr:y>
    </cdr:to>
    <cdr:sp macro="" textlink="">
      <cdr:nvSpPr>
        <cdr:cNvPr id="9" name="TextBox 1"/>
        <cdr:cNvSpPr txBox="1"/>
      </cdr:nvSpPr>
      <cdr:spPr>
        <a:xfrm xmlns:a="http://schemas.openxmlformats.org/drawingml/2006/main">
          <a:off x="7121493" y="5943600"/>
          <a:ext cx="679056" cy="30247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(66.9%)</a:t>
          </a:r>
        </a:p>
      </cdr:txBody>
    </cdr:sp>
  </cdr:relSizeAnchor>
  <cdr:relSizeAnchor xmlns:cdr="http://schemas.openxmlformats.org/drawingml/2006/chartDrawing">
    <cdr:from>
      <cdr:x>0.86023</cdr:x>
      <cdr:y>0.93047</cdr:y>
    </cdr:from>
    <cdr:to>
      <cdr:x>0.93718</cdr:x>
      <cdr:y>0.97769</cdr:y>
    </cdr:to>
    <cdr:sp macro="" textlink="">
      <cdr:nvSpPr>
        <cdr:cNvPr id="10" name="TextBox 1"/>
        <cdr:cNvSpPr txBox="1"/>
      </cdr:nvSpPr>
      <cdr:spPr>
        <a:xfrm xmlns:a="http://schemas.openxmlformats.org/drawingml/2006/main">
          <a:off x="8007071" y="5651055"/>
          <a:ext cx="716320" cy="2868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a:solidFill>
                <a:srgbClr val="FF0000"/>
              </a:solidFill>
            </a:rPr>
            <a:t>(21.4%)</a:t>
          </a:r>
        </a:p>
      </cdr:txBody>
    </cdr:sp>
  </cdr:relSizeAnchor>
  <cdr:relSizeAnchor xmlns:cdr="http://schemas.openxmlformats.org/drawingml/2006/chartDrawing">
    <cdr:from>
      <cdr:x>0.06079</cdr:x>
      <cdr:y>0.91925</cdr:y>
    </cdr:from>
    <cdr:to>
      <cdr:x>0.14387</cdr:x>
      <cdr:y>0.97403</cdr:y>
    </cdr:to>
    <cdr:sp macro="" textlink="">
      <cdr:nvSpPr>
        <cdr:cNvPr id="11" name="TextBox 2"/>
        <cdr:cNvSpPr txBox="1"/>
      </cdr:nvSpPr>
      <cdr:spPr>
        <a:xfrm xmlns:a="http://schemas.openxmlformats.org/drawingml/2006/main">
          <a:off x="565841" y="5582970"/>
          <a:ext cx="773317" cy="33268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1200" b="1">
              <a:solidFill>
                <a:srgbClr val="FF0000"/>
              </a:solidFill>
            </a:rPr>
            <a:t>(55.0 %)</a:t>
          </a:r>
        </a:p>
      </cdr:txBody>
    </cdr:sp>
  </cdr:relSizeAnchor>
  <cdr:relSizeAnchor xmlns:cdr="http://schemas.openxmlformats.org/drawingml/2006/chartDrawing">
    <cdr:from>
      <cdr:x>0</cdr:x>
      <cdr:y>0</cdr:y>
    </cdr:from>
    <cdr:to>
      <cdr:x>0.07408</cdr:x>
      <cdr:y>0.04945</cdr:y>
    </cdr:to>
    <cdr:sp macro="" textlink="">
      <cdr:nvSpPr>
        <cdr:cNvPr id="23" name="TextBox 1"/>
        <cdr:cNvSpPr txBox="1"/>
      </cdr:nvSpPr>
      <cdr:spPr>
        <a:xfrm xmlns:a="http://schemas.openxmlformats.org/drawingml/2006/main">
          <a:off x="0" y="0"/>
          <a:ext cx="617555" cy="3035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1100"/>
        </a:p>
      </cdr:txBody>
    </cdr:sp>
  </cdr:relSizeAnchor>
  <cdr:relSizeAnchor xmlns:cdr="http://schemas.openxmlformats.org/drawingml/2006/chartDrawing">
    <cdr:from>
      <cdr:x>0</cdr:x>
      <cdr:y>0</cdr:y>
    </cdr:from>
    <cdr:to>
      <cdr:x>0.07408</cdr:x>
      <cdr:y>0.04945</cdr:y>
    </cdr:to>
    <cdr:sp macro="" textlink="">
      <cdr:nvSpPr>
        <cdr:cNvPr id="32" name="TextBox 1"/>
        <cdr:cNvSpPr txBox="1"/>
      </cdr:nvSpPr>
      <cdr:spPr>
        <a:xfrm xmlns:a="http://schemas.openxmlformats.org/drawingml/2006/main">
          <a:off x="0" y="0"/>
          <a:ext cx="617555" cy="30354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endParaRPr lang="en-US" sz="1100"/>
        </a:p>
      </cdr:txBody>
    </cdr:sp>
  </cdr:relSizeAnchor>
</c:userShapes>
</file>

<file path=ppt/drawings/drawing7.xml><?xml version="1.0" encoding="utf-8"?>
<c:userShapes xmlns:c="http://schemas.openxmlformats.org/drawingml/2006/chart">
  <cdr:relSizeAnchor xmlns:cdr="http://schemas.openxmlformats.org/drawingml/2006/chartDrawing">
    <cdr:from>
      <cdr:x>0.15757</cdr:x>
      <cdr:y>0.93976</cdr:y>
    </cdr:from>
    <cdr:to>
      <cdr:x>0.24203</cdr:x>
      <cdr:y>0.98974</cdr:y>
    </cdr:to>
    <cdr:sp macro="" textlink="">
      <cdr:nvSpPr>
        <cdr:cNvPr id="2" name="TextBox 2"/>
        <cdr:cNvSpPr txBox="1"/>
      </cdr:nvSpPr>
      <cdr:spPr>
        <a:xfrm xmlns:a="http://schemas.openxmlformats.org/drawingml/2006/main">
          <a:off x="1368205" y="5943600"/>
          <a:ext cx="733400" cy="31610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(60.1%)</a:t>
          </a:r>
        </a:p>
      </cdr:txBody>
    </cdr:sp>
  </cdr:relSizeAnchor>
  <cdr:relSizeAnchor xmlns:cdr="http://schemas.openxmlformats.org/drawingml/2006/chartDrawing">
    <cdr:from>
      <cdr:x>0.24532</cdr:x>
      <cdr:y>0.93976</cdr:y>
    </cdr:from>
    <cdr:to>
      <cdr:x>0.32704</cdr:x>
      <cdr:y>0.99034</cdr:y>
    </cdr:to>
    <cdr:sp macro="" textlink="">
      <cdr:nvSpPr>
        <cdr:cNvPr id="3" name="TextBox 4"/>
        <cdr:cNvSpPr txBox="1"/>
      </cdr:nvSpPr>
      <cdr:spPr>
        <a:xfrm xmlns:a="http://schemas.openxmlformats.org/drawingml/2006/main">
          <a:off x="2130205" y="5943600"/>
          <a:ext cx="709608" cy="31989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(48.6%)</a:t>
          </a:r>
        </a:p>
      </cdr:txBody>
    </cdr:sp>
  </cdr:relSizeAnchor>
  <cdr:relSizeAnchor xmlns:cdr="http://schemas.openxmlformats.org/drawingml/2006/chartDrawing">
    <cdr:from>
      <cdr:x>0.33307</cdr:x>
      <cdr:y>0.93976</cdr:y>
    </cdr:from>
    <cdr:to>
      <cdr:x>0.41242</cdr:x>
      <cdr:y>0.99147</cdr:y>
    </cdr:to>
    <cdr:sp macro="" textlink="">
      <cdr:nvSpPr>
        <cdr:cNvPr id="4" name="TextBox 5"/>
        <cdr:cNvSpPr txBox="1"/>
      </cdr:nvSpPr>
      <cdr:spPr>
        <a:xfrm xmlns:a="http://schemas.openxmlformats.org/drawingml/2006/main">
          <a:off x="2892205" y="5943600"/>
          <a:ext cx="689028" cy="32704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(22.7%)</a:t>
          </a:r>
        </a:p>
      </cdr:txBody>
    </cdr:sp>
  </cdr:relSizeAnchor>
  <cdr:relSizeAnchor xmlns:cdr="http://schemas.openxmlformats.org/drawingml/2006/chartDrawing">
    <cdr:from>
      <cdr:x>0.4296</cdr:x>
      <cdr:y>0.93976</cdr:y>
    </cdr:from>
    <cdr:to>
      <cdr:x>0.50912</cdr:x>
      <cdr:y>0.98973</cdr:y>
    </cdr:to>
    <cdr:sp macro="" textlink="">
      <cdr:nvSpPr>
        <cdr:cNvPr id="5" name="TextBox 6"/>
        <cdr:cNvSpPr txBox="1"/>
      </cdr:nvSpPr>
      <cdr:spPr>
        <a:xfrm xmlns:a="http://schemas.openxmlformats.org/drawingml/2006/main">
          <a:off x="3730405" y="5943600"/>
          <a:ext cx="690505" cy="316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(54.7%)</a:t>
          </a:r>
        </a:p>
      </cdr:txBody>
    </cdr:sp>
  </cdr:relSizeAnchor>
  <cdr:relSizeAnchor xmlns:cdr="http://schemas.openxmlformats.org/drawingml/2006/chartDrawing">
    <cdr:from>
      <cdr:x>0.52613</cdr:x>
      <cdr:y>0.93976</cdr:y>
    </cdr:from>
    <cdr:to>
      <cdr:x>0.60148</cdr:x>
      <cdr:y>0.98974</cdr:y>
    </cdr:to>
    <cdr:sp macro="" textlink="">
      <cdr:nvSpPr>
        <cdr:cNvPr id="6" name="TextBox 7"/>
        <cdr:cNvSpPr txBox="1"/>
      </cdr:nvSpPr>
      <cdr:spPr>
        <a:xfrm xmlns:a="http://schemas.openxmlformats.org/drawingml/2006/main">
          <a:off x="4568605" y="5943600"/>
          <a:ext cx="654295" cy="3161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b="1" dirty="0">
              <a:solidFill>
                <a:srgbClr val="FF0000"/>
              </a:solidFill>
            </a:rPr>
            <a:t>(24.3%)</a:t>
          </a:r>
        </a:p>
      </cdr:txBody>
    </cdr:sp>
  </cdr:relSizeAnchor>
  <cdr:relSizeAnchor xmlns:cdr="http://schemas.openxmlformats.org/drawingml/2006/chartDrawing">
    <cdr:from>
      <cdr:x>0.61388</cdr:x>
      <cdr:y>0.93976</cdr:y>
    </cdr:from>
    <cdr:to>
      <cdr:x>0.68923</cdr:x>
      <cdr:y>0.98974</cdr:y>
    </cdr:to>
    <cdr:sp macro="" textlink="">
      <cdr:nvSpPr>
        <cdr:cNvPr id="7" name="TextBox 1"/>
        <cdr:cNvSpPr txBox="1"/>
      </cdr:nvSpPr>
      <cdr:spPr>
        <a:xfrm xmlns:a="http://schemas.openxmlformats.org/drawingml/2006/main">
          <a:off x="5330605" y="5943600"/>
          <a:ext cx="654294" cy="3161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b="1" dirty="0">
              <a:solidFill>
                <a:srgbClr val="FF0000"/>
              </a:solidFill>
            </a:rPr>
            <a:t>(10.5%)</a:t>
          </a:r>
        </a:p>
      </cdr:txBody>
    </cdr:sp>
  </cdr:relSizeAnchor>
  <cdr:relSizeAnchor xmlns:cdr="http://schemas.openxmlformats.org/drawingml/2006/chartDrawing">
    <cdr:from>
      <cdr:x>0.70164</cdr:x>
      <cdr:y>0.93976</cdr:y>
    </cdr:from>
    <cdr:to>
      <cdr:x>0.78877</cdr:x>
      <cdr:y>0.98973</cdr:y>
    </cdr:to>
    <cdr:sp macro="" textlink="">
      <cdr:nvSpPr>
        <cdr:cNvPr id="8" name="TextBox 1"/>
        <cdr:cNvSpPr txBox="1"/>
      </cdr:nvSpPr>
      <cdr:spPr>
        <a:xfrm xmlns:a="http://schemas.openxmlformats.org/drawingml/2006/main">
          <a:off x="6092605" y="5943600"/>
          <a:ext cx="756585" cy="316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(79.0%)</a:t>
          </a:r>
        </a:p>
      </cdr:txBody>
    </cdr:sp>
  </cdr:relSizeAnchor>
  <cdr:relSizeAnchor xmlns:cdr="http://schemas.openxmlformats.org/drawingml/2006/chartDrawing">
    <cdr:from>
      <cdr:x>0.78939</cdr:x>
      <cdr:y>0.93976</cdr:y>
    </cdr:from>
    <cdr:to>
      <cdr:x>0.86836</cdr:x>
      <cdr:y>0.98284</cdr:y>
    </cdr:to>
    <cdr:sp macro="" textlink="">
      <cdr:nvSpPr>
        <cdr:cNvPr id="9" name="TextBox 1"/>
        <cdr:cNvSpPr txBox="1"/>
      </cdr:nvSpPr>
      <cdr:spPr>
        <a:xfrm xmlns:a="http://schemas.openxmlformats.org/drawingml/2006/main">
          <a:off x="6854605" y="5943600"/>
          <a:ext cx="685728" cy="2724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(55.9%)</a:t>
          </a:r>
        </a:p>
      </cdr:txBody>
    </cdr:sp>
  </cdr:relSizeAnchor>
  <cdr:relSizeAnchor xmlns:cdr="http://schemas.openxmlformats.org/drawingml/2006/chartDrawing">
    <cdr:from>
      <cdr:x>0.87714</cdr:x>
      <cdr:y>0.93976</cdr:y>
    </cdr:from>
    <cdr:to>
      <cdr:x>0.95828</cdr:x>
      <cdr:y>0.98284</cdr:y>
    </cdr:to>
    <cdr:sp macro="" textlink="">
      <cdr:nvSpPr>
        <cdr:cNvPr id="10" name="TextBox 1"/>
        <cdr:cNvSpPr txBox="1"/>
      </cdr:nvSpPr>
      <cdr:spPr>
        <a:xfrm xmlns:a="http://schemas.openxmlformats.org/drawingml/2006/main">
          <a:off x="7616605" y="5943600"/>
          <a:ext cx="704571" cy="2724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(20.5%)</a:t>
          </a:r>
        </a:p>
      </cdr:txBody>
    </cdr:sp>
  </cdr:relSizeAnchor>
  <cdr:relSizeAnchor xmlns:cdr="http://schemas.openxmlformats.org/drawingml/2006/chartDrawing">
    <cdr:from>
      <cdr:x>0.06104</cdr:x>
      <cdr:y>0.93976</cdr:y>
    </cdr:from>
    <cdr:to>
      <cdr:x>0.1455</cdr:x>
      <cdr:y>0.98974</cdr:y>
    </cdr:to>
    <cdr:sp macro="" textlink="">
      <cdr:nvSpPr>
        <cdr:cNvPr id="11" name="TextBox 2"/>
        <cdr:cNvSpPr txBox="1"/>
      </cdr:nvSpPr>
      <cdr:spPr>
        <a:xfrm xmlns:a="http://schemas.openxmlformats.org/drawingml/2006/main">
          <a:off x="530005" y="5943600"/>
          <a:ext cx="733400" cy="3161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1200" b="1" dirty="0">
              <a:solidFill>
                <a:srgbClr val="FF0000"/>
              </a:solidFill>
            </a:rPr>
            <a:t>(28.0%)</a:t>
          </a:r>
        </a:p>
      </cdr:txBody>
    </cdr:sp>
  </cdr:relSizeAnchor>
</c:userShapes>
</file>

<file path=ppt/drawings/drawing8.xml><?xml version="1.0" encoding="utf-8"?>
<c:userShapes xmlns:c="http://schemas.openxmlformats.org/drawingml/2006/chart">
  <cdr:relSizeAnchor xmlns:cdr="http://schemas.openxmlformats.org/drawingml/2006/chartDrawing">
    <cdr:from>
      <cdr:x>0.0618</cdr:x>
      <cdr:y>0.02174</cdr:y>
    </cdr:from>
    <cdr:to>
      <cdr:x>0.89564</cdr:x>
      <cdr:y>0.16304</cdr:y>
    </cdr:to>
    <cdr:sp macro="" textlink="">
      <cdr:nvSpPr>
        <cdr:cNvPr id="2" name="TextBox 1"/>
        <cdr:cNvSpPr txBox="1"/>
      </cdr:nvSpPr>
      <cdr:spPr>
        <a:xfrm xmlns:a="http://schemas.openxmlformats.org/drawingml/2006/main">
          <a:off x="575272" y="132030"/>
          <a:ext cx="7761461" cy="858193"/>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0.00877</cdr:x>
      <cdr:y>0.02329</cdr:y>
    </cdr:from>
    <cdr:to>
      <cdr:x>0.98246</cdr:x>
      <cdr:y>0.16304</cdr:y>
    </cdr:to>
    <cdr:sp macro="" textlink="">
      <cdr:nvSpPr>
        <cdr:cNvPr id="3" name="TextBox 2"/>
        <cdr:cNvSpPr txBox="1"/>
      </cdr:nvSpPr>
      <cdr:spPr>
        <a:xfrm xmlns:a="http://schemas.openxmlformats.org/drawingml/2006/main">
          <a:off x="76200" y="145525"/>
          <a:ext cx="8458200" cy="8732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a:r>
            <a:rPr lang="en-US" sz="2400" b="1" u="sng" dirty="0">
              <a:solidFill>
                <a:schemeClr val="accent2">
                  <a:lumMod val="50000"/>
                </a:schemeClr>
              </a:solidFill>
            </a:rPr>
            <a:t>Aurangabad</a:t>
          </a:r>
          <a:r>
            <a:rPr lang="en-US" sz="2400" b="1" u="sng" baseline="0" dirty="0">
              <a:solidFill>
                <a:schemeClr val="accent2">
                  <a:lumMod val="50000"/>
                </a:schemeClr>
              </a:solidFill>
            </a:rPr>
            <a:t> Division</a:t>
          </a:r>
        </a:p>
        <a:p xmlns:a="http://schemas.openxmlformats.org/drawingml/2006/main">
          <a:pPr algn="ctr"/>
          <a:r>
            <a:rPr lang="en-US" sz="2800" b="1" kern="1200" dirty="0">
              <a:solidFill>
                <a:srgbClr val="215867"/>
              </a:solidFill>
              <a:latin typeface="Times New Roman"/>
            </a:rPr>
            <a:t>Sugarcane Production </a:t>
          </a:r>
          <a:r>
            <a:rPr lang="en-US" sz="2000" b="1" baseline="0" dirty="0">
              <a:solidFill>
                <a:srgbClr val="000000"/>
              </a:solidFill>
            </a:rPr>
            <a:t>(Lakh MT) </a:t>
          </a:r>
          <a:r>
            <a:rPr lang="en-US" sz="2800" b="1" kern="1200" dirty="0">
              <a:solidFill>
                <a:srgbClr val="215867"/>
              </a:solidFill>
              <a:latin typeface="Times New Roman"/>
            </a:rPr>
            <a:t>and Productivity </a:t>
          </a:r>
          <a:r>
            <a:rPr lang="en-US" sz="2000" b="1" baseline="0" dirty="0">
              <a:solidFill>
                <a:srgbClr val="000000"/>
              </a:solidFill>
            </a:rPr>
            <a:t>(MT/Ha)</a:t>
          </a:r>
          <a:endParaRPr lang="en-US" sz="2400" b="1" dirty="0">
            <a:solidFill>
              <a:srgbClr val="000000"/>
            </a:solidFill>
          </a:endParaRPr>
        </a:p>
      </cdr:txBody>
    </cdr:sp>
  </cdr:relSizeAnchor>
</c:userShapes>
</file>

<file path=ppt/drawings/drawing9.xml><?xml version="1.0" encoding="utf-8"?>
<c:userShapes xmlns:c="http://schemas.openxmlformats.org/drawingml/2006/chart">
  <cdr:relSizeAnchor xmlns:cdr="http://schemas.openxmlformats.org/drawingml/2006/chartDrawing">
    <cdr:from>
      <cdr:x>0.03487</cdr:x>
      <cdr:y>0.01241</cdr:y>
    </cdr:from>
    <cdr:to>
      <cdr:x>0.98337</cdr:x>
      <cdr:y>0.16132</cdr:y>
    </cdr:to>
    <cdr:sp macro="" textlink="">
      <cdr:nvSpPr>
        <cdr:cNvPr id="3" name="TextBox 2"/>
        <cdr:cNvSpPr txBox="1"/>
      </cdr:nvSpPr>
      <cdr:spPr>
        <a:xfrm xmlns:a="http://schemas.openxmlformats.org/drawingml/2006/main">
          <a:off x="291341" y="76200"/>
          <a:ext cx="7924800" cy="9144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rtl="0">
            <a:defRPr sz="1920" b="1" i="0" u="none" strike="noStrike" kern="1200" baseline="0">
              <a:solidFill>
                <a:prstClr val="black"/>
              </a:solidFill>
              <a:latin typeface="Times New Roman" pitchFamily="18" charset="0"/>
              <a:ea typeface="+mn-ea"/>
              <a:cs typeface="Times New Roman" pitchFamily="18" charset="0"/>
            </a:defRPr>
          </a:pPr>
          <a:r>
            <a:rPr lang="en-US" sz="2400" u="sng" dirty="0">
              <a:solidFill>
                <a:schemeClr val="accent2">
                  <a:lumMod val="50000"/>
                </a:schemeClr>
              </a:solidFill>
              <a:latin typeface="Times New Roman" pitchFamily="18" charset="0"/>
              <a:cs typeface="Times New Roman" pitchFamily="18" charset="0"/>
            </a:rPr>
            <a:t>Aurangabad Division</a:t>
          </a:r>
        </a:p>
        <a:p xmlns:a="http://schemas.openxmlformats.org/drawingml/2006/main">
          <a:pPr algn="ctr" rtl="0">
            <a:defRPr sz="1920" b="1" i="0" u="none" strike="noStrike" kern="1200" baseline="0">
              <a:solidFill>
                <a:prstClr val="black"/>
              </a:solidFill>
              <a:latin typeface="Times New Roman" pitchFamily="18" charset="0"/>
              <a:ea typeface="+mn-ea"/>
              <a:cs typeface="Times New Roman" pitchFamily="18" charset="0"/>
            </a:defRPr>
          </a:pPr>
          <a:r>
            <a:rPr lang="en-US" sz="2800" dirty="0">
              <a:solidFill>
                <a:schemeClr val="accent5">
                  <a:lumMod val="50000"/>
                </a:schemeClr>
              </a:solidFill>
              <a:latin typeface="Times New Roman" pitchFamily="18" charset="0"/>
              <a:cs typeface="Times New Roman" pitchFamily="18" charset="0"/>
            </a:rPr>
            <a:t>Sugar Production by Sugar Factories </a:t>
          </a:r>
          <a:r>
            <a:rPr lang="en-US" dirty="0">
              <a:solidFill>
                <a:srgbClr val="FF0000"/>
              </a:solidFill>
              <a:latin typeface="Times New Roman" pitchFamily="18" charset="0"/>
              <a:cs typeface="Times New Roman" pitchFamily="18" charset="0"/>
            </a:rPr>
            <a:t>(Lakh MT)</a:t>
          </a:r>
          <a:endParaRPr lang="en-US" sz="2800" dirty="0">
            <a:solidFill>
              <a:srgbClr val="FF0000"/>
            </a:solidFill>
            <a:latin typeface="Times New Roman" pitchFamily="18" charset="0"/>
            <a:cs typeface="Times New Roman" pitchFamily="18" charset="0"/>
          </a:endParaRPr>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170583" cy="480388"/>
          </a:xfrm>
          <a:prstGeom prst="rect">
            <a:avLst/>
          </a:prstGeom>
        </p:spPr>
        <p:txBody>
          <a:bodyPr vert="horz" lIns="94809" tIns="47404" rIns="94809" bIns="47404" rtlCol="0"/>
          <a:lstStyle>
            <a:lvl1pPr algn="l">
              <a:defRPr sz="1200"/>
            </a:lvl1pPr>
          </a:lstStyle>
          <a:p>
            <a:endParaRPr lang="en-US"/>
          </a:p>
        </p:txBody>
      </p:sp>
      <p:sp>
        <p:nvSpPr>
          <p:cNvPr id="3" name="Date Placeholder 2"/>
          <p:cNvSpPr>
            <a:spLocks noGrp="1"/>
          </p:cNvSpPr>
          <p:nvPr>
            <p:ph type="dt" sz="quarter" idx="1"/>
          </p:nvPr>
        </p:nvSpPr>
        <p:spPr>
          <a:xfrm>
            <a:off x="4142965" y="0"/>
            <a:ext cx="3170583" cy="480388"/>
          </a:xfrm>
          <a:prstGeom prst="rect">
            <a:avLst/>
          </a:prstGeom>
        </p:spPr>
        <p:txBody>
          <a:bodyPr vert="horz" lIns="94809" tIns="47404" rIns="94809" bIns="47404" rtlCol="0"/>
          <a:lstStyle>
            <a:lvl1pPr algn="r">
              <a:defRPr sz="1200"/>
            </a:lvl1pPr>
          </a:lstStyle>
          <a:p>
            <a:fld id="{63E7254A-5528-4816-8A19-BF7E9F801F76}" type="datetimeFigureOut">
              <a:rPr lang="en-US" smtClean="0"/>
              <a:pPr/>
              <a:t>8/28/2019</a:t>
            </a:fld>
            <a:endParaRPr lang="en-US"/>
          </a:p>
        </p:txBody>
      </p:sp>
      <p:sp>
        <p:nvSpPr>
          <p:cNvPr id="4" name="Footer Placeholder 3"/>
          <p:cNvSpPr>
            <a:spLocks noGrp="1"/>
          </p:cNvSpPr>
          <p:nvPr>
            <p:ph type="ftr" sz="quarter" idx="2"/>
          </p:nvPr>
        </p:nvSpPr>
        <p:spPr>
          <a:xfrm>
            <a:off x="3" y="9119173"/>
            <a:ext cx="3170583" cy="480388"/>
          </a:xfrm>
          <a:prstGeom prst="rect">
            <a:avLst/>
          </a:prstGeom>
        </p:spPr>
        <p:txBody>
          <a:bodyPr vert="horz" lIns="94809" tIns="47404" rIns="94809" bIns="47404" rtlCol="0" anchor="b"/>
          <a:lstStyle>
            <a:lvl1pPr algn="l">
              <a:defRPr sz="1200"/>
            </a:lvl1pPr>
          </a:lstStyle>
          <a:p>
            <a:endParaRPr lang="en-US"/>
          </a:p>
        </p:txBody>
      </p:sp>
      <p:sp>
        <p:nvSpPr>
          <p:cNvPr id="5" name="Slide Number Placeholder 4"/>
          <p:cNvSpPr>
            <a:spLocks noGrp="1"/>
          </p:cNvSpPr>
          <p:nvPr>
            <p:ph type="sldNum" sz="quarter" idx="3"/>
          </p:nvPr>
        </p:nvSpPr>
        <p:spPr>
          <a:xfrm>
            <a:off x="4142965" y="9119173"/>
            <a:ext cx="3170583" cy="480388"/>
          </a:xfrm>
          <a:prstGeom prst="rect">
            <a:avLst/>
          </a:prstGeom>
        </p:spPr>
        <p:txBody>
          <a:bodyPr vert="horz" lIns="94809" tIns="47404" rIns="94809" bIns="47404" rtlCol="0" anchor="b"/>
          <a:lstStyle>
            <a:lvl1pPr algn="r">
              <a:defRPr sz="1200"/>
            </a:lvl1pPr>
          </a:lstStyle>
          <a:p>
            <a:fld id="{1D5F158D-F3DE-4DE5-8A25-6BBCEBC7616B}"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10" tIns="48306" rIns="96610" bIns="48306"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10" tIns="48306" rIns="96610" bIns="48306" rtlCol="0"/>
          <a:lstStyle>
            <a:lvl1pPr algn="r">
              <a:defRPr sz="1200"/>
            </a:lvl1pPr>
          </a:lstStyle>
          <a:p>
            <a:fld id="{A02BF453-3198-4EFA-B7BD-A1E11483F583}" type="datetimeFigureOut">
              <a:rPr lang="en-US" smtClean="0"/>
              <a:pPr/>
              <a:t>8/28/2019</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10" tIns="48306" rIns="96610" bIns="48306"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10" tIns="48306" rIns="96610" bIns="4830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10" tIns="48306" rIns="96610" bIns="48306"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10" tIns="48306" rIns="96610" bIns="48306" rtlCol="0" anchor="b"/>
          <a:lstStyle>
            <a:lvl1pPr algn="r">
              <a:defRPr sz="1200"/>
            </a:lvl1pPr>
          </a:lstStyle>
          <a:p>
            <a:fld id="{D0363E0A-D0A9-4D54-B3EC-3E0FEEE315D2}"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363E0A-D0A9-4D54-B3EC-3E0FEEE315D2}"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Slide Number Placeholder 4"/>
          <p:cNvSpPr>
            <a:spLocks noGrp="1"/>
          </p:cNvSpPr>
          <p:nvPr>
            <p:ph type="sldNum" sz="quarter" idx="11"/>
          </p:nvPr>
        </p:nvSpPr>
        <p:spPr/>
        <p:txBody>
          <a:bodyPr/>
          <a:lstStyle/>
          <a:p>
            <a:fld id="{D0363E0A-D0A9-4D54-B3EC-3E0FEEE315D2}"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0363E0A-D0A9-4D54-B3EC-3E0FEEE315D2}"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A736D6-5F1E-4F1F-91D7-60538604D53E}" type="datetime1">
              <a:rPr lang="en-US" smtClean="0"/>
              <a:pPr/>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A2ABF0-3425-429E-A5E8-1C15118EDF8B}" type="datetime1">
              <a:rPr lang="en-US" smtClean="0"/>
              <a:pPr/>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DF986B-A6E3-4746-8624-4BEF0D8F2102}" type="datetime1">
              <a:rPr lang="en-US" smtClean="0"/>
              <a:pPr/>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A100F2-84AC-46FE-9ACD-E1617EEF6D17}" type="datetime1">
              <a:rPr lang="en-US" smtClean="0"/>
              <a:pPr/>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2E3E5F-5513-4393-89C2-345A8C7B1967}" type="datetime1">
              <a:rPr lang="en-US" smtClean="0"/>
              <a:pPr/>
              <a:t>8/28/2019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969B7A-68CC-46C1-A694-3865DE7F645D}" type="datetime1">
              <a:rPr lang="en-US" smtClean="0"/>
              <a:pPr/>
              <a:t>8/28/2019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ED4B72-27E4-4EB8-9CE1-664AB3BA7EB5}" type="datetime1">
              <a:rPr lang="en-US" smtClean="0"/>
              <a:pPr/>
              <a:t>8/28/2019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B9CF473-97AC-4D60-AAFA-E70610E06998}" type="datetime1">
              <a:rPr lang="en-US" smtClean="0"/>
              <a:pPr/>
              <a:t>8/28/2019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EB7D3-649A-4D96-8708-0E0D43B6537F}" type="datetime1">
              <a:rPr lang="en-US" smtClean="0"/>
              <a:pPr/>
              <a:t>8/28/2019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D0740F-3027-4E7E-A276-C2A6638C84CB}" type="datetime1">
              <a:rPr lang="en-US" smtClean="0"/>
              <a:pPr/>
              <a:t>8/28/2019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990F6B-659D-40FE-A8F3-CA59855F6E97}" type="datetime1">
              <a:rPr lang="en-US" smtClean="0"/>
              <a:pPr/>
              <a:t>8/28/2019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1CC16-426C-41D3-8AF5-D10948AC7C4D}" type="slidenum">
              <a:rPr lang="en-US" smtClean="0"/>
              <a:pPr/>
              <a:t>‹#›</a:t>
            </a:fld>
            <a:endParaRPr lang="en-US"/>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ACB49-E7E2-4EFF-B77A-75C037797678}" type="datetime1">
              <a:rPr lang="en-US" smtClean="0"/>
              <a:pPr/>
              <a:t>8/28/2019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D1CC16-426C-41D3-8AF5-D10948AC7C4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3.png"/><Relationship Id="rId7"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2.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26" name="Picture 2" descr="C:\Users\kate sir\Desktop\Jayakwadi_Dam.jpg1.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
        <p:nvSpPr>
          <p:cNvPr id="6" name="Title 1"/>
          <p:cNvSpPr txBox="1">
            <a:spLocks/>
          </p:cNvSpPr>
          <p:nvPr/>
        </p:nvSpPr>
        <p:spPr bwMode="auto">
          <a:xfrm rot="10800000" flipV="1">
            <a:off x="1066800" y="1066800"/>
            <a:ext cx="6705600" cy="762000"/>
          </a:xfrm>
          <a:prstGeom prst="rect">
            <a:avLst/>
          </a:prstGeom>
          <a:noFill/>
          <a:ln w="9525">
            <a:noFill/>
            <a:miter lim="800000"/>
            <a:headEnd/>
            <a:tailEnd/>
          </a:ln>
        </p:spPr>
        <p:txBody>
          <a:bodyPr anchor="ctr"/>
          <a:lstStyle/>
          <a:p>
            <a:pPr algn="ctr" eaLnBrk="1" hangingPunct="1">
              <a:defRPr/>
            </a:pPr>
            <a:r>
              <a:rPr lang="en-US" sz="2400" b="1" kern="0" dirty="0">
                <a:solidFill>
                  <a:srgbClr val="FF0000"/>
                </a:solidFill>
                <a:effectLst>
                  <a:outerShdw blurRad="38100" dist="38100" dir="2700000" algn="tl">
                    <a:srgbClr val="000000">
                      <a:alpha val="43137"/>
                    </a:srgbClr>
                  </a:outerShdw>
                </a:effectLst>
                <a:latin typeface="Times New Roman" pitchFamily="18" charset="0"/>
                <a:ea typeface="+mj-ea"/>
                <a:cs typeface="Times New Roman" pitchFamily="18" charset="0"/>
              </a:rPr>
              <a:t>Divisional Commissioner Office, Aurangabad</a:t>
            </a:r>
          </a:p>
        </p:txBody>
      </p:sp>
      <p:pic>
        <p:nvPicPr>
          <p:cNvPr id="7" name="Picture 6" descr="G:\TSF\2010\Picture1.png"/>
          <p:cNvPicPr>
            <a:picLocks noChangeAspect="1" noChangeArrowheads="1"/>
          </p:cNvPicPr>
          <p:nvPr/>
        </p:nvPicPr>
        <p:blipFill>
          <a:blip r:embed="rId3" cstate="print"/>
          <a:srcRect/>
          <a:stretch>
            <a:fillRect/>
          </a:stretch>
        </p:blipFill>
        <p:spPr bwMode="auto">
          <a:xfrm>
            <a:off x="4038600" y="152400"/>
            <a:ext cx="762000" cy="1143000"/>
          </a:xfrm>
          <a:prstGeom prst="rect">
            <a:avLst/>
          </a:prstGeom>
          <a:noFill/>
          <a:ln w="9525">
            <a:noFill/>
            <a:miter lim="800000"/>
            <a:headEnd/>
            <a:tailEnd/>
          </a:ln>
        </p:spPr>
      </p:pic>
      <p:sp>
        <p:nvSpPr>
          <p:cNvPr id="8" name="Rectangle 7"/>
          <p:cNvSpPr/>
          <p:nvPr/>
        </p:nvSpPr>
        <p:spPr>
          <a:xfrm>
            <a:off x="2590800" y="5410201"/>
            <a:ext cx="3505200" cy="892552"/>
          </a:xfrm>
          <a:prstGeom prst="rect">
            <a:avLst/>
          </a:prstGeom>
          <a:blipFill>
            <a:blip r:embed="rId4"/>
            <a:tile tx="0" ty="0" sx="100000" sy="100000" flip="none" algn="tl"/>
          </a:blipFill>
        </p:spPr>
        <p:txBody>
          <a:bodyPr wrap="square">
            <a:spAutoFit/>
          </a:bodyPr>
          <a:lstStyle/>
          <a:p>
            <a:pPr algn="ctr"/>
            <a:r>
              <a:rPr lang="en-US" sz="20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Divisional Commissioner</a:t>
            </a:r>
          </a:p>
          <a:p>
            <a:pPr algn="ctr"/>
            <a:r>
              <a:rPr lang="en-US" sz="20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Aurangabad</a:t>
            </a:r>
            <a:r>
              <a:rPr lang="en-US" sz="3200" b="1"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 </a:t>
            </a:r>
            <a:endParaRPr lang="en-US" sz="2400" b="1" dirty="0">
              <a:solidFill>
                <a:srgbClr val="0070C0"/>
              </a:solidFill>
              <a:latin typeface="Times New Roman" pitchFamily="18" charset="0"/>
              <a:cs typeface="Times New Roman" pitchFamily="18" charset="0"/>
            </a:endParaRPr>
          </a:p>
        </p:txBody>
      </p:sp>
      <p:sp>
        <p:nvSpPr>
          <p:cNvPr id="9" name="Rectangle 8"/>
          <p:cNvSpPr/>
          <p:nvPr/>
        </p:nvSpPr>
        <p:spPr>
          <a:xfrm>
            <a:off x="304800" y="1752601"/>
            <a:ext cx="8610601" cy="2169825"/>
          </a:xfrm>
          <a:prstGeom prst="rect">
            <a:avLst/>
          </a:prstGeom>
          <a:noFill/>
          <a:effectLst>
            <a:innerShdw blurRad="63500" dist="50800" dir="13500000">
              <a:prstClr val="black">
                <a:alpha val="50000"/>
              </a:prstClr>
            </a:innerShdw>
          </a:effectLst>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500" b="1" cap="none" spc="50" dirty="0">
                <a:ln w="11430"/>
                <a:solidFill>
                  <a:schemeClr val="accent6">
                    <a:lumMod val="75000"/>
                  </a:schemeClr>
                </a:solidFill>
                <a:effectLst>
                  <a:outerShdw blurRad="76200" dist="50800" dir="5400000" algn="tl" rotWithShape="0">
                    <a:srgbClr val="000000">
                      <a:alpha val="65000"/>
                    </a:srgbClr>
                  </a:outerShdw>
                </a:effectLst>
                <a:latin typeface="Times New Roman" pitchFamily="18" charset="0"/>
                <a:cs typeface="Times New Roman" pitchFamily="18" charset="0"/>
              </a:rPr>
              <a:t>Sugarcane crop  &amp; Water Consumption in Aurangabad Division</a:t>
            </a:r>
            <a:endParaRPr lang="en-US" sz="4500" b="1" cap="none" spc="50" dirty="0">
              <a:ln w="11430"/>
              <a:solidFill>
                <a:schemeClr val="accent6">
                  <a:lumMod val="75000"/>
                </a:schemeClr>
              </a:solidFill>
              <a:effectLst>
                <a:outerShdw blurRad="76200" dist="50800" dir="5400000" algn="tl" rotWithShape="0">
                  <a:srgbClr val="000000">
                    <a:alpha val="65000"/>
                  </a:srgbClr>
                </a:outerShdw>
              </a:effectLst>
            </a:endParaRPr>
          </a:p>
        </p:txBody>
      </p:sp>
      <p:pic>
        <p:nvPicPr>
          <p:cNvPr id="15" name="Picture 2" descr="C:\Users\kate sir\Desktop\Rainy Season.jpg"/>
          <p:cNvPicPr>
            <a:picLocks noChangeAspect="1" noChangeArrowheads="1"/>
          </p:cNvPicPr>
          <p:nvPr/>
        </p:nvPicPr>
        <p:blipFill>
          <a:blip r:embed="rId5" cstate="print"/>
          <a:srcRect/>
          <a:stretch>
            <a:fillRect/>
          </a:stretch>
        </p:blipFill>
        <p:spPr bwMode="auto">
          <a:xfrm>
            <a:off x="228600" y="3124200"/>
            <a:ext cx="1828800" cy="762000"/>
          </a:xfrm>
          <a:prstGeom prst="rect">
            <a:avLst/>
          </a:prstGeom>
          <a:noFill/>
          <a:ln>
            <a:noFill/>
          </a:ln>
        </p:spPr>
      </p:pic>
      <p:pic>
        <p:nvPicPr>
          <p:cNvPr id="1028" name="Picture 4" descr="C:\Users\kate sir\Desktop\Sugarcane Plant.jpg"/>
          <p:cNvPicPr>
            <a:picLocks noChangeAspect="1" noChangeArrowheads="1"/>
          </p:cNvPicPr>
          <p:nvPr/>
        </p:nvPicPr>
        <p:blipFill>
          <a:blip r:embed="rId6" cstate="print"/>
          <a:srcRect/>
          <a:stretch>
            <a:fillRect/>
          </a:stretch>
        </p:blipFill>
        <p:spPr bwMode="auto">
          <a:xfrm>
            <a:off x="228600" y="3886200"/>
            <a:ext cx="1828800" cy="2362200"/>
          </a:xfrm>
          <a:prstGeom prst="rect">
            <a:avLst/>
          </a:prstGeom>
          <a:noFill/>
        </p:spPr>
      </p:pic>
      <p:pic>
        <p:nvPicPr>
          <p:cNvPr id="18" name="Picture 4"/>
          <p:cNvPicPr>
            <a:picLocks noChangeAspect="1" noChangeArrowheads="1"/>
          </p:cNvPicPr>
          <p:nvPr/>
        </p:nvPicPr>
        <p:blipFill>
          <a:blip r:embed="rId7" cstate="print"/>
          <a:srcRect/>
          <a:stretch>
            <a:fillRect/>
          </a:stretch>
        </p:blipFill>
        <p:spPr bwMode="auto">
          <a:xfrm>
            <a:off x="6629400" y="3200400"/>
            <a:ext cx="2057400" cy="1905000"/>
          </a:xfrm>
          <a:prstGeom prst="rect">
            <a:avLst/>
          </a:prstGeom>
          <a:noFill/>
          <a:ln w="9525">
            <a:noFill/>
            <a:miter lim="800000"/>
            <a:headEnd/>
            <a:tailEnd/>
          </a:ln>
          <a:effectLst/>
        </p:spPr>
      </p:pic>
      <p:pic>
        <p:nvPicPr>
          <p:cNvPr id="21" name="Picture 9" descr="C:\Users\kate sir\Desktop\pulses_istock_cmyk.jpg"/>
          <p:cNvPicPr>
            <a:picLocks noChangeAspect="1" noChangeArrowheads="1"/>
          </p:cNvPicPr>
          <p:nvPr/>
        </p:nvPicPr>
        <p:blipFill>
          <a:blip r:embed="rId8" cstate="print"/>
          <a:srcRect/>
          <a:stretch>
            <a:fillRect/>
          </a:stretch>
        </p:blipFill>
        <p:spPr bwMode="auto">
          <a:xfrm>
            <a:off x="6629400" y="5105400"/>
            <a:ext cx="2057400" cy="1371600"/>
          </a:xfrm>
          <a:prstGeom prst="rect">
            <a:avLst/>
          </a:prstGeom>
          <a:noFill/>
        </p:spPr>
      </p:pic>
      <p:sp>
        <p:nvSpPr>
          <p:cNvPr id="12" name="Slide Number Placeholder 11"/>
          <p:cNvSpPr>
            <a:spLocks noGrp="1"/>
          </p:cNvSpPr>
          <p:nvPr>
            <p:ph type="sldNum" sz="quarter" idx="12"/>
          </p:nvPr>
        </p:nvSpPr>
        <p:spPr/>
        <p:txBody>
          <a:bodyPr/>
          <a:lstStyle/>
          <a:p>
            <a:pPr marL="342900" indent="-342900"/>
            <a:r>
              <a:rPr lang="en-US" sz="1400" b="1" dirty="0">
                <a:solidFill>
                  <a:srgbClr val="FF0000"/>
                </a:solidFill>
              </a:rPr>
              <a:t>0</a:t>
            </a:r>
          </a:p>
        </p:txBody>
      </p:sp>
    </p:spTree>
  </p:cSld>
  <p:clrMapOvr>
    <a:masterClrMapping/>
  </p:clrMapOvr>
  <p:transition>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533400"/>
          <a:ext cx="8458200" cy="5638800"/>
        </p:xfrm>
        <a:graphic>
          <a:graphicData uri="http://schemas.openxmlformats.org/drawingml/2006/table">
            <a:tbl>
              <a:tblPr/>
              <a:tblGrid>
                <a:gridCol w="435258">
                  <a:extLst>
                    <a:ext uri="{9D8B030D-6E8A-4147-A177-3AD203B41FA5}">
                      <a16:colId xmlns:a16="http://schemas.microsoft.com/office/drawing/2014/main" val="20000"/>
                    </a:ext>
                  </a:extLst>
                </a:gridCol>
                <a:gridCol w="8022942">
                  <a:extLst>
                    <a:ext uri="{9D8B030D-6E8A-4147-A177-3AD203B41FA5}">
                      <a16:colId xmlns:a16="http://schemas.microsoft.com/office/drawing/2014/main" val="20001"/>
                    </a:ext>
                  </a:extLst>
                </a:gridCol>
              </a:tblGrid>
              <a:tr h="1295400">
                <a:tc gridSpan="2">
                  <a:txBody>
                    <a:bodyPr/>
                    <a:lstStyle/>
                    <a:p>
                      <a:pPr algn="ctr" fontAlgn="t"/>
                      <a:r>
                        <a:rPr lang="en-US" sz="2400" b="1" i="0" u="sng" strike="noStrike" dirty="0">
                          <a:solidFill>
                            <a:srgbClr val="632523"/>
                          </a:solidFill>
                          <a:latin typeface="Times New Roman"/>
                        </a:rPr>
                        <a:t>Aurangabad Division</a:t>
                      </a:r>
                      <a:br>
                        <a:rPr lang="en-US" sz="3600" b="1" i="0" u="none" strike="noStrike" dirty="0">
                          <a:solidFill>
                            <a:srgbClr val="215867"/>
                          </a:solidFill>
                          <a:latin typeface="Times New Roman"/>
                        </a:rPr>
                      </a:br>
                      <a:r>
                        <a:rPr lang="en-US" sz="3600" b="1" i="0" u="none" strike="noStrike" dirty="0">
                          <a:solidFill>
                            <a:srgbClr val="215867"/>
                          </a:solidFill>
                          <a:latin typeface="Times New Roman"/>
                        </a:rPr>
                        <a:t> </a:t>
                      </a:r>
                      <a:r>
                        <a:rPr lang="en-US" sz="2800" b="1" i="0" u="sng" strike="noStrike" dirty="0">
                          <a:solidFill>
                            <a:srgbClr val="215867"/>
                          </a:solidFill>
                          <a:latin typeface="Times New Roman"/>
                        </a:rPr>
                        <a:t>Rainfall  and Tankers </a:t>
                      </a:r>
                      <a:r>
                        <a:rPr lang="en-US" sz="2800" b="1" i="0" u="sng" strike="noStrike" dirty="0">
                          <a:solidFill>
                            <a:srgbClr val="632523"/>
                          </a:solidFill>
                          <a:latin typeface="Times New Roman"/>
                        </a:rPr>
                        <a:t> </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000"/>
                  </a:ext>
                </a:extLst>
              </a:tr>
              <a:tr h="10668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just" fontAlgn="t"/>
                      <a:r>
                        <a:rPr lang="en-US" sz="2600" b="0" i="0" u="none" strike="noStrike" dirty="0">
                          <a:solidFill>
                            <a:srgbClr val="000000"/>
                          </a:solidFill>
                          <a:latin typeface="Times New Roman"/>
                        </a:rPr>
                        <a:t>During 2009-10, Aurangabad</a:t>
                      </a:r>
                      <a:r>
                        <a:rPr lang="en-US" sz="2600" b="0" i="0" u="none" strike="noStrike" baseline="0" dirty="0">
                          <a:solidFill>
                            <a:srgbClr val="000000"/>
                          </a:solidFill>
                          <a:latin typeface="Times New Roman"/>
                        </a:rPr>
                        <a:t> division received</a:t>
                      </a:r>
                      <a:r>
                        <a:rPr lang="en-US" sz="2600" b="0" i="0" u="none" strike="noStrike" dirty="0">
                          <a:solidFill>
                            <a:srgbClr val="000000"/>
                          </a:solidFill>
                          <a:latin typeface="Times New Roman"/>
                        </a:rPr>
                        <a:t> </a:t>
                      </a:r>
                      <a:r>
                        <a:rPr lang="en-US" sz="2600" b="0" i="0" u="sng" strike="noStrike" dirty="0">
                          <a:solidFill>
                            <a:srgbClr val="FF0000"/>
                          </a:solidFill>
                          <a:latin typeface="Times New Roman"/>
                        </a:rPr>
                        <a:t>118%</a:t>
                      </a:r>
                      <a:r>
                        <a:rPr lang="en-US" sz="2600" b="0" i="0" u="none" strike="noStrike" dirty="0">
                          <a:solidFill>
                            <a:srgbClr val="000000"/>
                          </a:solidFill>
                          <a:latin typeface="Times New Roman"/>
                        </a:rPr>
                        <a:t> rainfall</a:t>
                      </a:r>
                      <a:r>
                        <a:rPr lang="en-US" sz="2600" b="0" i="0" u="none" strike="noStrike" baseline="0" dirty="0">
                          <a:solidFill>
                            <a:srgbClr val="000000"/>
                          </a:solidFill>
                          <a:latin typeface="Times New Roman"/>
                        </a:rPr>
                        <a:t> </a:t>
                      </a:r>
                      <a:r>
                        <a:rPr lang="en-US" sz="2600" b="0" i="0" u="none" strike="noStrike" dirty="0">
                          <a:solidFill>
                            <a:srgbClr val="000000"/>
                          </a:solidFill>
                          <a:latin typeface="Times New Roman"/>
                        </a:rPr>
                        <a:t>and </a:t>
                      </a:r>
                      <a:r>
                        <a:rPr lang="en-US" sz="2600" b="0" i="0" u="sng" strike="noStrike" dirty="0">
                          <a:solidFill>
                            <a:srgbClr val="FF0000"/>
                          </a:solidFill>
                          <a:latin typeface="Times New Roman"/>
                        </a:rPr>
                        <a:t>412</a:t>
                      </a:r>
                      <a:r>
                        <a:rPr lang="en-US" sz="2600" b="0" i="0" u="none" strike="noStrike" dirty="0">
                          <a:solidFill>
                            <a:srgbClr val="000000"/>
                          </a:solidFill>
                          <a:latin typeface="Times New Roman"/>
                        </a:rPr>
                        <a:t> </a:t>
                      </a:r>
                      <a:r>
                        <a:rPr lang="en-US" sz="2600" b="0" i="0" u="none" strike="noStrike" dirty="0">
                          <a:solidFill>
                            <a:schemeClr val="tx1"/>
                          </a:solidFill>
                          <a:latin typeface="Times New Roman"/>
                        </a:rPr>
                        <a:t>tankers were deployed</a:t>
                      </a:r>
                      <a:r>
                        <a:rPr lang="en-US" sz="26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8288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just" fontAlgn="t"/>
                      <a:r>
                        <a:rPr lang="en-US" sz="2600" b="0" i="0" u="none" strike="noStrike" dirty="0">
                          <a:solidFill>
                            <a:srgbClr val="000000"/>
                          </a:solidFill>
                          <a:latin typeface="Times New Roman"/>
                        </a:rPr>
                        <a:t>In 2014-15,  division received </a:t>
                      </a:r>
                      <a:r>
                        <a:rPr lang="en-US" sz="2600" b="0" i="0" u="none" strike="noStrike" dirty="0">
                          <a:solidFill>
                            <a:srgbClr val="FF0000"/>
                          </a:solidFill>
                          <a:latin typeface="Times New Roman"/>
                        </a:rPr>
                        <a:t>53%</a:t>
                      </a:r>
                      <a:r>
                        <a:rPr lang="en-US" sz="2600" b="0" i="0" u="none" strike="noStrike" baseline="0" dirty="0">
                          <a:solidFill>
                            <a:srgbClr val="FF0000"/>
                          </a:solidFill>
                          <a:latin typeface="Times New Roman"/>
                        </a:rPr>
                        <a:t> </a:t>
                      </a:r>
                      <a:r>
                        <a:rPr lang="en-US" sz="2600" b="0" i="0" u="none" strike="noStrike" baseline="0" dirty="0">
                          <a:solidFill>
                            <a:schemeClr val="tx1"/>
                          </a:solidFill>
                          <a:latin typeface="Times New Roman"/>
                        </a:rPr>
                        <a:t>and in 2015-16, division received</a:t>
                      </a:r>
                      <a:r>
                        <a:rPr lang="en-US" sz="2600" b="0" i="0" u="none" strike="noStrike" baseline="0" dirty="0">
                          <a:solidFill>
                            <a:srgbClr val="002060"/>
                          </a:solidFill>
                          <a:latin typeface="Times New Roman"/>
                        </a:rPr>
                        <a:t> </a:t>
                      </a:r>
                      <a:r>
                        <a:rPr lang="en-US" sz="2600" b="0" i="0" u="none" strike="noStrike" baseline="0" dirty="0">
                          <a:solidFill>
                            <a:srgbClr val="FF0000"/>
                          </a:solidFill>
                          <a:latin typeface="Times New Roman"/>
                        </a:rPr>
                        <a:t>56%</a:t>
                      </a:r>
                      <a:r>
                        <a:rPr lang="en-US" sz="2600" b="0" i="0" u="none" strike="noStrike" baseline="0" dirty="0">
                          <a:solidFill>
                            <a:srgbClr val="002060"/>
                          </a:solidFill>
                          <a:latin typeface="Times New Roman"/>
                        </a:rPr>
                        <a:t> </a:t>
                      </a:r>
                      <a:r>
                        <a:rPr lang="en-US" sz="2600" b="0" i="0" u="none" strike="noStrike" dirty="0">
                          <a:solidFill>
                            <a:srgbClr val="000000"/>
                          </a:solidFill>
                          <a:latin typeface="Times New Roman"/>
                        </a:rPr>
                        <a:t>rainfall,</a:t>
                      </a:r>
                      <a:r>
                        <a:rPr lang="en-US" sz="2600" b="0" i="0" u="none" strike="noStrike" baseline="0" dirty="0">
                          <a:solidFill>
                            <a:srgbClr val="000000"/>
                          </a:solidFill>
                          <a:latin typeface="Times New Roman"/>
                        </a:rPr>
                        <a:t> due to consecutive two years deficient rainfall </a:t>
                      </a:r>
                      <a:r>
                        <a:rPr lang="en-US" sz="2600" b="0" i="0" u="sng" strike="noStrike" dirty="0">
                          <a:solidFill>
                            <a:srgbClr val="FF0000"/>
                          </a:solidFill>
                          <a:latin typeface="Times New Roman"/>
                        </a:rPr>
                        <a:t>4015 tankers</a:t>
                      </a:r>
                      <a:r>
                        <a:rPr lang="en-US" sz="2600" b="0" i="0" u="none" strike="noStrike" dirty="0">
                          <a:solidFill>
                            <a:schemeClr val="tx1"/>
                          </a:solidFill>
                          <a:latin typeface="Times New Roman"/>
                        </a:rPr>
                        <a:t> were deployed in</a:t>
                      </a:r>
                      <a:r>
                        <a:rPr lang="en-US" sz="2600" b="0" i="0" u="none" strike="noStrike" baseline="0" dirty="0">
                          <a:solidFill>
                            <a:schemeClr val="tx1"/>
                          </a:solidFill>
                          <a:latin typeface="Times New Roman"/>
                        </a:rPr>
                        <a:t> 2016</a:t>
                      </a:r>
                      <a:r>
                        <a:rPr lang="en-US" sz="2600" b="0" i="0" u="none" strike="noStrike" dirty="0">
                          <a:solidFill>
                            <a:schemeClr val="tx1"/>
                          </a:solidFill>
                          <a:latin typeface="Times New Roman"/>
                        </a:rPr>
                        <a:t> </a:t>
                      </a:r>
                      <a:r>
                        <a:rPr lang="en-US" sz="2600" b="0" i="0" u="none" strike="noStrike" dirty="0">
                          <a:solidFill>
                            <a:srgbClr val="000000"/>
                          </a:solidFill>
                          <a:latin typeface="Times New Roman"/>
                        </a:rPr>
                        <a:t>for drinking water which was highest.</a:t>
                      </a:r>
                    </a:p>
                  </a:txBody>
                  <a:tcPr marL="0" marT="0" marB="0">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4478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n-US" sz="2600" b="0" i="0" u="none" strike="noStrike" dirty="0">
                          <a:solidFill>
                            <a:srgbClr val="000000"/>
                          </a:solidFill>
                          <a:latin typeface="Times New Roman"/>
                        </a:rPr>
                        <a:t>In 2018-19,</a:t>
                      </a:r>
                      <a:r>
                        <a:rPr lang="en-US" sz="2600" b="0" i="0" u="none" strike="noStrike" baseline="0" dirty="0">
                          <a:solidFill>
                            <a:srgbClr val="000000"/>
                          </a:solidFill>
                          <a:latin typeface="Times New Roman"/>
                        </a:rPr>
                        <a:t> </a:t>
                      </a:r>
                      <a:r>
                        <a:rPr lang="en-US" sz="2600" b="0" i="0" u="none" strike="noStrike" dirty="0">
                          <a:solidFill>
                            <a:srgbClr val="000000"/>
                          </a:solidFill>
                          <a:latin typeface="Times New Roman"/>
                        </a:rPr>
                        <a:t>rainfall was</a:t>
                      </a:r>
                      <a:r>
                        <a:rPr lang="en-US" sz="2600" b="0" i="0" u="none" strike="noStrike" baseline="0" dirty="0">
                          <a:solidFill>
                            <a:srgbClr val="FF0000"/>
                          </a:solidFill>
                          <a:latin typeface="Times New Roman"/>
                        </a:rPr>
                        <a:t> </a:t>
                      </a:r>
                      <a:r>
                        <a:rPr lang="en-US" sz="2600" b="0" i="0" u="sng" strike="noStrike" dirty="0">
                          <a:solidFill>
                            <a:srgbClr val="FF0000"/>
                          </a:solidFill>
                          <a:latin typeface="Times New Roman"/>
                        </a:rPr>
                        <a:t>64%</a:t>
                      </a:r>
                      <a:r>
                        <a:rPr lang="en-US" sz="2600" b="0" i="0" u="none" strike="noStrike" dirty="0">
                          <a:solidFill>
                            <a:srgbClr val="000000"/>
                          </a:solidFill>
                          <a:latin typeface="Times New Roman"/>
                        </a:rPr>
                        <a:t> due to drought</a:t>
                      </a:r>
                      <a:r>
                        <a:rPr lang="en-US" sz="2600" b="0" i="0" u="none" strike="noStrike" baseline="0" dirty="0">
                          <a:solidFill>
                            <a:srgbClr val="000000"/>
                          </a:solidFill>
                          <a:latin typeface="Times New Roman"/>
                        </a:rPr>
                        <a:t> </a:t>
                      </a:r>
                      <a:r>
                        <a:rPr lang="en-US" sz="2600" b="0" i="0" u="none" strike="noStrike" dirty="0">
                          <a:solidFill>
                            <a:srgbClr val="000000"/>
                          </a:solidFill>
                          <a:latin typeface="Times New Roman"/>
                        </a:rPr>
                        <a:t>like condition in Marathwada, resulting deployment of  </a:t>
                      </a:r>
                      <a:r>
                        <a:rPr lang="en-US" sz="2600" b="0" i="0" u="sng" strike="noStrike" dirty="0">
                          <a:solidFill>
                            <a:srgbClr val="FF0000"/>
                          </a:solidFill>
                          <a:latin typeface="Times New Roman"/>
                        </a:rPr>
                        <a:t>3545 tankers</a:t>
                      </a:r>
                      <a:r>
                        <a:rPr lang="en-US" sz="26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9</a:t>
            </a:fld>
            <a:endParaRPr lang="en-US"/>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182618"/>
          <a:ext cx="8610600" cy="6413838"/>
        </p:xfrm>
        <a:graphic>
          <a:graphicData uri="http://schemas.openxmlformats.org/drawingml/2006/table">
            <a:tbl>
              <a:tblPr/>
              <a:tblGrid>
                <a:gridCol w="1276900">
                  <a:extLst>
                    <a:ext uri="{9D8B030D-6E8A-4147-A177-3AD203B41FA5}">
                      <a16:colId xmlns:a16="http://schemas.microsoft.com/office/drawing/2014/main" val="20000"/>
                    </a:ext>
                  </a:extLst>
                </a:gridCol>
                <a:gridCol w="723200">
                  <a:extLst>
                    <a:ext uri="{9D8B030D-6E8A-4147-A177-3AD203B41FA5}">
                      <a16:colId xmlns:a16="http://schemas.microsoft.com/office/drawing/2014/main" val="20001"/>
                    </a:ext>
                  </a:extLst>
                </a:gridCol>
                <a:gridCol w="734500">
                  <a:extLst>
                    <a:ext uri="{9D8B030D-6E8A-4147-A177-3AD203B41FA5}">
                      <a16:colId xmlns:a16="http://schemas.microsoft.com/office/drawing/2014/main" val="20002"/>
                    </a:ext>
                  </a:extLst>
                </a:gridCol>
                <a:gridCol w="734500">
                  <a:extLst>
                    <a:ext uri="{9D8B030D-6E8A-4147-A177-3AD203B41FA5}">
                      <a16:colId xmlns:a16="http://schemas.microsoft.com/office/drawing/2014/main" val="20003"/>
                    </a:ext>
                  </a:extLst>
                </a:gridCol>
                <a:gridCol w="734500">
                  <a:extLst>
                    <a:ext uri="{9D8B030D-6E8A-4147-A177-3AD203B41FA5}">
                      <a16:colId xmlns:a16="http://schemas.microsoft.com/office/drawing/2014/main" val="20004"/>
                    </a:ext>
                  </a:extLst>
                </a:gridCol>
                <a:gridCol w="734500">
                  <a:extLst>
                    <a:ext uri="{9D8B030D-6E8A-4147-A177-3AD203B41FA5}">
                      <a16:colId xmlns:a16="http://schemas.microsoft.com/office/drawing/2014/main" val="20005"/>
                    </a:ext>
                  </a:extLst>
                </a:gridCol>
                <a:gridCol w="734500">
                  <a:extLst>
                    <a:ext uri="{9D8B030D-6E8A-4147-A177-3AD203B41FA5}">
                      <a16:colId xmlns:a16="http://schemas.microsoft.com/office/drawing/2014/main" val="20006"/>
                    </a:ext>
                  </a:extLst>
                </a:gridCol>
                <a:gridCol w="734500">
                  <a:extLst>
                    <a:ext uri="{9D8B030D-6E8A-4147-A177-3AD203B41FA5}">
                      <a16:colId xmlns:a16="http://schemas.microsoft.com/office/drawing/2014/main" val="20007"/>
                    </a:ext>
                  </a:extLst>
                </a:gridCol>
                <a:gridCol w="734500">
                  <a:extLst>
                    <a:ext uri="{9D8B030D-6E8A-4147-A177-3AD203B41FA5}">
                      <a16:colId xmlns:a16="http://schemas.microsoft.com/office/drawing/2014/main" val="20008"/>
                    </a:ext>
                  </a:extLst>
                </a:gridCol>
                <a:gridCol w="734500">
                  <a:extLst>
                    <a:ext uri="{9D8B030D-6E8A-4147-A177-3AD203B41FA5}">
                      <a16:colId xmlns:a16="http://schemas.microsoft.com/office/drawing/2014/main" val="20009"/>
                    </a:ext>
                  </a:extLst>
                </a:gridCol>
                <a:gridCol w="734500">
                  <a:extLst>
                    <a:ext uri="{9D8B030D-6E8A-4147-A177-3AD203B41FA5}">
                      <a16:colId xmlns:a16="http://schemas.microsoft.com/office/drawing/2014/main" val="20010"/>
                    </a:ext>
                  </a:extLst>
                </a:gridCol>
              </a:tblGrid>
              <a:tr h="960382">
                <a:tc gridSpan="11">
                  <a:txBody>
                    <a:bodyPr/>
                    <a:lstStyle/>
                    <a:p>
                      <a:pPr algn="ctr" fontAlgn="t"/>
                      <a:r>
                        <a:rPr lang="en-US" sz="2400" b="1" i="0" u="sng" strike="noStrike" dirty="0">
                          <a:solidFill>
                            <a:srgbClr val="632523"/>
                          </a:solidFill>
                          <a:latin typeface="Times New Roman"/>
                        </a:rPr>
                        <a:t>Aurangabad Division</a:t>
                      </a:r>
                      <a:br>
                        <a:rPr lang="en-US" sz="3600" b="1" i="0" u="none" strike="noStrike" dirty="0">
                          <a:solidFill>
                            <a:srgbClr val="215867"/>
                          </a:solidFill>
                          <a:latin typeface="Times New Roman"/>
                        </a:rPr>
                      </a:br>
                      <a:r>
                        <a:rPr lang="en-US" sz="2800" b="1" i="0" u="sng" strike="noStrike" dirty="0">
                          <a:solidFill>
                            <a:srgbClr val="215867"/>
                          </a:solidFill>
                          <a:latin typeface="Times New Roman"/>
                        </a:rPr>
                        <a:t>Maximum </a:t>
                      </a:r>
                      <a:r>
                        <a:rPr lang="en-US" sz="2800" b="1" i="0" u="sng" strike="noStrike" dirty="0" err="1">
                          <a:solidFill>
                            <a:srgbClr val="215867"/>
                          </a:solidFill>
                          <a:latin typeface="Times New Roman"/>
                        </a:rPr>
                        <a:t>No.of</a:t>
                      </a:r>
                      <a:r>
                        <a:rPr lang="en-US" sz="2800" b="1" i="0" u="sng" strike="noStrike" dirty="0">
                          <a:solidFill>
                            <a:srgbClr val="215867"/>
                          </a:solidFill>
                          <a:latin typeface="Times New Roman"/>
                        </a:rPr>
                        <a:t> Tankers in Last 10 Years</a:t>
                      </a:r>
                      <a:endParaRPr lang="en-US" sz="3200" b="1" i="0" u="sng" strike="noStrike" dirty="0">
                        <a:solidFill>
                          <a:srgbClr val="632523"/>
                        </a:solidFill>
                        <a:latin typeface="Times New Roman"/>
                      </a:endParaRPr>
                    </a:p>
                  </a:txBody>
                  <a:tcPr marL="0" marR="0" marT="0" marB="0" anchor="ctr">
                    <a:lnL>
                      <a:noFill/>
                    </a:lnL>
                    <a:lnR>
                      <a:noFill/>
                    </a:lnR>
                    <a:lnT>
                      <a:noFill/>
                    </a:lnT>
                    <a:lnB w="25400" cap="flat" cmpd="dbl"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94780">
                <a:tc>
                  <a:txBody>
                    <a:bodyPr/>
                    <a:lstStyle/>
                    <a:p>
                      <a:pPr algn="l" fontAlgn="ctr"/>
                      <a:r>
                        <a:rPr lang="en-US" sz="2000" b="0" i="0" u="none" strike="noStrike">
                          <a:solidFill>
                            <a:srgbClr val="000000"/>
                          </a:solidFill>
                          <a:latin typeface="Times New Roman"/>
                        </a:rPr>
                        <a:t>District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0" i="0" u="none" strike="noStrike">
                          <a:solidFill>
                            <a:srgbClr val="000000"/>
                          </a:solidFill>
                          <a:latin typeface="Times New Roman"/>
                        </a:rPr>
                        <a:t>Year 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544522">
                <a:tc>
                  <a:txBody>
                    <a:bodyPr/>
                    <a:lstStyle/>
                    <a:p>
                      <a:pPr algn="ctr"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740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937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636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4522">
                <a:tc>
                  <a:txBody>
                    <a:bodyPr/>
                    <a:lstStyle/>
                    <a:p>
                      <a:pPr algn="ctr" fontAlgn="ctr"/>
                      <a:r>
                        <a:rPr lang="en-US" sz="1800" b="1" i="0" u="none" strike="noStrike" dirty="0" err="1">
                          <a:solidFill>
                            <a:srgbClr val="000000"/>
                          </a:solidFill>
                          <a:latin typeface="Times New Roman"/>
                        </a:rPr>
                        <a:t>Jalna</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552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606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706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4522">
                <a:tc>
                  <a:txBody>
                    <a:bodyPr/>
                    <a:lstStyle/>
                    <a:p>
                      <a:pPr algn="ctr"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44522">
                <a:tc>
                  <a:txBody>
                    <a:bodyPr/>
                    <a:lstStyle/>
                    <a:p>
                      <a:pPr algn="ctr"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44522">
                <a:tc>
                  <a:txBody>
                    <a:bodyPr/>
                    <a:lstStyle/>
                    <a:p>
                      <a:pPr algn="ctr" fontAlgn="ctr"/>
                      <a:r>
                        <a:rPr lang="en-US" sz="1800" b="1" i="0" u="none" strike="noStrike" dirty="0" err="1">
                          <a:solidFill>
                            <a:srgbClr val="000000"/>
                          </a:solidFill>
                          <a:latin typeface="Times New Roman"/>
                        </a:rPr>
                        <a:t>Nanded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44522">
                <a:tc>
                  <a:txBody>
                    <a:bodyPr/>
                    <a:lstStyle/>
                    <a:p>
                      <a:pPr algn="ctr" fontAlgn="ctr"/>
                      <a:r>
                        <a:rPr lang="en-US" sz="1800" b="1" i="0" u="none" strike="noStrike" dirty="0" err="1">
                          <a:solidFill>
                            <a:srgbClr val="000000"/>
                          </a:solidFill>
                          <a:latin typeface="Times New Roman"/>
                        </a:rPr>
                        <a:t>Beed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962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985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44522">
                <a:tc>
                  <a:txBody>
                    <a:bodyPr/>
                    <a:lstStyle/>
                    <a:p>
                      <a:pPr algn="ctr" fontAlgn="ctr"/>
                      <a:r>
                        <a:rPr lang="en-US" sz="1800" b="1" i="0" u="none" strike="noStrike" dirty="0" err="1">
                          <a:solidFill>
                            <a:srgbClr val="000000"/>
                          </a:solidFill>
                          <a:latin typeface="Times New Roman"/>
                        </a:rPr>
                        <a:t>Latur</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44522">
                <a:tc>
                  <a:txBody>
                    <a:bodyPr/>
                    <a:lstStyle/>
                    <a:p>
                      <a:pPr algn="ctr" fontAlgn="ctr"/>
                      <a:r>
                        <a:rPr lang="en-US" sz="1800" b="1" i="0" u="none" strike="noStrike" dirty="0" err="1">
                          <a:solidFill>
                            <a:srgbClr val="000000"/>
                          </a:solidFill>
                          <a:latin typeface="Times New Roman"/>
                        </a:rPr>
                        <a:t>Osmanabad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94780">
                <a:tc>
                  <a:txBody>
                    <a:bodyPr/>
                    <a:lstStyle/>
                    <a:p>
                      <a:pPr algn="l" fontAlgn="t"/>
                      <a:r>
                        <a:rPr lang="en-US" sz="1800" b="1" i="0" u="none" strike="noStrike" dirty="0" err="1">
                          <a:solidFill>
                            <a:srgbClr val="632523"/>
                          </a:solidFill>
                          <a:latin typeface="Times New Roman"/>
                        </a:rPr>
                        <a:t>A'bad</a:t>
                      </a:r>
                      <a:r>
                        <a:rPr lang="en-US" sz="18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a:solidFill>
                            <a:srgbClr val="632523"/>
                          </a:solidFill>
                          <a:latin typeface="Times New Roman"/>
                        </a:rPr>
                        <a:t>412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a:solidFill>
                            <a:srgbClr val="632523"/>
                          </a:solidFill>
                          <a:latin typeface="Times New Roman"/>
                        </a:rPr>
                        <a:t>478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dirty="0">
                          <a:solidFill>
                            <a:srgbClr val="632523"/>
                          </a:solidFill>
                          <a:latin typeface="Times New Roman"/>
                        </a:rPr>
                        <a:t>1307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a:solidFill>
                            <a:srgbClr val="632523"/>
                          </a:solidFill>
                          <a:latin typeface="Times New Roman"/>
                        </a:rPr>
                        <a:t>2136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dirty="0">
                          <a:solidFill>
                            <a:srgbClr val="632523"/>
                          </a:solidFill>
                          <a:latin typeface="Times New Roman"/>
                        </a:rPr>
                        <a:t>1444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marL="0" algn="ctr" defTabSz="914400" rtl="0" eaLnBrk="1" fontAlgn="t" latinLnBrk="0" hangingPunct="1"/>
                      <a:r>
                        <a:rPr lang="en-US" sz="2000" b="1" i="0" u="none" strike="noStrike" kern="1200" dirty="0">
                          <a:solidFill>
                            <a:srgbClr val="632523"/>
                          </a:solidFill>
                          <a:latin typeface="Times New Roman"/>
                          <a:ea typeface="+mn-ea"/>
                          <a:cs typeface="+mn-cs"/>
                        </a:rPr>
                        <a:t>1890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dirty="0">
                          <a:solidFill>
                            <a:srgbClr val="632523"/>
                          </a:solidFill>
                          <a:latin typeface="Times New Roman"/>
                        </a:rPr>
                        <a:t>4015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dirty="0">
                          <a:solidFill>
                            <a:srgbClr val="632523"/>
                          </a:solidFill>
                          <a:latin typeface="Times New Roman"/>
                        </a:rPr>
                        <a:t>730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dirty="0">
                          <a:solidFill>
                            <a:srgbClr val="632523"/>
                          </a:solidFill>
                          <a:latin typeface="Times New Roman"/>
                        </a:rPr>
                        <a:t>973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tc>
                  <a:txBody>
                    <a:bodyPr/>
                    <a:lstStyle/>
                    <a:p>
                      <a:pPr algn="ctr" fontAlgn="t"/>
                      <a:r>
                        <a:rPr lang="en-US" sz="2000" b="1" i="0" u="none" strike="noStrike" dirty="0">
                          <a:solidFill>
                            <a:srgbClr val="632523"/>
                          </a:solidFill>
                          <a:latin typeface="Times New Roman"/>
                        </a:rPr>
                        <a:t>3545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10010"/>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10</a:t>
            </a:fld>
            <a:endParaRPr lang="en-US"/>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D1CC16-426C-41D3-8AF5-D10948AC7C4D}" type="slidenum">
              <a:rPr lang="en-US" smtClean="0"/>
              <a:pPr/>
              <a:t>11</a:t>
            </a:fld>
            <a:endParaRPr lang="en-US"/>
          </a:p>
        </p:txBody>
      </p:sp>
      <p:graphicFrame>
        <p:nvGraphicFramePr>
          <p:cNvPr id="5" name="Chart 4"/>
          <p:cNvGraphicFramePr>
            <a:graphicFrameLocks noGrp="1"/>
          </p:cNvGraphicFramePr>
          <p:nvPr/>
        </p:nvGraphicFramePr>
        <p:xfrm>
          <a:off x="97136" y="152400"/>
          <a:ext cx="8949728" cy="6223691"/>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33400" y="304800"/>
            <a:ext cx="7543800" cy="830997"/>
          </a:xfrm>
          <a:prstGeom prst="rect">
            <a:avLst/>
          </a:prstGeom>
          <a:noFill/>
        </p:spPr>
        <p:txBody>
          <a:bodyPr wrap="square" rtlCol="0">
            <a:spAutoFit/>
          </a:bodyPr>
          <a:lstStyle/>
          <a:p>
            <a:pPr algn="ctr">
              <a:defRPr sz="1800" b="1" i="0" u="none" strike="noStrike" kern="1200" baseline="0">
                <a:solidFill>
                  <a:prstClr val="black"/>
                </a:solidFill>
                <a:latin typeface="Times New Roman" pitchFamily="18" charset="0"/>
                <a:ea typeface="+mn-ea"/>
                <a:cs typeface="Times New Roman" pitchFamily="18" charset="0"/>
              </a:defRPr>
            </a:pPr>
            <a:r>
              <a:rPr lang="en-US" sz="2000" u="sng" dirty="0">
                <a:solidFill>
                  <a:schemeClr val="accent2">
                    <a:lumMod val="50000"/>
                  </a:schemeClr>
                </a:solidFill>
                <a:latin typeface="Times New Roman" pitchFamily="18" charset="0"/>
                <a:cs typeface="Times New Roman" pitchFamily="18" charset="0"/>
              </a:rPr>
              <a:t>Aurangabad Division</a:t>
            </a:r>
          </a:p>
          <a:p>
            <a:pPr algn="ctr">
              <a:defRPr sz="1800" b="1" i="0" u="none" strike="noStrike" kern="1200" baseline="0">
                <a:solidFill>
                  <a:prstClr val="black"/>
                </a:solidFill>
                <a:latin typeface="Times New Roman" pitchFamily="18" charset="0"/>
                <a:ea typeface="+mn-ea"/>
                <a:cs typeface="Times New Roman" pitchFamily="18" charset="0"/>
              </a:defRPr>
            </a:pPr>
            <a:r>
              <a:rPr lang="en-US" sz="2800" u="sng" dirty="0">
                <a:solidFill>
                  <a:schemeClr val="accent5">
                    <a:lumMod val="50000"/>
                  </a:schemeClr>
                </a:solidFill>
                <a:latin typeface="Times New Roman" pitchFamily="18" charset="0"/>
                <a:cs typeface="Times New Roman" pitchFamily="18" charset="0"/>
              </a:rPr>
              <a:t>Maximum </a:t>
            </a:r>
            <a:r>
              <a:rPr lang="en-US" sz="2800" u="sng" dirty="0" err="1">
                <a:solidFill>
                  <a:schemeClr val="accent5">
                    <a:lumMod val="50000"/>
                  </a:schemeClr>
                </a:solidFill>
                <a:latin typeface="Times New Roman" pitchFamily="18" charset="0"/>
                <a:cs typeface="Times New Roman" pitchFamily="18" charset="0"/>
              </a:rPr>
              <a:t>No.of</a:t>
            </a:r>
            <a:r>
              <a:rPr lang="en-US" sz="2800" u="sng" dirty="0">
                <a:solidFill>
                  <a:schemeClr val="accent5">
                    <a:lumMod val="50000"/>
                  </a:schemeClr>
                </a:solidFill>
                <a:latin typeface="Times New Roman" pitchFamily="18" charset="0"/>
                <a:cs typeface="Times New Roman" pitchFamily="18" charset="0"/>
              </a:rPr>
              <a:t> Tankers in Last 10 Years</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152400" y="152400"/>
          <a:ext cx="8839200" cy="6073366"/>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12</a:t>
            </a:fld>
            <a:endParaRPr lang="en-US"/>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144379" y="392316"/>
          <a:ext cx="8847221" cy="631328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13</a:t>
            </a:fld>
            <a:endParaRPr lang="en-US"/>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457200"/>
          <a:ext cx="8534400" cy="5334001"/>
        </p:xfrm>
        <a:graphic>
          <a:graphicData uri="http://schemas.openxmlformats.org/drawingml/2006/table">
            <a:tbl>
              <a:tblPr/>
              <a:tblGrid>
                <a:gridCol w="872796">
                  <a:extLst>
                    <a:ext uri="{9D8B030D-6E8A-4147-A177-3AD203B41FA5}">
                      <a16:colId xmlns:a16="http://schemas.microsoft.com/office/drawing/2014/main" val="20000"/>
                    </a:ext>
                  </a:extLst>
                </a:gridCol>
                <a:gridCol w="3470605">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2514599">
                  <a:extLst>
                    <a:ext uri="{9D8B030D-6E8A-4147-A177-3AD203B41FA5}">
                      <a16:colId xmlns:a16="http://schemas.microsoft.com/office/drawing/2014/main" val="20003"/>
                    </a:ext>
                  </a:extLst>
                </a:gridCol>
              </a:tblGrid>
              <a:tr h="1019782">
                <a:tc gridSpan="4">
                  <a:txBody>
                    <a:bodyPr/>
                    <a:lstStyle/>
                    <a:p>
                      <a:pPr algn="ctr" fontAlgn="t"/>
                      <a:r>
                        <a:rPr lang="en-US" sz="2400" b="1" i="0" u="sng" strike="noStrike" dirty="0">
                          <a:solidFill>
                            <a:srgbClr val="632523"/>
                          </a:solidFill>
                          <a:latin typeface="Times New Roman"/>
                        </a:rPr>
                        <a:t>Aurangabad Division</a:t>
                      </a:r>
                      <a:br>
                        <a:rPr lang="en-US" sz="3200" b="1" i="0" u="none" strike="noStrike" dirty="0">
                          <a:solidFill>
                            <a:srgbClr val="215867"/>
                          </a:solidFill>
                          <a:latin typeface="Times New Roman"/>
                        </a:rPr>
                      </a:br>
                      <a:r>
                        <a:rPr lang="en-US" sz="2800" b="1" i="0" u="sng" strike="noStrike" dirty="0">
                          <a:solidFill>
                            <a:srgbClr val="215867"/>
                          </a:solidFill>
                          <a:latin typeface="Times New Roman"/>
                        </a:rPr>
                        <a:t>Designated Water Storages in Marathwada </a:t>
                      </a:r>
                      <a:r>
                        <a:rPr lang="en-US" sz="2400" b="1" i="0" u="sng" strike="noStrike" dirty="0">
                          <a:solidFill>
                            <a:srgbClr val="632523"/>
                          </a:solidFill>
                          <a:latin typeface="Times New Roman"/>
                        </a:rPr>
                        <a:t>(mm³)</a:t>
                      </a:r>
                      <a:endParaRPr lang="en-US" sz="3200" b="1" i="0" u="sng"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89127">
                <a:tc>
                  <a:txBody>
                    <a:bodyPr/>
                    <a:lstStyle/>
                    <a:p>
                      <a:pPr algn="ctr" fontAlgn="t"/>
                      <a:r>
                        <a:rPr lang="en-US" sz="2000" b="0" i="0" u="none" strike="noStrike" dirty="0">
                          <a:solidFill>
                            <a:srgbClr val="000000"/>
                          </a:solidFill>
                          <a:latin typeface="Times New Roman"/>
                        </a:rPr>
                        <a:t>Sr. No.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a:solidFill>
                            <a:srgbClr val="000000"/>
                          </a:solidFill>
                          <a:latin typeface="Times New Roman"/>
                        </a:rPr>
                        <a:t>Project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a:solidFill>
                            <a:srgbClr val="000000"/>
                          </a:solidFill>
                          <a:latin typeface="Times New Roman"/>
                        </a:rPr>
                        <a:t>Designed (mm3)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644074">
                <a:tc>
                  <a:txBody>
                    <a:bodyPr/>
                    <a:lstStyle/>
                    <a:p>
                      <a:pPr algn="ctr" fontAlgn="ctr"/>
                      <a:r>
                        <a:rPr lang="en-US" sz="20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1" algn="l" fontAlgn="ctr"/>
                      <a:r>
                        <a:rPr lang="en-US" sz="2000" b="0" i="0" u="none" strike="noStrike" dirty="0">
                          <a:solidFill>
                            <a:srgbClr val="000000"/>
                          </a:solidFill>
                          <a:latin typeface="Times New Roman"/>
                        </a:rPr>
                        <a:t>Major Project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5143.00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44074">
                <a:tc>
                  <a:txBody>
                    <a:bodyPr/>
                    <a:lstStyle/>
                    <a:p>
                      <a:pPr algn="ctr" fontAlgn="ctr"/>
                      <a:r>
                        <a:rPr lang="en-US" sz="20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1" algn="l" fontAlgn="ctr"/>
                      <a:r>
                        <a:rPr lang="en-US" sz="2000" b="0" i="0" u="none" strike="noStrike" dirty="0">
                          <a:solidFill>
                            <a:srgbClr val="000000"/>
                          </a:solidFill>
                          <a:latin typeface="Times New Roman"/>
                        </a:rPr>
                        <a:t>Medium Project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940.43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44074">
                <a:tc>
                  <a:txBody>
                    <a:bodyPr/>
                    <a:lstStyle/>
                    <a:p>
                      <a:pPr algn="ctr" fontAlgn="ctr"/>
                      <a:r>
                        <a:rPr lang="en-US" sz="20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1" algn="l" fontAlgn="ctr"/>
                      <a:r>
                        <a:rPr lang="en-US" sz="2000" b="0" i="0" u="none" strike="noStrike" dirty="0">
                          <a:solidFill>
                            <a:srgbClr val="000000"/>
                          </a:solidFill>
                          <a:latin typeface="Times New Roman"/>
                        </a:rPr>
                        <a:t>Minor Project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a:solidFill>
                            <a:srgbClr val="000000"/>
                          </a:solidFill>
                          <a:latin typeface="Times New Roman"/>
                        </a:rPr>
                        <a:t>749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1712.88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44074">
                <a:tc>
                  <a:txBody>
                    <a:bodyPr/>
                    <a:lstStyle/>
                    <a:p>
                      <a:pPr algn="ctr" fontAlgn="ctr"/>
                      <a:r>
                        <a:rPr lang="en-US" sz="20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1" algn="l" fontAlgn="ctr"/>
                      <a:r>
                        <a:rPr lang="en-US" sz="2000" b="0" i="0" u="none" strike="noStrike" dirty="0">
                          <a:solidFill>
                            <a:srgbClr val="000000"/>
                          </a:solidFill>
                          <a:latin typeface="Times New Roman"/>
                        </a:rPr>
                        <a:t>Godavari River Barrages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324.77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704722">
                <a:tc>
                  <a:txBody>
                    <a:bodyPr/>
                    <a:lstStyle/>
                    <a:p>
                      <a:pPr algn="ctr" fontAlgn="ctr"/>
                      <a:r>
                        <a:rPr lang="en-US" sz="20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lvl="1" algn="l" fontAlgn="ctr"/>
                      <a:r>
                        <a:rPr lang="en-US" sz="2000" b="0" i="0" u="none" strike="noStrike" dirty="0" err="1">
                          <a:solidFill>
                            <a:srgbClr val="000000"/>
                          </a:solidFill>
                          <a:latin typeface="Times New Roman"/>
                        </a:rPr>
                        <a:t>Terna</a:t>
                      </a:r>
                      <a:r>
                        <a:rPr lang="en-US" sz="2000" b="0" i="0" u="none" strike="noStrike" dirty="0">
                          <a:solidFill>
                            <a:srgbClr val="000000"/>
                          </a:solidFill>
                          <a:latin typeface="Times New Roman"/>
                        </a:rPr>
                        <a:t> / Manjra / </a:t>
                      </a:r>
                    </a:p>
                    <a:p>
                      <a:pPr lvl="1" algn="l" fontAlgn="ctr"/>
                      <a:r>
                        <a:rPr lang="en-US" sz="2000" b="0" i="0" u="none" strike="noStrike" dirty="0">
                          <a:solidFill>
                            <a:srgbClr val="000000"/>
                          </a:solidFill>
                          <a:latin typeface="Times New Roman"/>
                        </a:rPr>
                        <a:t>Rena River Barrages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0" i="0" u="none" strike="noStrike" dirty="0">
                          <a:solidFill>
                            <a:srgbClr val="000000"/>
                          </a:solidFill>
                          <a:latin typeface="Times New Roman"/>
                        </a:rPr>
                        <a:t>72.23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44074">
                <a:tc gridSpan="2">
                  <a:txBody>
                    <a:bodyPr/>
                    <a:lstStyle/>
                    <a:p>
                      <a:pPr algn="ctr" fontAlgn="ctr"/>
                      <a:r>
                        <a:rPr lang="en-US" sz="2400" b="1" i="0" u="none" strike="noStrike" dirty="0">
                          <a:solidFill>
                            <a:schemeClr val="accent2">
                              <a:lumMod val="50000"/>
                            </a:schemeClr>
                          </a:solidFill>
                          <a:latin typeface="Times New Roman"/>
                        </a:rPr>
                        <a:t>Aurangabad Division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fontAlgn="ctr"/>
                      <a:r>
                        <a:rPr lang="en-US" sz="2400" b="1" i="0" u="none" strike="noStrike" dirty="0">
                          <a:solidFill>
                            <a:schemeClr val="accent2">
                              <a:lumMod val="50000"/>
                            </a:schemeClr>
                          </a:solidFill>
                          <a:latin typeface="Times New Roman"/>
                        </a:rPr>
                        <a:t>872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400" b="1" i="0" u="none" strike="noStrike" dirty="0">
                          <a:solidFill>
                            <a:schemeClr val="accent2">
                              <a:lumMod val="50000"/>
                            </a:schemeClr>
                          </a:solidFill>
                          <a:latin typeface="Times New Roman"/>
                        </a:rPr>
                        <a:t>8193.36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7"/>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14</a:t>
            </a:fld>
            <a:endParaRPr lang="en-US"/>
          </a:p>
        </p:txBody>
      </p:sp>
    </p:spTree>
  </p:cSld>
  <p:clrMapOvr>
    <a:masterClrMapping/>
  </p:clrMapOvr>
  <p:transition>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0" y="304802"/>
          <a:ext cx="8534399" cy="6248396"/>
        </p:xfrm>
        <a:graphic>
          <a:graphicData uri="http://schemas.openxmlformats.org/drawingml/2006/table">
            <a:tbl>
              <a:tblPr/>
              <a:tblGrid>
                <a:gridCol w="990600">
                  <a:extLst>
                    <a:ext uri="{9D8B030D-6E8A-4147-A177-3AD203B41FA5}">
                      <a16:colId xmlns:a16="http://schemas.microsoft.com/office/drawing/2014/main" val="20000"/>
                    </a:ext>
                  </a:extLst>
                </a:gridCol>
                <a:gridCol w="2599517">
                  <a:extLst>
                    <a:ext uri="{9D8B030D-6E8A-4147-A177-3AD203B41FA5}">
                      <a16:colId xmlns:a16="http://schemas.microsoft.com/office/drawing/2014/main" val="20001"/>
                    </a:ext>
                  </a:extLst>
                </a:gridCol>
                <a:gridCol w="2472141">
                  <a:extLst>
                    <a:ext uri="{9D8B030D-6E8A-4147-A177-3AD203B41FA5}">
                      <a16:colId xmlns:a16="http://schemas.microsoft.com/office/drawing/2014/main" val="20002"/>
                    </a:ext>
                  </a:extLst>
                </a:gridCol>
                <a:gridCol w="2472141">
                  <a:extLst>
                    <a:ext uri="{9D8B030D-6E8A-4147-A177-3AD203B41FA5}">
                      <a16:colId xmlns:a16="http://schemas.microsoft.com/office/drawing/2014/main" val="20003"/>
                    </a:ext>
                  </a:extLst>
                </a:gridCol>
              </a:tblGrid>
              <a:tr h="971122">
                <a:tc gridSpan="4">
                  <a:txBody>
                    <a:bodyPr/>
                    <a:lstStyle/>
                    <a:p>
                      <a:pPr algn="ctr" fontAlgn="t"/>
                      <a:r>
                        <a:rPr lang="en-US" sz="2400" b="1" i="0" u="sng" strike="noStrike" dirty="0">
                          <a:solidFill>
                            <a:srgbClr val="632523"/>
                          </a:solidFill>
                          <a:latin typeface="Times New Roman"/>
                        </a:rPr>
                        <a:t>Aurangabad Division</a:t>
                      </a:r>
                      <a:br>
                        <a:rPr lang="en-US" sz="3200" b="1" i="0" u="none" strike="noStrike" dirty="0">
                          <a:solidFill>
                            <a:srgbClr val="215867"/>
                          </a:solidFill>
                          <a:latin typeface="Times New Roman"/>
                        </a:rPr>
                      </a:br>
                      <a:r>
                        <a:rPr lang="en-US" sz="2800" b="1" i="0" u="sng" strike="noStrike" dirty="0">
                          <a:solidFill>
                            <a:srgbClr val="215867"/>
                          </a:solidFill>
                          <a:latin typeface="Times New Roman"/>
                        </a:rPr>
                        <a:t>Designated Water Storages in Major Dam </a:t>
                      </a:r>
                      <a:r>
                        <a:rPr lang="en-US" sz="2400" b="1" i="0" u="sng" strike="noStrike" dirty="0">
                          <a:solidFill>
                            <a:srgbClr val="632523"/>
                          </a:solidFill>
                          <a:latin typeface="Times New Roman"/>
                        </a:rPr>
                        <a:t>(mm³)</a:t>
                      </a:r>
                      <a:endParaRPr lang="en-US" sz="3200" b="1" i="0" u="sng" strike="noStrike" dirty="0">
                        <a:solidFill>
                          <a:srgbClr val="632523"/>
                        </a:solidFill>
                        <a:latin typeface="Times New Roman"/>
                      </a:endParaRPr>
                    </a:p>
                  </a:txBody>
                  <a:tcPr marL="0" marR="0" marT="0" marB="0" anchor="ctr">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0558">
                <a:tc>
                  <a:txBody>
                    <a:bodyPr/>
                    <a:lstStyle/>
                    <a:p>
                      <a:pPr algn="ctr" fontAlgn="t"/>
                      <a:r>
                        <a:rPr lang="en-US" sz="2000" b="0" i="0" u="none" strike="noStrike" dirty="0">
                          <a:solidFill>
                            <a:srgbClr val="000000"/>
                          </a:solidFill>
                          <a:latin typeface="Times New Roman"/>
                        </a:rPr>
                        <a:t>Sr. No.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dirty="0">
                          <a:solidFill>
                            <a:srgbClr val="000000"/>
                          </a:solidFill>
                          <a:latin typeface="Times New Roman"/>
                        </a:rPr>
                        <a:t>Project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a:solidFill>
                            <a:srgbClr val="000000"/>
                          </a:solidFill>
                          <a:latin typeface="Times New Roman"/>
                        </a:rPr>
                        <a:t>Designed (mm3)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408893">
                <a:tc>
                  <a:txBody>
                    <a:bodyPr/>
                    <a:lstStyle/>
                    <a:p>
                      <a:pPr algn="ctr" fontAlgn="t"/>
                      <a:r>
                        <a:rPr lang="en-US" sz="20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fontAlgn="t"/>
                      <a:r>
                        <a:rPr lang="en-US" sz="2000" b="0" i="0" u="none" strike="noStrike" dirty="0">
                          <a:solidFill>
                            <a:srgbClr val="000000"/>
                          </a:solidFill>
                          <a:latin typeface="Times New Roman"/>
                        </a:rPr>
                        <a:t>Jayakwadi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Aurangabad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2171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8893">
                <a:tc>
                  <a:txBody>
                    <a:bodyPr/>
                    <a:lstStyle/>
                    <a:p>
                      <a:pPr algn="ctr" fontAlgn="t"/>
                      <a:r>
                        <a:rPr lang="en-US" sz="20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Yeldari</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Parbhani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809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8893">
                <a:tc>
                  <a:txBody>
                    <a:bodyPr/>
                    <a:lstStyle/>
                    <a:p>
                      <a:pPr algn="ctr" fontAlgn="t"/>
                      <a:r>
                        <a:rPr lang="en-US" sz="2000" b="0"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Siddheshwar</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Hingoli</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08893">
                <a:tc>
                  <a:txBody>
                    <a:bodyPr/>
                    <a:lstStyle/>
                    <a:p>
                      <a:pPr algn="ctr" fontAlgn="t"/>
                      <a:r>
                        <a:rPr lang="en-US" sz="20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Majalgaon</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Beed</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312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8893">
                <a:tc>
                  <a:txBody>
                    <a:bodyPr/>
                    <a:lstStyle/>
                    <a:p>
                      <a:pPr algn="ctr" fontAlgn="t"/>
                      <a:r>
                        <a:rPr lang="en-US" sz="20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Manjara</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Beed</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177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08893">
                <a:tc>
                  <a:txBody>
                    <a:bodyPr/>
                    <a:lstStyle/>
                    <a:p>
                      <a:pPr algn="ctr" fontAlgn="t"/>
                      <a:r>
                        <a:rPr lang="en-US" sz="20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Upper </a:t>
                      </a:r>
                      <a:r>
                        <a:rPr lang="en-US" sz="2000" b="0" i="0" u="none" strike="noStrike" kern="1200" dirty="0" err="1">
                          <a:solidFill>
                            <a:srgbClr val="000000"/>
                          </a:solidFill>
                          <a:latin typeface="Times New Roman"/>
                          <a:ea typeface="+mn-ea"/>
                          <a:cs typeface="+mn-cs"/>
                        </a:rPr>
                        <a:t>Painganga</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Yeotmal</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964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8893">
                <a:tc>
                  <a:txBody>
                    <a:bodyPr/>
                    <a:lstStyle/>
                    <a:p>
                      <a:pPr algn="ctr" fontAlgn="t"/>
                      <a:r>
                        <a:rPr lang="en-US" sz="20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Lower </a:t>
                      </a:r>
                      <a:r>
                        <a:rPr lang="en-US" sz="2000" b="0" i="0" u="none" strike="noStrike" kern="1200" dirty="0" err="1">
                          <a:solidFill>
                            <a:srgbClr val="000000"/>
                          </a:solidFill>
                          <a:latin typeface="Times New Roman"/>
                          <a:ea typeface="+mn-ea"/>
                          <a:cs typeface="+mn-cs"/>
                        </a:rPr>
                        <a:t>Terna</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Osmanabad</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08893">
                <a:tc>
                  <a:txBody>
                    <a:bodyPr/>
                    <a:lstStyle/>
                    <a:p>
                      <a:pPr algn="ctr" fontAlgn="t"/>
                      <a:r>
                        <a:rPr lang="en-US" sz="20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Lower </a:t>
                      </a:r>
                      <a:r>
                        <a:rPr lang="en-US" sz="2000" b="0" i="0" u="none" strike="noStrike" kern="1200" dirty="0" err="1">
                          <a:solidFill>
                            <a:srgbClr val="000000"/>
                          </a:solidFill>
                          <a:latin typeface="Times New Roman"/>
                          <a:ea typeface="+mn-ea"/>
                          <a:cs typeface="+mn-cs"/>
                        </a:rPr>
                        <a:t>Manar</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Nanded</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08893">
                <a:tc>
                  <a:txBody>
                    <a:bodyPr/>
                    <a:lstStyle/>
                    <a:p>
                      <a:pPr algn="ctr" fontAlgn="t"/>
                      <a:r>
                        <a:rPr lang="en-US" sz="2000" b="0" i="0" u="none" strike="noStrike">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Vishnupuri</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Nanded</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08893">
                <a:tc>
                  <a:txBody>
                    <a:bodyPr/>
                    <a:lstStyle/>
                    <a:p>
                      <a:pPr algn="ctr" fontAlgn="t"/>
                      <a:r>
                        <a:rPr lang="en-US" sz="2000" b="0" i="0" u="none" strike="noStrike">
                          <a:solidFill>
                            <a:srgbClr val="0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Lower </a:t>
                      </a:r>
                      <a:r>
                        <a:rPr lang="en-US" sz="2000" b="0" i="0" u="none" strike="noStrike" kern="1200" dirty="0" err="1">
                          <a:solidFill>
                            <a:srgbClr val="000000"/>
                          </a:solidFill>
                          <a:latin typeface="Times New Roman"/>
                          <a:ea typeface="+mn-ea"/>
                          <a:cs typeface="+mn-cs"/>
                        </a:rPr>
                        <a:t>Dudhana</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a:solidFill>
                            <a:srgbClr val="000000"/>
                          </a:solidFill>
                          <a:latin typeface="Times New Roman"/>
                          <a:ea typeface="+mn-ea"/>
                          <a:cs typeface="+mn-cs"/>
                        </a:rPr>
                        <a:t>Parbhani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Times New Roman"/>
                        </a:rPr>
                        <a:t>242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08893">
                <a:tc>
                  <a:txBody>
                    <a:bodyPr/>
                    <a:lstStyle/>
                    <a:p>
                      <a:pPr algn="ctr" fontAlgn="t"/>
                      <a:r>
                        <a:rPr lang="en-US" sz="2000" b="0" i="0" u="none" strike="noStrike">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Sina</a:t>
                      </a:r>
                      <a:r>
                        <a:rPr lang="en-US" sz="2000" b="0" i="0" u="none" strike="noStrike" kern="1200" dirty="0">
                          <a:solidFill>
                            <a:srgbClr val="000000"/>
                          </a:solidFill>
                          <a:latin typeface="Times New Roman"/>
                          <a:ea typeface="+mn-ea"/>
                          <a:cs typeface="+mn-cs"/>
                        </a:rPr>
                        <a:t> </a:t>
                      </a:r>
                      <a:r>
                        <a:rPr lang="en-US" sz="2000" b="0" i="0" u="none" strike="noStrike" kern="1200" dirty="0" err="1">
                          <a:solidFill>
                            <a:srgbClr val="000000"/>
                          </a:solidFill>
                          <a:latin typeface="Times New Roman"/>
                          <a:ea typeface="+mn-ea"/>
                          <a:cs typeface="+mn-cs"/>
                        </a:rPr>
                        <a:t>Kolegaon</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marL="168275" lvl="1" indent="0" algn="l" defTabSz="914400" rtl="0" eaLnBrk="1" fontAlgn="t" latinLnBrk="0" hangingPunct="1"/>
                      <a:r>
                        <a:rPr lang="en-US" sz="2000" b="0" i="0" u="none" strike="noStrike" kern="1200" dirty="0" err="1">
                          <a:solidFill>
                            <a:srgbClr val="000000"/>
                          </a:solidFill>
                          <a:latin typeface="Times New Roman"/>
                          <a:ea typeface="+mn-ea"/>
                          <a:cs typeface="+mn-cs"/>
                        </a:rPr>
                        <a:t>Osmanabad</a:t>
                      </a:r>
                      <a:r>
                        <a:rPr lang="en-US" sz="2000" b="0" i="0" u="none" strike="noStrike" kern="1200" dirty="0">
                          <a:solidFill>
                            <a:srgbClr val="000000"/>
                          </a:solidFill>
                          <a:latin typeface="Times New Roman"/>
                          <a:ea typeface="+mn-ea"/>
                          <a:cs typeface="+mn-cs"/>
                        </a:rPr>
                        <a:t> </a:t>
                      </a:r>
                    </a:p>
                  </a:txBody>
                  <a:tcPr marL="74798"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000" b="0" i="0" u="none" strike="noStrike" dirty="0">
                          <a:solidFill>
                            <a:srgbClr val="000000"/>
                          </a:solidFill>
                          <a:latin typeface="Times New Roman"/>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08893">
                <a:tc gridSpan="2">
                  <a:txBody>
                    <a:bodyPr/>
                    <a:lstStyle/>
                    <a:p>
                      <a:pPr algn="ctr" fontAlgn="t"/>
                      <a:r>
                        <a:rPr lang="en-US" sz="2400" b="1" i="0" u="none" strike="noStrike" dirty="0">
                          <a:solidFill>
                            <a:schemeClr val="accent2">
                              <a:lumMod val="50000"/>
                            </a:schemeClr>
                          </a:solidFill>
                          <a:latin typeface="Times New Roman"/>
                        </a:rPr>
                        <a:t>Aurangabad Division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fontAlgn="t"/>
                      <a:r>
                        <a:rPr lang="en-US" sz="2400" b="1" i="0" u="none" strike="noStrike" dirty="0">
                          <a:solidFill>
                            <a:schemeClr val="accent2">
                              <a:lumMod val="50000"/>
                            </a:schemeClr>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1" i="0" u="none" strike="noStrike" dirty="0">
                          <a:solidFill>
                            <a:schemeClr val="accent2">
                              <a:lumMod val="50000"/>
                            </a:schemeClr>
                          </a:solidFill>
                          <a:latin typeface="Times New Roman"/>
                        </a:rPr>
                        <a:t>5143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15</a:t>
            </a:fld>
            <a:endParaRPr lang="en-US"/>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457202"/>
          <a:ext cx="8534400" cy="5764145"/>
        </p:xfrm>
        <a:graphic>
          <a:graphicData uri="http://schemas.openxmlformats.org/drawingml/2006/table">
            <a:tbl>
              <a:tblPr/>
              <a:tblGrid>
                <a:gridCol w="762000">
                  <a:extLst>
                    <a:ext uri="{9D8B030D-6E8A-4147-A177-3AD203B41FA5}">
                      <a16:colId xmlns:a16="http://schemas.microsoft.com/office/drawing/2014/main" val="20000"/>
                    </a:ext>
                  </a:extLst>
                </a:gridCol>
                <a:gridCol w="7772400">
                  <a:extLst>
                    <a:ext uri="{9D8B030D-6E8A-4147-A177-3AD203B41FA5}">
                      <a16:colId xmlns:a16="http://schemas.microsoft.com/office/drawing/2014/main" val="20001"/>
                    </a:ext>
                  </a:extLst>
                </a:gridCol>
              </a:tblGrid>
              <a:tr h="1142998">
                <a:tc>
                  <a:txBody>
                    <a:bodyPr/>
                    <a:lstStyle/>
                    <a:p>
                      <a:pPr algn="ctr" fontAlgn="t"/>
                      <a:endParaRPr lang="en-US" sz="32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400" b="1" i="0" u="sng" strike="noStrike" dirty="0">
                          <a:solidFill>
                            <a:srgbClr val="632523"/>
                          </a:solidFill>
                          <a:latin typeface="Times New Roman"/>
                        </a:rPr>
                        <a:t>Aurangabad Division</a:t>
                      </a:r>
                      <a:br>
                        <a:rPr lang="en-US" sz="3200" b="1" i="0" u="sng" strike="noStrike" dirty="0">
                          <a:solidFill>
                            <a:srgbClr val="000000"/>
                          </a:solidFill>
                          <a:latin typeface="Times New Roman"/>
                        </a:rPr>
                      </a:br>
                      <a:r>
                        <a:rPr lang="en-US" sz="2800" b="1" i="0" u="none" strike="noStrike" dirty="0">
                          <a:solidFill>
                            <a:srgbClr val="215867"/>
                          </a:solidFill>
                          <a:latin typeface="Times New Roman"/>
                        </a:rPr>
                        <a:t>Major Irrigation Project</a:t>
                      </a:r>
                      <a:endParaRPr lang="en-US" sz="2800" b="1"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371600">
                <a:tc>
                  <a:txBody>
                    <a:bodyPr/>
                    <a:lstStyle/>
                    <a:p>
                      <a:pPr algn="ctr" fontAlgn="t"/>
                      <a:r>
                        <a:rPr lang="en-US" sz="32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800" b="0" i="0" u="none" strike="noStrike" dirty="0">
                          <a:solidFill>
                            <a:srgbClr val="000000"/>
                          </a:solidFill>
                          <a:latin typeface="Times New Roman"/>
                        </a:rPr>
                        <a:t>Capacity of all </a:t>
                      </a:r>
                      <a:r>
                        <a:rPr lang="en-US" sz="2800" b="0" i="0" u="sng" strike="noStrike" dirty="0">
                          <a:solidFill>
                            <a:srgbClr val="FF0000"/>
                          </a:solidFill>
                          <a:latin typeface="Times New Roman"/>
                        </a:rPr>
                        <a:t>11 Major Dams </a:t>
                      </a:r>
                      <a:r>
                        <a:rPr lang="en-US" sz="2800" b="0" i="0" u="none" strike="noStrike" dirty="0">
                          <a:solidFill>
                            <a:srgbClr val="000000"/>
                          </a:solidFill>
                          <a:latin typeface="Times New Roman"/>
                        </a:rPr>
                        <a:t>in Marathwada is </a:t>
                      </a:r>
                      <a:r>
                        <a:rPr lang="en-US" sz="2800" b="0" i="0" u="sng" strike="noStrike" dirty="0">
                          <a:solidFill>
                            <a:srgbClr val="FF0000"/>
                          </a:solidFill>
                          <a:latin typeface="Times New Roman"/>
                        </a:rPr>
                        <a:t>5143 mm³</a:t>
                      </a:r>
                      <a:r>
                        <a:rPr lang="en-US" sz="28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447800">
                <a:tc>
                  <a:txBody>
                    <a:bodyPr/>
                    <a:lstStyle/>
                    <a:p>
                      <a:pPr algn="ctr" fontAlgn="t"/>
                      <a:r>
                        <a:rPr lang="en-US" sz="32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800" b="0" i="0" u="none" strike="noStrike" dirty="0">
                          <a:solidFill>
                            <a:srgbClr val="000000"/>
                          </a:solidFill>
                          <a:latin typeface="Times New Roman"/>
                        </a:rPr>
                        <a:t>In last 10 years average storage was </a:t>
                      </a:r>
                      <a:r>
                        <a:rPr lang="en-US" sz="2800" b="0" i="0" u="sng" strike="noStrike" dirty="0">
                          <a:solidFill>
                            <a:srgbClr val="FF0000"/>
                          </a:solidFill>
                          <a:latin typeface="Times New Roman"/>
                        </a:rPr>
                        <a:t>2451mm³ i.e. (48%).</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801747">
                <a:tc>
                  <a:txBody>
                    <a:bodyPr/>
                    <a:lstStyle/>
                    <a:p>
                      <a:pPr algn="ctr" fontAlgn="t"/>
                      <a:r>
                        <a:rPr lang="en-US" sz="32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800" b="0" i="0" u="none" strike="noStrike" dirty="0">
                          <a:solidFill>
                            <a:srgbClr val="000000"/>
                          </a:solidFill>
                          <a:latin typeface="Times New Roman"/>
                        </a:rPr>
                        <a:t>Highest live storage was </a:t>
                      </a:r>
                      <a:r>
                        <a:rPr lang="en-US" sz="2800" b="0" i="0" u="sng" strike="noStrike" dirty="0">
                          <a:solidFill>
                            <a:srgbClr val="FF0000"/>
                          </a:solidFill>
                          <a:latin typeface="Times New Roman"/>
                        </a:rPr>
                        <a:t>4024mm³ (78%) </a:t>
                      </a:r>
                      <a:r>
                        <a:rPr lang="en-US" sz="2800" b="0" i="0" u="none" strike="noStrike" dirty="0">
                          <a:solidFill>
                            <a:srgbClr val="000000"/>
                          </a:solidFill>
                          <a:latin typeface="Times New Roman"/>
                        </a:rPr>
                        <a:t>during 2010 where as during 2013 it was only </a:t>
                      </a:r>
                      <a:r>
                        <a:rPr lang="en-US" sz="2800" b="0" i="0" u="sng" strike="noStrike" dirty="0">
                          <a:solidFill>
                            <a:srgbClr val="FF0000"/>
                          </a:solidFill>
                          <a:latin typeface="Times New Roman"/>
                        </a:rPr>
                        <a:t>834mm³</a:t>
                      </a:r>
                      <a:r>
                        <a:rPr lang="en-US" sz="2800" b="0" i="0" u="none" strike="noStrike" dirty="0">
                          <a:solidFill>
                            <a:srgbClr val="000000"/>
                          </a:solidFill>
                          <a:latin typeface="Times New Roman"/>
                        </a:rPr>
                        <a:t> </a:t>
                      </a:r>
                      <a:r>
                        <a:rPr lang="en-US" sz="2800" b="0" i="0" u="none" strike="noStrike" dirty="0">
                          <a:solidFill>
                            <a:srgbClr val="FF0000"/>
                          </a:solidFill>
                          <a:latin typeface="Times New Roman"/>
                        </a:rPr>
                        <a:t>(</a:t>
                      </a:r>
                      <a:r>
                        <a:rPr lang="en-US" sz="2800" b="0" i="0" u="sng" strike="noStrike" dirty="0">
                          <a:solidFill>
                            <a:srgbClr val="FF0000"/>
                          </a:solidFill>
                          <a:latin typeface="Times New Roman"/>
                        </a:rPr>
                        <a:t>16%)</a:t>
                      </a:r>
                      <a:r>
                        <a:rPr lang="en-US" sz="28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16</a:t>
            </a:fld>
            <a:endParaRPr lang="en-US"/>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D1CC16-426C-41D3-8AF5-D10948AC7C4D}" type="slidenum">
              <a:rPr lang="en-US" smtClean="0"/>
              <a:pPr/>
              <a:t>17</a:t>
            </a:fld>
            <a:endParaRPr lang="en-US"/>
          </a:p>
        </p:txBody>
      </p:sp>
      <p:graphicFrame>
        <p:nvGraphicFramePr>
          <p:cNvPr id="5" name="Chart 4"/>
          <p:cNvGraphicFramePr>
            <a:graphicFrameLocks noGrp="1"/>
          </p:cNvGraphicFramePr>
          <p:nvPr/>
        </p:nvGraphicFramePr>
        <p:xfrm>
          <a:off x="228600" y="152400"/>
          <a:ext cx="8610600" cy="6477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602"/>
          <a:ext cx="8686799" cy="6156956"/>
        </p:xfrm>
        <a:graphic>
          <a:graphicData uri="http://schemas.openxmlformats.org/drawingml/2006/table">
            <a:tbl>
              <a:tblPr/>
              <a:tblGrid>
                <a:gridCol w="813579">
                  <a:extLst>
                    <a:ext uri="{9D8B030D-6E8A-4147-A177-3AD203B41FA5}">
                      <a16:colId xmlns:a16="http://schemas.microsoft.com/office/drawing/2014/main" val="20000"/>
                    </a:ext>
                  </a:extLst>
                </a:gridCol>
                <a:gridCol w="2466570">
                  <a:extLst>
                    <a:ext uri="{9D8B030D-6E8A-4147-A177-3AD203B41FA5}">
                      <a16:colId xmlns:a16="http://schemas.microsoft.com/office/drawing/2014/main" val="20001"/>
                    </a:ext>
                  </a:extLst>
                </a:gridCol>
                <a:gridCol w="2703325">
                  <a:extLst>
                    <a:ext uri="{9D8B030D-6E8A-4147-A177-3AD203B41FA5}">
                      <a16:colId xmlns:a16="http://schemas.microsoft.com/office/drawing/2014/main" val="20002"/>
                    </a:ext>
                  </a:extLst>
                </a:gridCol>
                <a:gridCol w="2703325">
                  <a:extLst>
                    <a:ext uri="{9D8B030D-6E8A-4147-A177-3AD203B41FA5}">
                      <a16:colId xmlns:a16="http://schemas.microsoft.com/office/drawing/2014/main" val="20003"/>
                    </a:ext>
                  </a:extLst>
                </a:gridCol>
              </a:tblGrid>
              <a:tr h="1066798">
                <a:tc gridSpan="4">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400" b="1" i="0" u="sng" strike="noStrike" dirty="0">
                          <a:solidFill>
                            <a:srgbClr val="632523"/>
                          </a:solidFill>
                          <a:latin typeface="Times New Roman"/>
                        </a:rPr>
                        <a:t>Aurangabad Division</a:t>
                      </a:r>
                      <a:br>
                        <a:rPr lang="en-US" sz="3200" b="1" i="0" u="none" strike="noStrike" dirty="0">
                          <a:solidFill>
                            <a:srgbClr val="215867"/>
                          </a:solidFill>
                          <a:latin typeface="Times New Roman"/>
                        </a:rPr>
                      </a:br>
                      <a:r>
                        <a:rPr lang="en-US" sz="2800" b="1" i="0" u="sng" strike="noStrike" dirty="0">
                          <a:solidFill>
                            <a:srgbClr val="215867"/>
                          </a:solidFill>
                          <a:latin typeface="Times New Roman"/>
                        </a:rPr>
                        <a:t>Designated Water Storages in Medium Projects  </a:t>
                      </a:r>
                      <a:r>
                        <a:rPr lang="en-US" sz="2000" b="1" i="0" u="sng" strike="noStrike" dirty="0">
                          <a:solidFill>
                            <a:srgbClr val="632523"/>
                          </a:solidFill>
                          <a:latin typeface="Times New Roman"/>
                        </a:rPr>
                        <a:t>(mm³)</a:t>
                      </a:r>
                      <a:endParaRPr lang="en-US" sz="3600" b="1" i="0" u="sng" strike="noStrike" dirty="0">
                        <a:solidFill>
                          <a:srgbClr val="632523"/>
                        </a:solidFill>
                        <a:latin typeface="Times New Roman"/>
                      </a:endParaRPr>
                    </a:p>
                  </a:txBody>
                  <a:tcPr marL="0" marR="0" marT="0" marB="0" anchor="ctr">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1958">
                <a:tc>
                  <a:txBody>
                    <a:bodyPr/>
                    <a:lstStyle/>
                    <a:p>
                      <a:pPr algn="ctr" fontAlgn="t"/>
                      <a:r>
                        <a:rPr lang="en-US" sz="2400" b="0" i="0" u="none" strike="noStrike" dirty="0" err="1">
                          <a:solidFill>
                            <a:srgbClr val="000000"/>
                          </a:solidFill>
                          <a:latin typeface="Times New Roman"/>
                        </a:rPr>
                        <a:t>Sr.No</a:t>
                      </a:r>
                      <a:r>
                        <a:rPr lang="en-US" sz="2400" b="0" i="0" u="none" strike="noStrike" dirty="0">
                          <a:solidFill>
                            <a:srgbClr val="000000"/>
                          </a:solidFill>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0" i="0" u="none" strike="noStrike">
                          <a:solidFill>
                            <a:srgbClr val="000000"/>
                          </a:solidFill>
                          <a:latin typeface="Times New Roman"/>
                        </a:rPr>
                        <a:t>District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0" i="0" u="none" strike="noStrike" dirty="0" err="1">
                          <a:solidFill>
                            <a:srgbClr val="000000"/>
                          </a:solidFill>
                          <a:latin typeface="Times New Roman"/>
                        </a:rPr>
                        <a:t>No.of</a:t>
                      </a:r>
                      <a:r>
                        <a:rPr lang="en-US" sz="2400" b="0" i="0" u="none" strike="noStrike" dirty="0">
                          <a:solidFill>
                            <a:srgbClr val="000000"/>
                          </a:solidFill>
                          <a:latin typeface="Times New Roman"/>
                        </a:rPr>
                        <a:t> Projects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0" i="0" u="none" strike="noStrike">
                          <a:solidFill>
                            <a:srgbClr val="000000"/>
                          </a:solidFill>
                          <a:latin typeface="Times New Roman"/>
                        </a:rPr>
                        <a:t>Designated (mm³)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518160">
                <a:tc>
                  <a:txBody>
                    <a:bodyPr/>
                    <a:lstStyle/>
                    <a:p>
                      <a:pPr algn="ctr" fontAlgn="t"/>
                      <a:r>
                        <a:rPr lang="en-US" sz="24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205.50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18160">
                <a:tc>
                  <a:txBody>
                    <a:bodyPr/>
                    <a:lstStyle/>
                    <a:p>
                      <a:pPr algn="ctr" fontAlgn="t"/>
                      <a:r>
                        <a:rPr lang="en-US" sz="24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Jalna</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68.50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2920">
                <a:tc>
                  <a:txBody>
                    <a:bodyPr/>
                    <a:lstStyle/>
                    <a:p>
                      <a:pPr algn="ctr" fontAlgn="t"/>
                      <a:r>
                        <a:rPr lang="en-US" sz="24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Beed</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150.31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18160">
                <a:tc>
                  <a:txBody>
                    <a:bodyPr/>
                    <a:lstStyle/>
                    <a:p>
                      <a:pPr algn="ctr" fontAlgn="t"/>
                      <a:r>
                        <a:rPr lang="en-US" sz="24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Latur</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122.15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18160">
                <a:tc>
                  <a:txBody>
                    <a:bodyPr/>
                    <a:lstStyle/>
                    <a:p>
                      <a:pPr algn="ctr" fontAlgn="t"/>
                      <a:r>
                        <a:rPr lang="en-US" sz="24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Osmanabad</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202.86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18160">
                <a:tc>
                  <a:txBody>
                    <a:bodyPr/>
                    <a:lstStyle/>
                    <a:p>
                      <a:pPr algn="ctr" fontAlgn="t"/>
                      <a:r>
                        <a:rPr lang="en-US" sz="24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Nanded</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139.07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18160">
                <a:tc>
                  <a:txBody>
                    <a:bodyPr/>
                    <a:lstStyle/>
                    <a:p>
                      <a:pPr algn="ctr" fontAlgn="t"/>
                      <a:r>
                        <a:rPr lang="en-US" sz="24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52.04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18160">
                <a:tc>
                  <a:txBody>
                    <a:bodyPr/>
                    <a:lstStyle/>
                    <a:p>
                      <a:pPr algn="ctr" fontAlgn="t"/>
                      <a:r>
                        <a:rPr lang="en-US" sz="24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Hingoli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18160">
                <a:tc>
                  <a:txBody>
                    <a:bodyPr/>
                    <a:lstStyle/>
                    <a:p>
                      <a:pPr algn="ctr" fontAlgn="t"/>
                      <a:r>
                        <a:rPr lang="en-US" sz="2400" b="0" i="0" u="none" strike="noStrike">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r" fontAlgn="t"/>
                      <a:r>
                        <a:rPr lang="en-US" sz="2400" b="1" i="0" u="none" strike="noStrike" dirty="0">
                          <a:solidFill>
                            <a:schemeClr val="accent2">
                              <a:lumMod val="50000"/>
                            </a:schemeClr>
                          </a:solidFill>
                          <a:latin typeface="Times New Roman"/>
                        </a:rPr>
                        <a:t>Division Total =</a:t>
                      </a:r>
                    </a:p>
                  </a:txBody>
                  <a:tcPr marL="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1" i="0" u="none" strike="noStrike" dirty="0">
                          <a:solidFill>
                            <a:schemeClr val="accent2">
                              <a:lumMod val="50000"/>
                            </a:schemeClr>
                          </a:solidFill>
                          <a:latin typeface="Times New Roman"/>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1" i="0" u="none" strike="noStrike" dirty="0">
                          <a:solidFill>
                            <a:schemeClr val="accent2">
                              <a:lumMod val="50000"/>
                            </a:schemeClr>
                          </a:solidFill>
                          <a:latin typeface="Times New Roman"/>
                        </a:rPr>
                        <a:t>940.43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0"/>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18</a:t>
            </a:fld>
            <a:endParaRPr lang="en-US"/>
          </a:p>
        </p:txBody>
      </p:sp>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oil and Water Conservation 2015-16\Meeting\Central team Visit Aurangabad - 31.07.2015 &amp; 01.08.2015\Other Presentation\DJDA Aurangabad\Marathwada Division Map.JPG"/>
          <p:cNvPicPr>
            <a:picLocks noChangeAspect="1" noChangeArrowheads="1"/>
          </p:cNvPicPr>
          <p:nvPr/>
        </p:nvPicPr>
        <p:blipFill>
          <a:blip r:embed="rId3" cstate="print"/>
          <a:stretch>
            <a:fillRect/>
          </a:stretch>
        </p:blipFill>
        <p:spPr bwMode="auto">
          <a:xfrm>
            <a:off x="0" y="0"/>
            <a:ext cx="9182100" cy="6953250"/>
          </a:xfrm>
          <a:prstGeom prst="rect">
            <a:avLst/>
          </a:prstGeom>
          <a:noFill/>
          <a:ln>
            <a:solidFill>
              <a:schemeClr val="accent1"/>
            </a:solidFill>
          </a:ln>
        </p:spPr>
      </p:pic>
      <p:sp>
        <p:nvSpPr>
          <p:cNvPr id="6" name="Slide Number Placeholder 11"/>
          <p:cNvSpPr txBox="1">
            <a:spLocks/>
          </p:cNvSpPr>
          <p:nvPr/>
        </p:nvSpPr>
        <p:spPr>
          <a:xfrm>
            <a:off x="8610600" y="6492875"/>
            <a:ext cx="533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FDD1CC16-426C-41D3-8AF5-D10948AC7C4D}" type="slidenum">
              <a:rPr lang="en-US" sz="1400" b="1" smtClean="0">
                <a:solidFill>
                  <a:srgbClr val="FF0000"/>
                </a:solidFill>
              </a:rPr>
              <a:pPr/>
              <a:t>1</a:t>
            </a:fld>
            <a:endParaRPr lang="en-US" sz="1400" b="1" dirty="0">
              <a:solidFill>
                <a:srgbClr val="FF0000"/>
              </a:solidFill>
            </a:endParaRPr>
          </a:p>
        </p:txBody>
      </p:sp>
    </p:spTree>
  </p:cSld>
  <p:clrMapOvr>
    <a:masterClrMapping/>
  </p:clrMapOvr>
  <p:transition>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381000"/>
          <a:ext cx="8458200" cy="5620916"/>
        </p:xfrm>
        <a:graphic>
          <a:graphicData uri="http://schemas.openxmlformats.org/drawingml/2006/table">
            <a:tbl>
              <a:tblPr/>
              <a:tblGrid>
                <a:gridCol w="787541">
                  <a:extLst>
                    <a:ext uri="{9D8B030D-6E8A-4147-A177-3AD203B41FA5}">
                      <a16:colId xmlns:a16="http://schemas.microsoft.com/office/drawing/2014/main" val="20000"/>
                    </a:ext>
                  </a:extLst>
                </a:gridCol>
                <a:gridCol w="7670659">
                  <a:extLst>
                    <a:ext uri="{9D8B030D-6E8A-4147-A177-3AD203B41FA5}">
                      <a16:colId xmlns:a16="http://schemas.microsoft.com/office/drawing/2014/main" val="20001"/>
                    </a:ext>
                  </a:extLst>
                </a:gridCol>
              </a:tblGrid>
              <a:tr h="1066800">
                <a:tc>
                  <a:txBody>
                    <a:bodyPr/>
                    <a:lstStyle/>
                    <a:p>
                      <a:pPr algn="ctr" fontAlgn="t"/>
                      <a:endParaRPr lang="en-US" sz="32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400" b="1" i="0" u="sng" strike="noStrike" dirty="0">
                          <a:solidFill>
                            <a:srgbClr val="632523"/>
                          </a:solidFill>
                          <a:latin typeface="Times New Roman"/>
                        </a:rPr>
                        <a:t>Aurangabad Division</a:t>
                      </a:r>
                      <a:br>
                        <a:rPr lang="en-US" sz="3200" b="1" i="0" u="sng" strike="noStrike" dirty="0">
                          <a:solidFill>
                            <a:srgbClr val="000000"/>
                          </a:solidFill>
                          <a:latin typeface="Times New Roman"/>
                        </a:rPr>
                      </a:br>
                      <a:r>
                        <a:rPr lang="en-US" sz="2800" b="1" i="0" u="sng" strike="noStrike" dirty="0">
                          <a:solidFill>
                            <a:srgbClr val="215867"/>
                          </a:solidFill>
                          <a:latin typeface="Times New Roman"/>
                        </a:rPr>
                        <a:t>Medium Irrigation Project</a:t>
                      </a:r>
                      <a:endParaRPr lang="en-US" sz="2800" b="1" i="0" u="sng" strike="noStrike" dirty="0">
                        <a:solidFill>
                          <a:srgbClr val="000000"/>
                        </a:solidFill>
                        <a:latin typeface="Times New Roman"/>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600200">
                <a:tc>
                  <a:txBody>
                    <a:bodyPr/>
                    <a:lstStyle/>
                    <a:p>
                      <a:pPr algn="ctr" fontAlgn="t"/>
                      <a:r>
                        <a:rPr lang="en-US" sz="3000" b="0" i="0" u="none" strike="noStrike" dirty="0">
                          <a:solidFill>
                            <a:srgbClr val="FF0000"/>
                          </a:solidFill>
                          <a:latin typeface="Times New Roman"/>
                        </a:rPr>
                        <a:t>*</a:t>
                      </a:r>
                    </a:p>
                  </a:txBody>
                  <a:tcPr marL="0" marR="0" marT="18288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800" b="0" i="0" u="none" strike="noStrike" dirty="0">
                          <a:solidFill>
                            <a:srgbClr val="000000"/>
                          </a:solidFill>
                          <a:latin typeface="Times New Roman"/>
                        </a:rPr>
                        <a:t>In Marathwada there are total </a:t>
                      </a:r>
                      <a:r>
                        <a:rPr lang="en-US" sz="2800" b="0" i="0" u="sng" strike="noStrike" dirty="0">
                          <a:solidFill>
                            <a:srgbClr val="FF0000"/>
                          </a:solidFill>
                          <a:latin typeface="Times New Roman"/>
                        </a:rPr>
                        <a:t>75 Medium irrigation project </a:t>
                      </a:r>
                      <a:r>
                        <a:rPr lang="en-US" sz="2800" b="0" i="0" u="none" strike="noStrike" dirty="0">
                          <a:solidFill>
                            <a:srgbClr val="000000"/>
                          </a:solidFill>
                          <a:latin typeface="Times New Roman"/>
                        </a:rPr>
                        <a:t>which having capacity of </a:t>
                      </a:r>
                      <a:r>
                        <a:rPr lang="en-US" sz="2800" b="0" i="0" u="sng" strike="noStrike" dirty="0">
                          <a:solidFill>
                            <a:srgbClr val="FF0000"/>
                          </a:solidFill>
                          <a:latin typeface="Times New Roman"/>
                        </a:rPr>
                        <a:t>940.43mm³</a:t>
                      </a:r>
                      <a:r>
                        <a:rPr lang="en-US" sz="2800" b="0" i="0" u="none" strike="noStrike" dirty="0">
                          <a:solidFill>
                            <a:srgbClr val="000000"/>
                          </a:solidFill>
                          <a:latin typeface="Times New Roman"/>
                        </a:rPr>
                        <a:t>.</a:t>
                      </a:r>
                    </a:p>
                  </a:txBody>
                  <a:tcPr marL="0" marT="18288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295400">
                <a:tc>
                  <a:txBody>
                    <a:bodyPr/>
                    <a:lstStyle/>
                    <a:p>
                      <a:pPr algn="ctr" fontAlgn="t"/>
                      <a:r>
                        <a:rPr lang="en-US" sz="30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800" b="0" i="0" u="none" strike="noStrike" dirty="0">
                          <a:solidFill>
                            <a:srgbClr val="000000"/>
                          </a:solidFill>
                          <a:latin typeface="Times New Roman"/>
                        </a:rPr>
                        <a:t>In last 10 years average storage was </a:t>
                      </a:r>
                      <a:r>
                        <a:rPr lang="en-US" sz="2800" b="0" i="0" u="sng" strike="noStrike" dirty="0">
                          <a:solidFill>
                            <a:srgbClr val="FF0000"/>
                          </a:solidFill>
                          <a:latin typeface="Times New Roman"/>
                        </a:rPr>
                        <a:t>488.28mm³ i.e.52%</a:t>
                      </a:r>
                      <a:r>
                        <a:rPr lang="en-US" sz="28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658516">
                <a:tc>
                  <a:txBody>
                    <a:bodyPr/>
                    <a:lstStyle/>
                    <a:p>
                      <a:pPr algn="ctr" fontAlgn="t"/>
                      <a:r>
                        <a:rPr lang="en-US" sz="30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800" b="0" i="0" u="none" strike="noStrike" dirty="0">
                          <a:solidFill>
                            <a:srgbClr val="000000"/>
                          </a:solidFill>
                          <a:latin typeface="Times New Roman"/>
                        </a:rPr>
                        <a:t>During 2010 the live </a:t>
                      </a:r>
                      <a:r>
                        <a:rPr lang="en-US" sz="2800" b="0" i="0" u="none" strike="noStrike" dirty="0" err="1">
                          <a:solidFill>
                            <a:srgbClr val="000000"/>
                          </a:solidFill>
                          <a:latin typeface="Times New Roman"/>
                        </a:rPr>
                        <a:t>sotrage</a:t>
                      </a:r>
                      <a:r>
                        <a:rPr lang="en-US" sz="2800" b="0" i="0" u="none" strike="noStrike" dirty="0">
                          <a:solidFill>
                            <a:srgbClr val="000000"/>
                          </a:solidFill>
                          <a:latin typeface="Times New Roman"/>
                        </a:rPr>
                        <a:t> of Medium dam was highest </a:t>
                      </a:r>
                      <a:r>
                        <a:rPr lang="en-US" sz="2800" b="0" i="0" u="sng" strike="noStrike" dirty="0">
                          <a:solidFill>
                            <a:srgbClr val="FF0000"/>
                          </a:solidFill>
                          <a:latin typeface="Times New Roman"/>
                        </a:rPr>
                        <a:t>726.85mm³ (77%) </a:t>
                      </a:r>
                      <a:r>
                        <a:rPr lang="en-US" sz="2800" b="0" i="0" u="none" strike="noStrike" dirty="0">
                          <a:solidFill>
                            <a:srgbClr val="000000"/>
                          </a:solidFill>
                          <a:latin typeface="Times New Roman"/>
                        </a:rPr>
                        <a:t>where as during 2015 it was </a:t>
                      </a:r>
                      <a:r>
                        <a:rPr lang="en-US" sz="2800" b="0" i="0" u="sng" strike="noStrike" dirty="0">
                          <a:solidFill>
                            <a:srgbClr val="FF0000"/>
                          </a:solidFill>
                          <a:latin typeface="Times New Roman"/>
                        </a:rPr>
                        <a:t>167.74mm³ (17.3%)</a:t>
                      </a:r>
                      <a:endParaRPr lang="en-US" sz="28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19</a:t>
            </a:fld>
            <a:endParaRPr lang="en-US"/>
          </a:p>
        </p:txBody>
      </p:sp>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34893" y="0"/>
          <a:ext cx="9213787" cy="640438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20</a:t>
            </a:fld>
            <a:endParaRPr lang="en-US"/>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600"/>
          <a:ext cx="8686801" cy="6324600"/>
        </p:xfrm>
        <a:graphic>
          <a:graphicData uri="http://schemas.openxmlformats.org/drawingml/2006/table">
            <a:tbl>
              <a:tblPr/>
              <a:tblGrid>
                <a:gridCol w="796606">
                  <a:extLst>
                    <a:ext uri="{9D8B030D-6E8A-4147-A177-3AD203B41FA5}">
                      <a16:colId xmlns:a16="http://schemas.microsoft.com/office/drawing/2014/main" val="20000"/>
                    </a:ext>
                  </a:extLst>
                </a:gridCol>
                <a:gridCol w="2860994">
                  <a:extLst>
                    <a:ext uri="{9D8B030D-6E8A-4147-A177-3AD203B41FA5}">
                      <a16:colId xmlns:a16="http://schemas.microsoft.com/office/drawing/2014/main" val="20001"/>
                    </a:ext>
                  </a:extLst>
                </a:gridCol>
                <a:gridCol w="2382276">
                  <a:extLst>
                    <a:ext uri="{9D8B030D-6E8A-4147-A177-3AD203B41FA5}">
                      <a16:colId xmlns:a16="http://schemas.microsoft.com/office/drawing/2014/main" val="20002"/>
                    </a:ext>
                  </a:extLst>
                </a:gridCol>
                <a:gridCol w="2646925">
                  <a:extLst>
                    <a:ext uri="{9D8B030D-6E8A-4147-A177-3AD203B41FA5}">
                      <a16:colId xmlns:a16="http://schemas.microsoft.com/office/drawing/2014/main" val="20003"/>
                    </a:ext>
                  </a:extLst>
                </a:gridCol>
              </a:tblGrid>
              <a:tr h="1144452">
                <a:tc gridSpan="4">
                  <a:txBody>
                    <a:bodyPr/>
                    <a:lstStyle/>
                    <a:p>
                      <a:pPr algn="ctr" fontAlgn="t"/>
                      <a:r>
                        <a:rPr lang="en-US" sz="2400" b="1" i="0" u="sng" strike="noStrike" dirty="0">
                          <a:solidFill>
                            <a:srgbClr val="632523"/>
                          </a:solidFill>
                          <a:latin typeface="Times New Roman"/>
                        </a:rPr>
                        <a:t>Aurangabad Division</a:t>
                      </a:r>
                      <a:br>
                        <a:rPr lang="en-US" sz="3200" b="1" i="0" u="none" strike="noStrike" dirty="0">
                          <a:solidFill>
                            <a:srgbClr val="215867"/>
                          </a:solidFill>
                          <a:latin typeface="Times New Roman"/>
                        </a:rPr>
                      </a:br>
                      <a:r>
                        <a:rPr lang="en-US" sz="2800" b="1" i="0" u="sng" strike="noStrike" dirty="0">
                          <a:solidFill>
                            <a:srgbClr val="215867"/>
                          </a:solidFill>
                          <a:latin typeface="Times New Roman"/>
                        </a:rPr>
                        <a:t>Designated Water Storages in Minor Projects </a:t>
                      </a:r>
                      <a:r>
                        <a:rPr lang="en-US" sz="2000" b="1" i="0" u="sng" strike="noStrike" dirty="0">
                          <a:solidFill>
                            <a:srgbClr val="632523"/>
                          </a:solidFill>
                          <a:latin typeface="Times New Roman"/>
                        </a:rPr>
                        <a:t>(mm³)</a:t>
                      </a:r>
                      <a:endParaRPr lang="en-US" sz="3200" b="1" i="0" u="sng" strike="noStrike" dirty="0">
                        <a:solidFill>
                          <a:srgbClr val="632523"/>
                        </a:solidFill>
                        <a:latin typeface="Times New Roman"/>
                      </a:endParaRPr>
                    </a:p>
                  </a:txBody>
                  <a:tcPr marL="0" marR="0" marT="0" marB="0" anchor="ctr">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36698">
                <a:tc>
                  <a:txBody>
                    <a:bodyPr/>
                    <a:lstStyle/>
                    <a:p>
                      <a:pPr algn="ctr" fontAlgn="t"/>
                      <a:r>
                        <a:rPr lang="en-US" sz="2000" b="0" i="0" u="none" strike="noStrike" dirty="0" err="1">
                          <a:solidFill>
                            <a:srgbClr val="000000"/>
                          </a:solidFill>
                          <a:latin typeface="Times New Roman"/>
                        </a:rPr>
                        <a:t>Sr.No</a:t>
                      </a:r>
                      <a:r>
                        <a:rPr lang="en-US" sz="2000" b="0" i="0" u="none" strike="noStrike" dirty="0">
                          <a:solidFill>
                            <a:srgbClr val="000000"/>
                          </a:solidFill>
                          <a:latin typeface="Times New Roman"/>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dirty="0">
                          <a:solidFill>
                            <a:srgbClr val="000000"/>
                          </a:solidFill>
                          <a:latin typeface="Times New Roman"/>
                        </a:rPr>
                        <a:t>District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dirty="0" err="1">
                          <a:solidFill>
                            <a:srgbClr val="000000"/>
                          </a:solidFill>
                          <a:latin typeface="Times New Roman"/>
                        </a:rPr>
                        <a:t>No.of</a:t>
                      </a:r>
                      <a:r>
                        <a:rPr lang="en-US" sz="2000" b="0" i="0" u="none" strike="noStrike" dirty="0">
                          <a:solidFill>
                            <a:srgbClr val="000000"/>
                          </a:solidFill>
                          <a:latin typeface="Times New Roman"/>
                        </a:rPr>
                        <a:t> Projects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000" b="0" i="0" u="none" strike="noStrike" dirty="0">
                          <a:solidFill>
                            <a:srgbClr val="000000"/>
                          </a:solidFill>
                          <a:latin typeface="Times New Roman"/>
                        </a:rPr>
                        <a:t>Designated (mm³)</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527050">
                <a:tc>
                  <a:txBody>
                    <a:bodyPr/>
                    <a:lstStyle/>
                    <a:p>
                      <a:pPr algn="ctr" fontAlgn="t"/>
                      <a:r>
                        <a:rPr lang="en-US" sz="20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188.22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27050">
                <a:tc>
                  <a:txBody>
                    <a:bodyPr/>
                    <a:lstStyle/>
                    <a:p>
                      <a:pPr algn="ctr" fontAlgn="t"/>
                      <a:r>
                        <a:rPr lang="en-US" sz="20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Jalna</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169.09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7050">
                <a:tc>
                  <a:txBody>
                    <a:bodyPr/>
                    <a:lstStyle/>
                    <a:p>
                      <a:pPr algn="ctr" fontAlgn="t"/>
                      <a:r>
                        <a:rPr lang="en-US" sz="2000" b="0"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Beed</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286.52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7050">
                <a:tc>
                  <a:txBody>
                    <a:bodyPr/>
                    <a:lstStyle/>
                    <a:p>
                      <a:pPr algn="ctr" fontAlgn="t"/>
                      <a:r>
                        <a:rPr lang="en-US" sz="2000" b="0"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Latur</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304.86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27050">
                <a:tc>
                  <a:txBody>
                    <a:bodyPr/>
                    <a:lstStyle/>
                    <a:p>
                      <a:pPr algn="ctr" fontAlgn="t"/>
                      <a:r>
                        <a:rPr lang="en-US" sz="2000" b="0"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Osmanabad</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205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475.63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27050">
                <a:tc>
                  <a:txBody>
                    <a:bodyPr/>
                    <a:lstStyle/>
                    <a:p>
                      <a:pPr algn="ctr" fontAlgn="t"/>
                      <a:r>
                        <a:rPr lang="en-US" sz="2000" b="0"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Nanded</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193.32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27050">
                <a:tc>
                  <a:txBody>
                    <a:bodyPr/>
                    <a:lstStyle/>
                    <a:p>
                      <a:pPr algn="ctr" fontAlgn="t"/>
                      <a:r>
                        <a:rPr lang="en-US" sz="2000" b="0"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42.21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27050">
                <a:tc>
                  <a:txBody>
                    <a:bodyPr/>
                    <a:lstStyle/>
                    <a:p>
                      <a:pPr algn="ctr" fontAlgn="t"/>
                      <a:r>
                        <a:rPr lang="en-US" sz="2000" b="0"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000" b="1" i="0" u="none" strike="noStrike" dirty="0" err="1">
                          <a:solidFill>
                            <a:srgbClr val="000000"/>
                          </a:solidFill>
                          <a:latin typeface="Times New Roman"/>
                        </a:rPr>
                        <a:t>Hingoli</a:t>
                      </a:r>
                      <a:endParaRPr lang="en-US" sz="20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53.03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27050">
                <a:tc>
                  <a:txBody>
                    <a:bodyPr/>
                    <a:lstStyle/>
                    <a:p>
                      <a:pPr algn="l" fontAlgn="t"/>
                      <a:r>
                        <a:rPr lang="en-US" sz="2200" b="1" i="0" u="none" strike="noStrike">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2200" b="1" i="0" u="none" strike="noStrike" dirty="0">
                          <a:solidFill>
                            <a:schemeClr val="accent2">
                              <a:lumMod val="50000"/>
                            </a:schemeClr>
                          </a:solidFill>
                          <a:latin typeface="Times New Roman"/>
                        </a:rPr>
                        <a:t>Aurangabad Division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dirty="0">
                          <a:solidFill>
                            <a:schemeClr val="accent2">
                              <a:lumMod val="50000"/>
                            </a:schemeClr>
                          </a:solidFill>
                          <a:latin typeface="Times New Roman"/>
                        </a:rPr>
                        <a:t>749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200" b="1" i="0" u="none" strike="noStrike" dirty="0">
                          <a:solidFill>
                            <a:schemeClr val="accent2">
                              <a:lumMod val="50000"/>
                            </a:schemeClr>
                          </a:solidFill>
                          <a:latin typeface="Times New Roman"/>
                        </a:rPr>
                        <a:t>1712.88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0"/>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21</a:t>
            </a:fld>
            <a:endParaRPr lang="en-US"/>
          </a:p>
        </p:txBody>
      </p:sp>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304801"/>
          <a:ext cx="8686800" cy="5964648"/>
        </p:xfrm>
        <a:graphic>
          <a:graphicData uri="http://schemas.openxmlformats.org/drawingml/2006/table">
            <a:tbl>
              <a:tblPr/>
              <a:tblGrid>
                <a:gridCol w="7620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tblGrid>
              <a:tr h="990599">
                <a:tc>
                  <a:txBody>
                    <a:bodyPr/>
                    <a:lstStyle/>
                    <a:p>
                      <a:pPr algn="ctr" fontAlgn="t"/>
                      <a:endParaRPr lang="en-US" sz="32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400" b="1" i="0" u="sng" strike="noStrike" dirty="0">
                          <a:solidFill>
                            <a:srgbClr val="632523"/>
                          </a:solidFill>
                          <a:latin typeface="Times New Roman"/>
                        </a:rPr>
                        <a:t>Aurangabad Division</a:t>
                      </a:r>
                      <a:br>
                        <a:rPr lang="en-US" sz="2400" b="1" i="0" u="sng" strike="noStrike" dirty="0">
                          <a:solidFill>
                            <a:srgbClr val="000000"/>
                          </a:solidFill>
                          <a:latin typeface="Times New Roman"/>
                        </a:rPr>
                      </a:br>
                      <a:r>
                        <a:rPr lang="en-US" sz="2800" b="1" i="0" u="none" strike="noStrike" dirty="0">
                          <a:solidFill>
                            <a:srgbClr val="215867"/>
                          </a:solidFill>
                          <a:latin typeface="Times New Roman"/>
                        </a:rPr>
                        <a:t>Minor Dams</a:t>
                      </a:r>
                      <a:endParaRPr lang="en-US" sz="2800" b="1"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600200">
                <a:tc>
                  <a:txBody>
                    <a:bodyPr/>
                    <a:lstStyle/>
                    <a:p>
                      <a:pPr algn="ctr" fontAlgn="t"/>
                      <a:r>
                        <a:rPr lang="en-US" sz="3000" b="0" i="0" u="none" strike="noStrike" dirty="0">
                          <a:solidFill>
                            <a:srgbClr val="FF0000"/>
                          </a:solidFill>
                          <a:latin typeface="Times New Roman"/>
                        </a:rPr>
                        <a:t>*</a:t>
                      </a:r>
                    </a:p>
                  </a:txBody>
                  <a:tcPr marL="0" marR="0" marT="36576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lvl="0" algn="just" fontAlgn="t"/>
                      <a:r>
                        <a:rPr lang="en-US" sz="2800" b="0" i="0" u="none" strike="noStrike" dirty="0">
                          <a:solidFill>
                            <a:srgbClr val="000000"/>
                          </a:solidFill>
                          <a:latin typeface="Times New Roman"/>
                        </a:rPr>
                        <a:t>In Marathwada there are total </a:t>
                      </a:r>
                      <a:r>
                        <a:rPr lang="en-US" sz="2800" b="0" i="0" u="sng" strike="noStrike" dirty="0">
                          <a:solidFill>
                            <a:srgbClr val="FF0000"/>
                          </a:solidFill>
                          <a:latin typeface="Times New Roman"/>
                        </a:rPr>
                        <a:t>749 </a:t>
                      </a:r>
                      <a:r>
                        <a:rPr lang="en-US" sz="2800" b="0" i="0" u="none" strike="noStrike" dirty="0">
                          <a:solidFill>
                            <a:srgbClr val="000000"/>
                          </a:solidFill>
                          <a:latin typeface="Times New Roman"/>
                        </a:rPr>
                        <a:t>minor dam having storage capacity of </a:t>
                      </a:r>
                      <a:r>
                        <a:rPr lang="en-US" sz="2800" b="0" i="0" u="sng" strike="noStrike" dirty="0">
                          <a:solidFill>
                            <a:srgbClr val="FF0000"/>
                          </a:solidFill>
                          <a:latin typeface="Times New Roman"/>
                        </a:rPr>
                        <a:t>1712.88mm³</a:t>
                      </a:r>
                      <a:r>
                        <a:rPr lang="en-US" sz="2800" b="0" i="0" u="none" strike="noStrike" dirty="0">
                          <a:solidFill>
                            <a:srgbClr val="FF0000"/>
                          </a:solidFill>
                          <a:latin typeface="Times New Roman"/>
                        </a:rPr>
                        <a:t>.</a:t>
                      </a:r>
                      <a:endParaRPr lang="en-US" sz="2800" b="0" i="0" u="none" strike="noStrike" dirty="0">
                        <a:solidFill>
                          <a:srgbClr val="000000"/>
                        </a:solidFill>
                        <a:latin typeface="Times New Roman"/>
                      </a:endParaRPr>
                    </a:p>
                  </a:txBody>
                  <a:tcPr marL="0" marT="9144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089540">
                <a:tc>
                  <a:txBody>
                    <a:bodyPr/>
                    <a:lstStyle/>
                    <a:p>
                      <a:pPr algn="ctr" fontAlgn="t"/>
                      <a:r>
                        <a:rPr lang="en-US" sz="3000" b="0" i="0" u="none" strike="noStrike" dirty="0">
                          <a:solidFill>
                            <a:srgbClr val="FF0000"/>
                          </a:solidFill>
                          <a:latin typeface="Times New Roman"/>
                        </a:rPr>
                        <a:t>*</a:t>
                      </a:r>
                    </a:p>
                  </a:txBody>
                  <a:tcPr marL="0" marR="0" marT="182880" marB="0">
                    <a:lnL w="12700" cap="flat" cmpd="sng" algn="ctr">
                      <a:solidFill>
                        <a:schemeClr val="tx1"/>
                      </a:solidFill>
                      <a:prstDash val="solid"/>
                      <a:round/>
                      <a:headEnd type="none" w="med" len="med"/>
                      <a:tailEnd type="none" w="med" len="med"/>
                    </a:lnL>
                    <a:lnR>
                      <a:noFill/>
                    </a:lnR>
                    <a:lnT>
                      <a:noFill/>
                    </a:lnT>
                    <a:lnB>
                      <a:noFill/>
                    </a:lnB>
                  </a:tcPr>
                </a:tc>
                <a:tc>
                  <a:txBody>
                    <a:bodyPr/>
                    <a:lstStyle/>
                    <a:p>
                      <a:pPr lvl="0" algn="just" fontAlgn="t"/>
                      <a:r>
                        <a:rPr lang="en-US" sz="2800" b="0" i="0" u="none" strike="noStrike" dirty="0">
                          <a:solidFill>
                            <a:srgbClr val="000000"/>
                          </a:solidFill>
                          <a:latin typeface="Times New Roman"/>
                        </a:rPr>
                        <a:t>In last 10 years average storage was </a:t>
                      </a:r>
                      <a:r>
                        <a:rPr lang="en-US" sz="2800" b="0" i="0" u="sng" strike="noStrike" dirty="0">
                          <a:solidFill>
                            <a:srgbClr val="FF0000"/>
                          </a:solidFill>
                          <a:latin typeface="Times New Roman"/>
                        </a:rPr>
                        <a:t>692.36mm³</a:t>
                      </a:r>
                      <a:r>
                        <a:rPr lang="en-US" sz="2800" b="0" i="0" u="none" strike="noStrike" dirty="0">
                          <a:solidFill>
                            <a:srgbClr val="000000"/>
                          </a:solidFill>
                          <a:latin typeface="Times New Roman"/>
                        </a:rPr>
                        <a:t> i.e.</a:t>
                      </a:r>
                      <a:r>
                        <a:rPr lang="en-US" sz="2800" b="0" i="0" u="sng" strike="noStrike" dirty="0">
                          <a:solidFill>
                            <a:srgbClr val="FF0000"/>
                          </a:solidFill>
                          <a:latin typeface="Times New Roman"/>
                        </a:rPr>
                        <a:t>40%</a:t>
                      </a:r>
                      <a:r>
                        <a:rPr lang="en-US" sz="2800" b="0" i="0" u="none" strike="noStrike" dirty="0">
                          <a:solidFill>
                            <a:srgbClr val="000000"/>
                          </a:solidFill>
                          <a:latin typeface="Times New Roman"/>
                        </a:rPr>
                        <a:t>.</a:t>
                      </a:r>
                    </a:p>
                  </a:txBody>
                  <a:tcPr marL="0" marT="0" marB="0" anchor="ctr">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2284309">
                <a:tc>
                  <a:txBody>
                    <a:bodyPr/>
                    <a:lstStyle/>
                    <a:p>
                      <a:pPr marL="0" algn="ctr" defTabSz="914400" rtl="0" eaLnBrk="1" fontAlgn="t" latinLnBrk="0" hangingPunct="1"/>
                      <a:r>
                        <a:rPr lang="en-US" sz="3000" b="0" i="0" u="none" strike="noStrike" kern="1200" dirty="0">
                          <a:solidFill>
                            <a:srgbClr val="FF0000"/>
                          </a:solidFill>
                          <a:latin typeface="Times New Roman"/>
                          <a:ea typeface="+mn-ea"/>
                          <a:cs typeface="+mn-cs"/>
                        </a:rPr>
                        <a:t>*</a:t>
                      </a:r>
                    </a:p>
                  </a:txBody>
                  <a:tcPr marL="0" marR="0" marT="45720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lvl="0" algn="just" fontAlgn="t"/>
                      <a:r>
                        <a:rPr lang="en-US" sz="2800" b="0" i="0" u="none" strike="noStrike" dirty="0">
                          <a:solidFill>
                            <a:srgbClr val="000000"/>
                          </a:solidFill>
                          <a:latin typeface="Times New Roman"/>
                        </a:rPr>
                        <a:t>In last 9 year, during 2016 the live storage was </a:t>
                      </a:r>
                      <a:r>
                        <a:rPr lang="en-US" sz="2800" b="0" i="0" u="sng" strike="noStrike" dirty="0">
                          <a:solidFill>
                            <a:srgbClr val="FF0000"/>
                          </a:solidFill>
                          <a:latin typeface="Times New Roman"/>
                        </a:rPr>
                        <a:t>1352.41mm</a:t>
                      </a:r>
                      <a:r>
                        <a:rPr lang="en-US" sz="2800" b="0" i="0" u="none" strike="noStrike" dirty="0">
                          <a:solidFill>
                            <a:srgbClr val="000000"/>
                          </a:solidFill>
                          <a:latin typeface="Times New Roman"/>
                        </a:rPr>
                        <a:t>³</a:t>
                      </a:r>
                      <a:r>
                        <a:rPr lang="en-US" sz="2800" b="0" i="0" u="none" strike="noStrike" dirty="0">
                          <a:solidFill>
                            <a:srgbClr val="FF0000"/>
                          </a:solidFill>
                          <a:latin typeface="Times New Roman"/>
                        </a:rPr>
                        <a:t> (79%) </a:t>
                      </a:r>
                      <a:r>
                        <a:rPr lang="en-US" sz="2800" b="0" i="0" u="none" strike="noStrike" dirty="0">
                          <a:solidFill>
                            <a:srgbClr val="000000"/>
                          </a:solidFill>
                          <a:latin typeface="Times New Roman"/>
                        </a:rPr>
                        <a:t>where as during 2015 live storage was </a:t>
                      </a:r>
                      <a:r>
                        <a:rPr lang="en-US" sz="2800" b="0" i="0" u="sng" strike="noStrike" dirty="0">
                          <a:solidFill>
                            <a:srgbClr val="FF0000"/>
                          </a:solidFill>
                          <a:latin typeface="Times New Roman"/>
                        </a:rPr>
                        <a:t>179.61mm³ (10.5%) </a:t>
                      </a:r>
                      <a:r>
                        <a:rPr lang="en-US" sz="2800" b="0" i="0" u="none" strike="noStrike" dirty="0">
                          <a:solidFill>
                            <a:srgbClr val="000000"/>
                          </a:solidFill>
                          <a:latin typeface="Times New Roman"/>
                        </a:rPr>
                        <a:t>which was lowest.</a:t>
                      </a:r>
                    </a:p>
                  </a:txBody>
                  <a:tcPr marL="0" marT="0" marB="0" anchor="ctr">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22</a:t>
            </a:fld>
            <a:endParaRPr lang="en-US"/>
          </a:p>
        </p:txBody>
      </p:sp>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31995" y="152400"/>
          <a:ext cx="8683405" cy="63246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23</a:t>
            </a:fld>
            <a:endParaRPr lang="en-US"/>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686800" cy="6171416"/>
        </p:xfrm>
        <a:graphic>
          <a:graphicData uri="http://schemas.openxmlformats.org/drawingml/2006/table">
            <a:tbl>
              <a:tblPr/>
              <a:tblGrid>
                <a:gridCol w="808826">
                  <a:extLst>
                    <a:ext uri="{9D8B030D-6E8A-4147-A177-3AD203B41FA5}">
                      <a16:colId xmlns:a16="http://schemas.microsoft.com/office/drawing/2014/main" val="20000"/>
                    </a:ext>
                  </a:extLst>
                </a:gridCol>
                <a:gridCol w="7877974">
                  <a:extLst>
                    <a:ext uri="{9D8B030D-6E8A-4147-A177-3AD203B41FA5}">
                      <a16:colId xmlns:a16="http://schemas.microsoft.com/office/drawing/2014/main" val="20001"/>
                    </a:ext>
                  </a:extLst>
                </a:gridCol>
              </a:tblGrid>
              <a:tr h="1025351">
                <a:tc>
                  <a:txBody>
                    <a:bodyPr/>
                    <a:lstStyle/>
                    <a:p>
                      <a:pPr algn="ctr" fontAlgn="t"/>
                      <a:endParaRPr lang="en-US" sz="28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400" b="1" i="0" u="sng" strike="noStrike" dirty="0">
                          <a:solidFill>
                            <a:srgbClr val="632523"/>
                          </a:solidFill>
                          <a:latin typeface="Times New Roman"/>
                        </a:rPr>
                        <a:t>Aurangabad Division</a:t>
                      </a:r>
                      <a:br>
                        <a:rPr lang="en-US" sz="2800" b="1" i="0" u="sng" strike="noStrike" dirty="0">
                          <a:solidFill>
                            <a:srgbClr val="000000"/>
                          </a:solidFill>
                          <a:latin typeface="Times New Roman"/>
                        </a:rPr>
                      </a:br>
                      <a:r>
                        <a:rPr lang="en-US" sz="2800" b="1" i="0" u="none" strike="noStrike" dirty="0">
                          <a:solidFill>
                            <a:srgbClr val="215867"/>
                          </a:solidFill>
                          <a:latin typeface="Times New Roman"/>
                        </a:rPr>
                        <a:t>Under Ground Water Level.</a:t>
                      </a:r>
                      <a:endParaRPr lang="en-US" sz="2000" b="1" i="0" u="none" strike="noStrike" dirty="0">
                        <a:solidFill>
                          <a:srgbClr val="000000"/>
                        </a:solidFill>
                        <a:latin typeface="Times New Roman"/>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336849">
                <a:tc>
                  <a:txBody>
                    <a:bodyPr/>
                    <a:lstStyle/>
                    <a:p>
                      <a:pPr algn="ctr" fontAlgn="t"/>
                      <a:r>
                        <a:rPr lang="en-US" sz="2800" b="0" i="0" u="none" strike="noStrike" dirty="0">
                          <a:solidFill>
                            <a:srgbClr val="FF0000"/>
                          </a:solidFill>
                          <a:latin typeface="Times New Roman"/>
                        </a:rPr>
                        <a:t>*</a:t>
                      </a:r>
                    </a:p>
                  </a:txBody>
                  <a:tcPr marL="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600" b="0" i="0" u="none" strike="noStrike" dirty="0">
                          <a:solidFill>
                            <a:srgbClr val="000000"/>
                          </a:solidFill>
                          <a:latin typeface="Times New Roman"/>
                        </a:rPr>
                        <a:t>In Marathwada region there are </a:t>
                      </a:r>
                      <a:r>
                        <a:rPr lang="en-US" sz="2600" b="0" i="0" u="none" strike="noStrike" dirty="0">
                          <a:solidFill>
                            <a:srgbClr val="FF0000"/>
                          </a:solidFill>
                          <a:latin typeface="Times New Roman"/>
                        </a:rPr>
                        <a:t>76 Talukas.</a:t>
                      </a:r>
                      <a:r>
                        <a:rPr lang="en-US" sz="2600" b="0" i="0" u="none" strike="noStrike" dirty="0">
                          <a:solidFill>
                            <a:srgbClr val="000000"/>
                          </a:solidFill>
                          <a:latin typeface="Times New Roman"/>
                        </a:rPr>
                        <a:t> Out of which, </a:t>
                      </a:r>
                      <a:r>
                        <a:rPr lang="en-US" sz="2600" b="0" i="0" u="none" strike="noStrike" dirty="0">
                          <a:solidFill>
                            <a:srgbClr val="FF0000"/>
                          </a:solidFill>
                          <a:latin typeface="Times New Roman"/>
                        </a:rPr>
                        <a:t>in</a:t>
                      </a:r>
                      <a:r>
                        <a:rPr lang="en-US" sz="2600" b="0" i="0" u="none" strike="noStrike" baseline="0" dirty="0">
                          <a:solidFill>
                            <a:srgbClr val="FF0000"/>
                          </a:solidFill>
                          <a:latin typeface="Times New Roman"/>
                        </a:rPr>
                        <a:t> </a:t>
                      </a:r>
                      <a:r>
                        <a:rPr lang="en-US" sz="2600" b="0" i="0" u="none" strike="noStrike" dirty="0">
                          <a:solidFill>
                            <a:srgbClr val="FF0000"/>
                          </a:solidFill>
                          <a:latin typeface="Times New Roman"/>
                        </a:rPr>
                        <a:t>71 Talukas </a:t>
                      </a:r>
                      <a:r>
                        <a:rPr lang="en-US" sz="2600" b="0" i="0" u="none" strike="noStrike" dirty="0">
                          <a:solidFill>
                            <a:schemeClr val="tx1"/>
                          </a:solidFill>
                          <a:latin typeface="Times New Roman"/>
                        </a:rPr>
                        <a:t>there is decrease in static water level.</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1430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600" b="0" i="0" u="none" strike="noStrike" dirty="0">
                          <a:solidFill>
                            <a:srgbClr val="000000"/>
                          </a:solidFill>
                          <a:latin typeface="Times New Roman"/>
                        </a:rPr>
                        <a:t>There are </a:t>
                      </a:r>
                      <a:r>
                        <a:rPr lang="en-US" sz="2600" b="0" i="0" u="none" strike="noStrike" dirty="0">
                          <a:solidFill>
                            <a:srgbClr val="FF0000"/>
                          </a:solidFill>
                          <a:latin typeface="Times New Roman"/>
                        </a:rPr>
                        <a:t>875 observation well </a:t>
                      </a:r>
                      <a:r>
                        <a:rPr lang="en-US" sz="2600" b="0" i="0" u="none" strike="noStrike" dirty="0">
                          <a:solidFill>
                            <a:srgbClr val="000000"/>
                          </a:solidFill>
                          <a:latin typeface="Times New Roman"/>
                        </a:rPr>
                        <a:t>to measure the underground water levels.</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5240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600" b="0" i="0" u="none" strike="noStrike" dirty="0">
                          <a:solidFill>
                            <a:srgbClr val="000000"/>
                          </a:solidFill>
                          <a:latin typeface="Times New Roman"/>
                        </a:rPr>
                        <a:t>It is also seen that, there is decrease in Static</a:t>
                      </a:r>
                      <a:r>
                        <a:rPr lang="en-US" sz="2600" b="0" i="0" u="none" strike="noStrike" baseline="0" dirty="0">
                          <a:solidFill>
                            <a:srgbClr val="000000"/>
                          </a:solidFill>
                          <a:latin typeface="Times New Roman"/>
                        </a:rPr>
                        <a:t> Water Level (</a:t>
                      </a:r>
                      <a:r>
                        <a:rPr lang="en-US" sz="2600" b="0" i="0" u="none" strike="noStrike" dirty="0">
                          <a:solidFill>
                            <a:srgbClr val="000000"/>
                          </a:solidFill>
                          <a:latin typeface="Times New Roman"/>
                        </a:rPr>
                        <a:t>SWL) in all </a:t>
                      </a:r>
                      <a:r>
                        <a:rPr lang="en-US" sz="2600" b="0" i="0" u="none" strike="noStrike" dirty="0">
                          <a:solidFill>
                            <a:srgbClr val="FF0000"/>
                          </a:solidFill>
                          <a:latin typeface="Times New Roman"/>
                        </a:rPr>
                        <a:t>8 districts </a:t>
                      </a:r>
                      <a:r>
                        <a:rPr lang="en-US" sz="2600" b="0" i="0" u="none" strike="noStrike" dirty="0">
                          <a:solidFill>
                            <a:srgbClr val="000000"/>
                          </a:solidFill>
                          <a:latin typeface="Times New Roman"/>
                        </a:rPr>
                        <a:t>and average decrease in water level is </a:t>
                      </a:r>
                      <a:r>
                        <a:rPr lang="en-US" sz="2600" b="0" i="0" u="none" strike="noStrike" dirty="0">
                          <a:solidFill>
                            <a:srgbClr val="FF0000"/>
                          </a:solidFill>
                          <a:latin typeface="Times New Roman"/>
                        </a:rPr>
                        <a:t>1.84 meter.</a:t>
                      </a:r>
                      <a:endParaRPr lang="en-US" sz="26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1142216">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600" b="0" i="0" u="none" strike="noStrike" dirty="0">
                          <a:solidFill>
                            <a:srgbClr val="000000"/>
                          </a:solidFill>
                          <a:latin typeface="Times New Roman"/>
                        </a:rPr>
                        <a:t>Highest decrease</a:t>
                      </a:r>
                      <a:r>
                        <a:rPr lang="en-US" sz="2600" b="0" i="0" u="none" strike="noStrike" baseline="0" dirty="0">
                          <a:solidFill>
                            <a:srgbClr val="000000"/>
                          </a:solidFill>
                          <a:latin typeface="Times New Roman"/>
                        </a:rPr>
                        <a:t> in </a:t>
                      </a:r>
                      <a:r>
                        <a:rPr lang="en-US" sz="2600" b="0" i="0" u="none" strike="noStrike" dirty="0">
                          <a:solidFill>
                            <a:srgbClr val="000000"/>
                          </a:solidFill>
                          <a:latin typeface="Times New Roman"/>
                        </a:rPr>
                        <a:t>SWL is in</a:t>
                      </a:r>
                      <a:r>
                        <a:rPr lang="en-US" sz="2600" b="0" i="0" u="none" strike="noStrike" dirty="0">
                          <a:solidFill>
                            <a:srgbClr val="FF0000"/>
                          </a:solidFill>
                          <a:latin typeface="Times New Roman"/>
                        </a:rPr>
                        <a:t> Osmanabad-3.21Mt</a:t>
                      </a:r>
                      <a:r>
                        <a:rPr lang="en-US" sz="2600" b="0" i="0" u="none" strike="noStrike" dirty="0">
                          <a:solidFill>
                            <a:srgbClr val="000000"/>
                          </a:solidFill>
                          <a:latin typeface="Times New Roman"/>
                        </a:rPr>
                        <a:t>., followed by </a:t>
                      </a:r>
                      <a:r>
                        <a:rPr lang="en-US" sz="2600" b="0" i="0" u="none" strike="noStrike" dirty="0" err="1">
                          <a:solidFill>
                            <a:srgbClr val="FF0000"/>
                          </a:solidFill>
                          <a:latin typeface="Times New Roman"/>
                        </a:rPr>
                        <a:t>Beed</a:t>
                      </a:r>
                      <a:r>
                        <a:rPr lang="en-US" sz="2600" b="0" i="0" u="none" strike="noStrike" dirty="0">
                          <a:solidFill>
                            <a:srgbClr val="FF0000"/>
                          </a:solidFill>
                          <a:latin typeface="Times New Roman"/>
                        </a:rPr>
                        <a:t>- 2.59Mt</a:t>
                      </a:r>
                      <a:r>
                        <a:rPr lang="en-US" sz="2600" b="0" i="0" u="none" strike="noStrike" dirty="0">
                          <a:solidFill>
                            <a:srgbClr val="000000"/>
                          </a:solidFill>
                          <a:latin typeface="Times New Roman"/>
                        </a:rPr>
                        <a:t>. and </a:t>
                      </a:r>
                      <a:r>
                        <a:rPr lang="en-US" sz="2600" b="0" i="0" u="none" strike="noStrike" dirty="0" err="1">
                          <a:solidFill>
                            <a:srgbClr val="FF0000"/>
                          </a:solidFill>
                          <a:latin typeface="Times New Roman"/>
                        </a:rPr>
                        <a:t>Jalna</a:t>
                      </a:r>
                      <a:r>
                        <a:rPr lang="en-US" sz="2600" b="0" i="0" u="none" strike="noStrike" dirty="0">
                          <a:solidFill>
                            <a:srgbClr val="FF0000"/>
                          </a:solidFill>
                          <a:latin typeface="Times New Roman"/>
                        </a:rPr>
                        <a:t>- 2.42Mt</a:t>
                      </a:r>
                      <a:r>
                        <a:rPr lang="en-US" sz="26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24</a:t>
            </a:fld>
            <a:endParaRPr lang="en-US"/>
          </a:p>
        </p:txBody>
      </p:sp>
      <p:cxnSp>
        <p:nvCxnSpPr>
          <p:cNvPr id="6" name="Straight Connector 5"/>
          <p:cNvCxnSpPr/>
          <p:nvPr/>
        </p:nvCxnSpPr>
        <p:spPr>
          <a:xfrm>
            <a:off x="228600" y="1066800"/>
            <a:ext cx="8686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599"/>
          <a:ext cx="8610599" cy="6507479"/>
        </p:xfrm>
        <a:graphic>
          <a:graphicData uri="http://schemas.openxmlformats.org/drawingml/2006/table">
            <a:tbl>
              <a:tblPr/>
              <a:tblGrid>
                <a:gridCol w="533400">
                  <a:extLst>
                    <a:ext uri="{9D8B030D-6E8A-4147-A177-3AD203B41FA5}">
                      <a16:colId xmlns:a16="http://schemas.microsoft.com/office/drawing/2014/main" val="20000"/>
                    </a:ext>
                  </a:extLst>
                </a:gridCol>
                <a:gridCol w="1333824">
                  <a:extLst>
                    <a:ext uri="{9D8B030D-6E8A-4147-A177-3AD203B41FA5}">
                      <a16:colId xmlns:a16="http://schemas.microsoft.com/office/drawing/2014/main" val="20001"/>
                    </a:ext>
                  </a:extLst>
                </a:gridCol>
                <a:gridCol w="868935">
                  <a:extLst>
                    <a:ext uri="{9D8B030D-6E8A-4147-A177-3AD203B41FA5}">
                      <a16:colId xmlns:a16="http://schemas.microsoft.com/office/drawing/2014/main" val="20002"/>
                    </a:ext>
                  </a:extLst>
                </a:gridCol>
                <a:gridCol w="843625">
                  <a:extLst>
                    <a:ext uri="{9D8B030D-6E8A-4147-A177-3AD203B41FA5}">
                      <a16:colId xmlns:a16="http://schemas.microsoft.com/office/drawing/2014/main" val="20003"/>
                    </a:ext>
                  </a:extLst>
                </a:gridCol>
                <a:gridCol w="632718">
                  <a:extLst>
                    <a:ext uri="{9D8B030D-6E8A-4147-A177-3AD203B41FA5}">
                      <a16:colId xmlns:a16="http://schemas.microsoft.com/office/drawing/2014/main" val="20004"/>
                    </a:ext>
                  </a:extLst>
                </a:gridCol>
                <a:gridCol w="719894">
                  <a:extLst>
                    <a:ext uri="{9D8B030D-6E8A-4147-A177-3AD203B41FA5}">
                      <a16:colId xmlns:a16="http://schemas.microsoft.com/office/drawing/2014/main" val="20005"/>
                    </a:ext>
                  </a:extLst>
                </a:gridCol>
                <a:gridCol w="858804">
                  <a:extLst>
                    <a:ext uri="{9D8B030D-6E8A-4147-A177-3AD203B41FA5}">
                      <a16:colId xmlns:a16="http://schemas.microsoft.com/office/drawing/2014/main" val="20006"/>
                    </a:ext>
                  </a:extLst>
                </a:gridCol>
                <a:gridCol w="1524000">
                  <a:extLst>
                    <a:ext uri="{9D8B030D-6E8A-4147-A177-3AD203B41FA5}">
                      <a16:colId xmlns:a16="http://schemas.microsoft.com/office/drawing/2014/main" val="20007"/>
                    </a:ext>
                  </a:extLst>
                </a:gridCol>
                <a:gridCol w="1295399">
                  <a:extLst>
                    <a:ext uri="{9D8B030D-6E8A-4147-A177-3AD203B41FA5}">
                      <a16:colId xmlns:a16="http://schemas.microsoft.com/office/drawing/2014/main" val="20008"/>
                    </a:ext>
                  </a:extLst>
                </a:gridCol>
              </a:tblGrid>
              <a:tr h="1447801">
                <a:tc gridSpan="9">
                  <a:txBody>
                    <a:bodyPr/>
                    <a:lstStyle/>
                    <a:p>
                      <a:pPr algn="ctr" fontAlgn="t"/>
                      <a:r>
                        <a:rPr lang="en-US" sz="2400" b="1" i="0" u="sng" strike="noStrike" dirty="0">
                          <a:solidFill>
                            <a:srgbClr val="632523"/>
                          </a:solidFill>
                          <a:latin typeface="Times New Roman"/>
                        </a:rPr>
                        <a:t>Aurangabad Division</a:t>
                      </a:r>
                      <a:br>
                        <a:rPr lang="en-US" sz="2400" b="1" i="0" u="none" strike="noStrike" dirty="0">
                          <a:solidFill>
                            <a:srgbClr val="215867"/>
                          </a:solidFill>
                          <a:latin typeface="Times New Roman"/>
                        </a:rPr>
                      </a:br>
                      <a:r>
                        <a:rPr lang="en-US" sz="2800" b="1" i="0" u="none" strike="noStrike" dirty="0">
                          <a:solidFill>
                            <a:srgbClr val="215867"/>
                          </a:solidFill>
                          <a:latin typeface="Times New Roman"/>
                        </a:rPr>
                        <a:t>Statement showing Average Static Water Level (SWL) </a:t>
                      </a:r>
                      <a:br>
                        <a:rPr lang="en-US" sz="2800" b="1" i="0" u="none" strike="noStrike" dirty="0">
                          <a:solidFill>
                            <a:srgbClr val="215867"/>
                          </a:solidFill>
                          <a:latin typeface="Times New Roman"/>
                        </a:rPr>
                      </a:br>
                      <a:r>
                        <a:rPr lang="en-US" sz="2800" b="1" i="0" u="none" strike="noStrike" dirty="0">
                          <a:solidFill>
                            <a:srgbClr val="215867"/>
                          </a:solidFill>
                          <a:latin typeface="Times New Roman"/>
                        </a:rPr>
                        <a:t>in Observation Wells March, 2019</a:t>
                      </a:r>
                      <a:endParaRPr lang="en-US" sz="2400" b="1"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00420">
                <a:tc rowSpan="2">
                  <a:txBody>
                    <a:bodyPr/>
                    <a:lstStyle/>
                    <a:p>
                      <a:pPr algn="ctr" rtl="0" fontAlgn="t"/>
                      <a:r>
                        <a:rPr lang="en-US" sz="1400" b="1" i="0" u="none" strike="noStrike" dirty="0">
                          <a:solidFill>
                            <a:srgbClr val="000000"/>
                          </a:solidFill>
                          <a:latin typeface="Times New Roman"/>
                        </a:rPr>
                        <a:t>Sr. </a:t>
                      </a:r>
                    </a:p>
                    <a:p>
                      <a:pPr algn="ctr" rtl="0" fontAlgn="t"/>
                      <a:r>
                        <a:rPr lang="en-US" sz="1400" b="1" i="0" u="none" strike="noStrike" dirty="0">
                          <a:solidFill>
                            <a:srgbClr val="000000"/>
                          </a:solidFill>
                          <a:latin typeface="Times New Roman"/>
                        </a:rPr>
                        <a:t>No.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rowSpan="2">
                  <a:txBody>
                    <a:bodyPr/>
                    <a:lstStyle/>
                    <a:p>
                      <a:pPr algn="ctr" rtl="0" fontAlgn="t"/>
                      <a:r>
                        <a:rPr lang="en-US" sz="1400" b="1" i="0" u="none" strike="noStrike" dirty="0">
                          <a:solidFill>
                            <a:srgbClr val="000000"/>
                          </a:solidFill>
                          <a:latin typeface="Times New Roman"/>
                        </a:rPr>
                        <a:t>District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rowSpan="2">
                  <a:txBody>
                    <a:bodyPr/>
                    <a:lstStyle/>
                    <a:p>
                      <a:pPr algn="ctr" rtl="0" fontAlgn="t"/>
                      <a:r>
                        <a:rPr lang="en-US" sz="1400" b="1" i="0" u="none" strike="noStrike" dirty="0">
                          <a:solidFill>
                            <a:srgbClr val="000000"/>
                          </a:solidFill>
                          <a:latin typeface="Times New Roman"/>
                        </a:rPr>
                        <a:t>Number </a:t>
                      </a:r>
                      <a:br>
                        <a:rPr lang="en-US" sz="1400" b="1" i="0" u="none" strike="noStrike" dirty="0">
                          <a:solidFill>
                            <a:srgbClr val="000000"/>
                          </a:solidFill>
                          <a:latin typeface="Times New Roman"/>
                        </a:rPr>
                      </a:br>
                      <a:r>
                        <a:rPr lang="en-US" sz="1400" b="1" i="0" u="none" strike="noStrike" dirty="0">
                          <a:solidFill>
                            <a:srgbClr val="000000"/>
                          </a:solidFill>
                          <a:latin typeface="Times New Roman"/>
                        </a:rPr>
                        <a:t>of  </a:t>
                      </a:r>
                    </a:p>
                    <a:p>
                      <a:pPr algn="ctr" rtl="0" fontAlgn="t"/>
                      <a:r>
                        <a:rPr lang="en-US" sz="1400" b="1" i="0" u="none" strike="noStrike" dirty="0">
                          <a:solidFill>
                            <a:srgbClr val="000000"/>
                          </a:solidFill>
                          <a:latin typeface="Times New Roman"/>
                        </a:rPr>
                        <a:t>Talukas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gridSpan="5">
                  <a:txBody>
                    <a:bodyPr/>
                    <a:lstStyle/>
                    <a:p>
                      <a:pPr algn="ctr" rtl="0" fontAlgn="t"/>
                      <a:r>
                        <a:rPr lang="en-US" sz="1400" b="1" i="0" u="none" strike="noStrike" dirty="0" err="1">
                          <a:solidFill>
                            <a:srgbClr val="000000"/>
                          </a:solidFill>
                          <a:latin typeface="Times New Roman"/>
                        </a:rPr>
                        <a:t>Taluks</a:t>
                      </a:r>
                      <a:r>
                        <a:rPr lang="en-US" sz="1400" b="1" i="0" u="none" strike="noStrike" dirty="0">
                          <a:solidFill>
                            <a:srgbClr val="000000"/>
                          </a:solidFill>
                          <a:latin typeface="Times New Roman"/>
                        </a:rPr>
                        <a:t> showing the decrease in SWL (In </a:t>
                      </a:r>
                      <a:r>
                        <a:rPr lang="en-US" sz="1400" b="1" i="0" u="none" strike="noStrike" dirty="0" err="1">
                          <a:solidFill>
                            <a:srgbClr val="000000"/>
                          </a:solidFill>
                          <a:latin typeface="Times New Roman"/>
                        </a:rPr>
                        <a:t>mtrs</a:t>
                      </a:r>
                      <a:r>
                        <a:rPr lang="en-US" sz="14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t"/>
                      <a:r>
                        <a:rPr lang="en-US" sz="1400" b="1" i="0" u="none" strike="noStrike" dirty="0">
                          <a:solidFill>
                            <a:srgbClr val="000000"/>
                          </a:solidFill>
                          <a:latin typeface="Times New Roman"/>
                        </a:rPr>
                        <a:t>No. of </a:t>
                      </a:r>
                      <a:r>
                        <a:rPr lang="en-US" sz="1400" b="1" i="0" u="none" strike="noStrike" dirty="0" err="1">
                          <a:solidFill>
                            <a:srgbClr val="000000"/>
                          </a:solidFill>
                          <a:latin typeface="Times New Roman"/>
                        </a:rPr>
                        <a:t>Taluka’s</a:t>
                      </a:r>
                      <a:r>
                        <a:rPr lang="en-US" sz="1400" b="1" i="0" u="none" strike="noStrike" dirty="0">
                          <a:solidFill>
                            <a:srgbClr val="000000"/>
                          </a:solidFill>
                          <a:latin typeface="Times New Roman"/>
                        </a:rPr>
                        <a:t> Water Level Increased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66408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ctr"/>
                      <a:r>
                        <a:rPr lang="en-US" sz="1400" b="1" i="0" u="none" strike="noStrike" dirty="0">
                          <a:solidFill>
                            <a:srgbClr val="000000"/>
                          </a:solidFill>
                          <a:latin typeface="Times New Roman"/>
                        </a:rPr>
                        <a:t>0 to 01 </a:t>
                      </a:r>
                    </a:p>
                    <a:p>
                      <a:pPr algn="ctr" rtl="0" fontAlgn="ctr"/>
                      <a:r>
                        <a:rPr lang="en-US" sz="1400" b="1" i="0" u="none" strike="noStrike" dirty="0" err="1">
                          <a:solidFill>
                            <a:srgbClr val="000000"/>
                          </a:solidFill>
                          <a:latin typeface="Times New Roman"/>
                        </a:rPr>
                        <a:t>mtr</a:t>
                      </a:r>
                      <a:endParaRPr lang="en-US" sz="14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a:solidFill>
                            <a:srgbClr val="000000"/>
                          </a:solidFill>
                          <a:latin typeface="Times New Roman"/>
                        </a:rPr>
                        <a:t>01 to 02 mtr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000000"/>
                          </a:solidFill>
                          <a:latin typeface="Times New Roman"/>
                        </a:rPr>
                        <a:t>02 to 03 </a:t>
                      </a:r>
                      <a:r>
                        <a:rPr lang="en-US" sz="1400" b="1" i="0" u="none" strike="noStrike" dirty="0" err="1">
                          <a:solidFill>
                            <a:srgbClr val="000000"/>
                          </a:solidFill>
                          <a:latin typeface="Times New Roman"/>
                        </a:rPr>
                        <a:t>mtr</a:t>
                      </a:r>
                      <a:r>
                        <a:rPr lang="en-US" sz="14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000000"/>
                          </a:solidFill>
                          <a:latin typeface="Times New Roman"/>
                        </a:rPr>
                        <a:t>Above </a:t>
                      </a:r>
                    </a:p>
                    <a:p>
                      <a:pPr algn="ctr" rtl="0" fontAlgn="ctr"/>
                      <a:r>
                        <a:rPr lang="en-US" sz="1400" b="1" i="0" u="none" strike="noStrike" dirty="0">
                          <a:solidFill>
                            <a:srgbClr val="000000"/>
                          </a:solidFill>
                          <a:latin typeface="Times New Roman"/>
                        </a:rPr>
                        <a:t>03 </a:t>
                      </a:r>
                      <a:r>
                        <a:rPr lang="en-US" sz="1400" b="1" i="0" u="none" strike="noStrike" dirty="0" err="1">
                          <a:solidFill>
                            <a:srgbClr val="000000"/>
                          </a:solidFill>
                          <a:latin typeface="Times New Roman"/>
                        </a:rPr>
                        <a:t>mtr</a:t>
                      </a:r>
                      <a:r>
                        <a:rPr lang="en-US" sz="14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a:solidFill>
                            <a:srgbClr val="000000"/>
                          </a:solidFill>
                          <a:latin typeface="Times New Roman"/>
                        </a:rPr>
                        <a:t>No. of Taluka’s Water Level Decreased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vMerge="1">
                  <a:txBody>
                    <a:bodyPr/>
                    <a:lstStyle/>
                    <a:p>
                      <a:endParaRPr lang="en-US"/>
                    </a:p>
                  </a:txBody>
                  <a:tcPr/>
                </a:tc>
                <a:extLst>
                  <a:ext uri="{0D108BD9-81ED-4DB2-BD59-A6C34878D82A}">
                    <a16:rowId xmlns:a16="http://schemas.microsoft.com/office/drawing/2014/main" val="10002"/>
                  </a:ext>
                </a:extLst>
              </a:tr>
              <a:tr h="180636">
                <a:tc>
                  <a:txBody>
                    <a:bodyPr/>
                    <a:lstStyle/>
                    <a:p>
                      <a:pPr algn="ctr" rtl="0" fontAlgn="ctr"/>
                      <a:r>
                        <a:rPr lang="en-US" sz="100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6011">
                <a:tc>
                  <a:txBody>
                    <a:bodyPr/>
                    <a:lstStyle/>
                    <a:p>
                      <a:pPr algn="ctr" rtl="0" fontAlgn="ctr"/>
                      <a:r>
                        <a:rPr lang="en-US" sz="18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95287">
                <a:tc>
                  <a:txBody>
                    <a:bodyPr/>
                    <a:lstStyle/>
                    <a:p>
                      <a:pPr algn="ctr" rtl="0" fontAlgn="ctr"/>
                      <a:r>
                        <a:rPr lang="en-US" sz="18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Jalna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95287">
                <a:tc>
                  <a:txBody>
                    <a:bodyPr/>
                    <a:lstStyle/>
                    <a:p>
                      <a:pPr algn="ctr" rtl="0" fontAlgn="ctr"/>
                      <a:r>
                        <a:rPr lang="en-US" sz="1800" b="0"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95287">
                <a:tc>
                  <a:txBody>
                    <a:bodyPr/>
                    <a:lstStyle/>
                    <a:p>
                      <a:pPr algn="ctr" rtl="0" fontAlgn="ctr"/>
                      <a:r>
                        <a:rPr lang="en-US" sz="1800" b="0"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74345">
                <a:tc>
                  <a:txBody>
                    <a:bodyPr/>
                    <a:lstStyle/>
                    <a:p>
                      <a:pPr algn="ctr" rtl="0" fontAlgn="ctr"/>
                      <a:r>
                        <a:rPr lang="en-US" sz="1800" b="0"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74345">
                <a:tc>
                  <a:txBody>
                    <a:bodyPr/>
                    <a:lstStyle/>
                    <a:p>
                      <a:pPr algn="ctr" rtl="0" fontAlgn="ctr"/>
                      <a:r>
                        <a:rPr lang="en-US" sz="1800" b="0"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Latur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74345">
                <a:tc>
                  <a:txBody>
                    <a:bodyPr/>
                    <a:lstStyle/>
                    <a:p>
                      <a:pPr algn="ctr" rtl="0" fontAlgn="ctr"/>
                      <a:r>
                        <a:rPr lang="en-US" sz="1800" b="0"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74345">
                <a:tc>
                  <a:txBody>
                    <a:bodyPr/>
                    <a:lstStyle/>
                    <a:p>
                      <a:pPr algn="ctr" rtl="0" fontAlgn="ctr"/>
                      <a:r>
                        <a:rPr lang="en-US" sz="1800" b="0"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Beed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95287">
                <a:tc gridSpan="2">
                  <a:txBody>
                    <a:bodyPr/>
                    <a:lstStyle/>
                    <a:p>
                      <a:pPr algn="ctr" rtl="0" fontAlgn="ctr"/>
                      <a:r>
                        <a:rPr lang="en-US" sz="2000" b="1" i="0" u="none" strike="noStrike" dirty="0" err="1">
                          <a:solidFill>
                            <a:srgbClr val="632523"/>
                          </a:solidFill>
                          <a:latin typeface="Times New Roman"/>
                        </a:rPr>
                        <a:t>A,bad</a:t>
                      </a:r>
                      <a:r>
                        <a:rPr lang="en-US" sz="2000" b="1" i="0" u="none" strike="noStrike" dirty="0">
                          <a:solidFill>
                            <a:srgbClr val="632523"/>
                          </a:solidFill>
                          <a:latin typeface="Times New Roman"/>
                        </a:rPr>
                        <a:t> Division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2000" b="1" i="0" u="none" strike="noStrike" dirty="0">
                          <a:solidFill>
                            <a:srgbClr val="632523"/>
                          </a:solidFill>
                          <a:latin typeface="Times New Roman"/>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25</a:t>
            </a:fld>
            <a:endParaRPr lang="en-US"/>
          </a:p>
        </p:txBody>
      </p:sp>
      <p:cxnSp>
        <p:nvCxnSpPr>
          <p:cNvPr id="6" name="Straight Connector 5"/>
          <p:cNvCxnSpPr/>
          <p:nvPr/>
        </p:nvCxnSpPr>
        <p:spPr>
          <a:xfrm>
            <a:off x="228600" y="1447800"/>
            <a:ext cx="8610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599" y="304800"/>
          <a:ext cx="8686802" cy="6299666"/>
        </p:xfrm>
        <a:graphic>
          <a:graphicData uri="http://schemas.openxmlformats.org/drawingml/2006/table">
            <a:tbl>
              <a:tblPr/>
              <a:tblGrid>
                <a:gridCol w="657893">
                  <a:extLst>
                    <a:ext uri="{9D8B030D-6E8A-4147-A177-3AD203B41FA5}">
                      <a16:colId xmlns:a16="http://schemas.microsoft.com/office/drawing/2014/main" val="20000"/>
                    </a:ext>
                  </a:extLst>
                </a:gridCol>
                <a:gridCol w="1325605">
                  <a:extLst>
                    <a:ext uri="{9D8B030D-6E8A-4147-A177-3AD203B41FA5}">
                      <a16:colId xmlns:a16="http://schemas.microsoft.com/office/drawing/2014/main" val="20001"/>
                    </a:ext>
                  </a:extLst>
                </a:gridCol>
                <a:gridCol w="1675826">
                  <a:extLst>
                    <a:ext uri="{9D8B030D-6E8A-4147-A177-3AD203B41FA5}">
                      <a16:colId xmlns:a16="http://schemas.microsoft.com/office/drawing/2014/main" val="20002"/>
                    </a:ext>
                  </a:extLst>
                </a:gridCol>
                <a:gridCol w="1675826">
                  <a:extLst>
                    <a:ext uri="{9D8B030D-6E8A-4147-A177-3AD203B41FA5}">
                      <a16:colId xmlns:a16="http://schemas.microsoft.com/office/drawing/2014/main" val="20003"/>
                    </a:ext>
                  </a:extLst>
                </a:gridCol>
                <a:gridCol w="1675826">
                  <a:extLst>
                    <a:ext uri="{9D8B030D-6E8A-4147-A177-3AD203B41FA5}">
                      <a16:colId xmlns:a16="http://schemas.microsoft.com/office/drawing/2014/main" val="20004"/>
                    </a:ext>
                  </a:extLst>
                </a:gridCol>
                <a:gridCol w="1675826">
                  <a:extLst>
                    <a:ext uri="{9D8B030D-6E8A-4147-A177-3AD203B41FA5}">
                      <a16:colId xmlns:a16="http://schemas.microsoft.com/office/drawing/2014/main" val="20005"/>
                    </a:ext>
                  </a:extLst>
                </a:gridCol>
              </a:tblGrid>
              <a:tr h="1447800">
                <a:tc gridSpan="6">
                  <a:txBody>
                    <a:bodyPr/>
                    <a:lstStyle/>
                    <a:p>
                      <a:pPr algn="ctr" fontAlgn="t"/>
                      <a:r>
                        <a:rPr lang="en-US" sz="2000" b="1" i="0" u="sng" strike="noStrike" dirty="0">
                          <a:solidFill>
                            <a:srgbClr val="632523"/>
                          </a:solidFill>
                          <a:latin typeface="Times New Roman"/>
                        </a:rPr>
                        <a:t>Aurangabad Division</a:t>
                      </a:r>
                      <a:br>
                        <a:rPr lang="en-US" sz="2400" b="1" i="0" u="none" strike="noStrike" dirty="0">
                          <a:solidFill>
                            <a:srgbClr val="215867"/>
                          </a:solidFill>
                          <a:latin typeface="Times New Roman"/>
                        </a:rPr>
                      </a:br>
                      <a:r>
                        <a:rPr lang="en-US" sz="2400" b="1" i="0" u="none" strike="noStrike" dirty="0">
                          <a:solidFill>
                            <a:srgbClr val="215867"/>
                          </a:solidFill>
                          <a:latin typeface="Times New Roman"/>
                        </a:rPr>
                        <a:t>Statement showing Average Static Groundwater Level (SWL) in Observation Wells March, 2019 V/s Last 5 Years Average Static Groundwater Level in March</a:t>
                      </a:r>
                      <a:endParaRPr lang="en-US" sz="2400" b="1"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8138">
                <a:tc>
                  <a:txBody>
                    <a:bodyPr/>
                    <a:lstStyle/>
                    <a:p>
                      <a:pPr algn="ctr" rtl="0" fontAlgn="t"/>
                      <a:r>
                        <a:rPr lang="en-US" sz="1600" b="1" i="0" u="none" strike="noStrike" dirty="0">
                          <a:solidFill>
                            <a:srgbClr val="000000"/>
                          </a:solidFill>
                          <a:latin typeface="Times New Roman"/>
                        </a:rPr>
                        <a:t>Sr. No.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District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Number of Observation Wells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Last 5 Years Average of SWL (</a:t>
                      </a:r>
                      <a:r>
                        <a:rPr lang="en-US" sz="1600" b="1" i="0" u="none" strike="noStrike" dirty="0" err="1">
                          <a:solidFill>
                            <a:srgbClr val="000000"/>
                          </a:solidFill>
                          <a:latin typeface="Times New Roman"/>
                        </a:rPr>
                        <a:t>mtr</a:t>
                      </a:r>
                      <a:r>
                        <a:rPr lang="en-US" sz="1600" b="1" i="0" u="none" strike="noStrike" dirty="0">
                          <a:solidFill>
                            <a:srgbClr val="000000"/>
                          </a:solidFill>
                          <a:latin typeface="Times New Roman"/>
                        </a:rPr>
                        <a:t>) in March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The Average Water Level (</a:t>
                      </a:r>
                      <a:r>
                        <a:rPr lang="en-US" sz="1600" b="1" i="0" u="none" strike="noStrike" dirty="0" err="1">
                          <a:solidFill>
                            <a:srgbClr val="000000"/>
                          </a:solidFill>
                          <a:latin typeface="Times New Roman"/>
                        </a:rPr>
                        <a:t>mtr</a:t>
                      </a:r>
                      <a:r>
                        <a:rPr lang="en-US" sz="1600" b="1" i="0" u="none" strike="noStrike" dirty="0">
                          <a:solidFill>
                            <a:srgbClr val="000000"/>
                          </a:solidFill>
                          <a:latin typeface="Times New Roman"/>
                        </a:rPr>
                        <a:t>) in March 2019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Status of SWL </a:t>
                      </a:r>
                      <a:br>
                        <a:rPr lang="en-US" sz="1600" b="1" i="0" u="none" strike="noStrike" dirty="0">
                          <a:solidFill>
                            <a:srgbClr val="000000"/>
                          </a:solidFill>
                          <a:latin typeface="Times New Roman"/>
                        </a:rPr>
                      </a:br>
                      <a:r>
                        <a:rPr lang="en-US" sz="1600" b="1" i="0" u="none" strike="noStrike" dirty="0">
                          <a:solidFill>
                            <a:srgbClr val="000000"/>
                          </a:solidFill>
                          <a:latin typeface="Times New Roman"/>
                        </a:rPr>
                        <a:t>(+) (-) (</a:t>
                      </a:r>
                      <a:r>
                        <a:rPr lang="en-US" sz="1600" b="1" i="0" u="none" strike="noStrike" dirty="0" err="1">
                          <a:solidFill>
                            <a:srgbClr val="000000"/>
                          </a:solidFill>
                          <a:latin typeface="Times New Roman"/>
                        </a:rPr>
                        <a:t>mtr</a:t>
                      </a:r>
                      <a:r>
                        <a:rPr lang="en-US" sz="1600" b="1" i="0" u="none" strike="noStrike" dirty="0">
                          <a:solidFill>
                            <a:srgbClr val="000000"/>
                          </a:solidFill>
                          <a:latin typeface="Times New Roman"/>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25388">
                <a:tc>
                  <a:txBody>
                    <a:bodyPr/>
                    <a:lstStyle/>
                    <a:p>
                      <a:pPr algn="ctr" rtl="0" fontAlgn="ctr"/>
                      <a:r>
                        <a:rPr lang="en-US" sz="1000" b="1" i="1" u="none" strike="noStrike" dirty="0">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000" b="1" i="1" u="none" strike="noStrike" dirty="0">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000" b="1" i="1" u="none" strike="noStrike" dirty="0">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000" b="1" i="1" u="none" strike="noStrike" dirty="0">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000" b="1" i="1" u="none" strike="noStrike" dirty="0">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000" b="1" i="1" u="none" strike="noStrike" dirty="0">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424260">
                <a:tc>
                  <a:txBody>
                    <a:bodyPr/>
                    <a:lstStyle/>
                    <a:p>
                      <a:pPr algn="ctr" rtl="0" fontAlgn="ctr"/>
                      <a:r>
                        <a:rPr lang="en-US" sz="18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11.48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13.27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4260">
                <a:tc>
                  <a:txBody>
                    <a:bodyPr/>
                    <a:lstStyle/>
                    <a:p>
                      <a:pPr algn="ctr" rtl="0" fontAlgn="ctr"/>
                      <a:r>
                        <a:rPr lang="en-US" sz="18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Jalna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9.46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11.88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4260">
                <a:tc>
                  <a:txBody>
                    <a:bodyPr/>
                    <a:lstStyle/>
                    <a:p>
                      <a:pPr algn="ctr" rtl="0" fontAlgn="ctr"/>
                      <a:r>
                        <a:rPr lang="en-US" sz="1800" b="0"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24260">
                <a:tc>
                  <a:txBody>
                    <a:bodyPr/>
                    <a:lstStyle/>
                    <a:p>
                      <a:pPr algn="ctr" rtl="0" fontAlgn="ctr"/>
                      <a:r>
                        <a:rPr lang="en-US" sz="1800" b="0"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9.44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24260">
                <a:tc>
                  <a:txBody>
                    <a:bodyPr/>
                    <a:lstStyle/>
                    <a:p>
                      <a:pPr algn="ctr" rtl="0" fontAlgn="ctr"/>
                      <a:r>
                        <a:rPr lang="en-US" sz="1800" b="0"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Nanded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t"/>
                      <a:r>
                        <a:rPr lang="en-US" sz="1800" b="1" i="0" u="none" strike="noStrike" kern="1200" dirty="0">
                          <a:solidFill>
                            <a:srgbClr val="000000"/>
                          </a:solidFill>
                          <a:latin typeface="Times New Roman"/>
                          <a:ea typeface="+mn-ea"/>
                          <a:cs typeface="+mn-cs"/>
                        </a:rPr>
                        <a:t>8.62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800" b="1" i="0" u="none" strike="noStrike">
                          <a:solidFill>
                            <a:srgbClr val="000000"/>
                          </a:solidFill>
                          <a:latin typeface="Times New Roman"/>
                        </a:rPr>
                        <a:t>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24260">
                <a:tc>
                  <a:txBody>
                    <a:bodyPr/>
                    <a:lstStyle/>
                    <a:p>
                      <a:pPr algn="ctr" rtl="0" fontAlgn="ctr"/>
                      <a:r>
                        <a:rPr lang="en-US" sz="1800" b="0"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Latur</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24260">
                <a:tc>
                  <a:txBody>
                    <a:bodyPr/>
                    <a:lstStyle/>
                    <a:p>
                      <a:pPr algn="ctr" rtl="0" fontAlgn="ctr"/>
                      <a:r>
                        <a:rPr lang="en-US" sz="1800" b="0"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Osmanabad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-3.21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24260">
                <a:tc>
                  <a:txBody>
                    <a:bodyPr/>
                    <a:lstStyle/>
                    <a:p>
                      <a:pPr algn="ctr" rtl="0" fontAlgn="ctr"/>
                      <a:r>
                        <a:rPr lang="en-US" sz="1800" b="0"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Beed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11.25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-2.59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424260">
                <a:tc gridSpan="2">
                  <a:txBody>
                    <a:bodyPr/>
                    <a:lstStyle/>
                    <a:p>
                      <a:pPr algn="ctr" rtl="0" fontAlgn="ctr"/>
                      <a:r>
                        <a:rPr lang="en-US" sz="2000" b="1" i="0" u="none" strike="noStrike" dirty="0" err="1">
                          <a:solidFill>
                            <a:srgbClr val="632523"/>
                          </a:solidFill>
                          <a:latin typeface="Times New Roman"/>
                        </a:rPr>
                        <a:t>A,bad</a:t>
                      </a:r>
                      <a:r>
                        <a:rPr lang="en-US" sz="2000" b="1" i="0" u="none" strike="noStrike" dirty="0">
                          <a:solidFill>
                            <a:srgbClr val="632523"/>
                          </a:solidFill>
                          <a:latin typeface="Times New Roman"/>
                        </a:rPr>
                        <a:t> Division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2000" b="1" i="0" u="none" strike="noStrike" dirty="0">
                          <a:solidFill>
                            <a:srgbClr val="632523"/>
                          </a:solidFill>
                          <a:latin typeface="Times New Roman"/>
                        </a:rPr>
                        <a:t>875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9.36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11.19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2000" b="1" i="0" u="none" strike="noStrike" dirty="0">
                          <a:solidFill>
                            <a:srgbClr val="632523"/>
                          </a:solidFill>
                          <a:latin typeface="Times New Roman"/>
                        </a:rPr>
                        <a:t>-1.84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26</a:t>
            </a:fld>
            <a:endParaRPr lang="en-US"/>
          </a:p>
        </p:txBody>
      </p:sp>
    </p:spTree>
  </p:cSld>
  <p:clrMapOvr>
    <a:masterClrMapping/>
  </p:clrMapOvr>
  <p:transition>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srcRect/>
          <a:stretch>
            <a:fillRect/>
          </a:stretch>
        </p:blipFill>
        <p:spPr bwMode="auto">
          <a:xfrm>
            <a:off x="228600" y="228600"/>
            <a:ext cx="8686799" cy="6400800"/>
          </a:xfrm>
          <a:prstGeom prst="rect">
            <a:avLst/>
          </a:prstGeom>
          <a:noFill/>
        </p:spPr>
      </p:pic>
      <p:sp>
        <p:nvSpPr>
          <p:cNvPr id="5" name="TextBox 4"/>
          <p:cNvSpPr txBox="1"/>
          <p:nvPr/>
        </p:nvSpPr>
        <p:spPr>
          <a:xfrm>
            <a:off x="609600" y="228600"/>
            <a:ext cx="8229600" cy="892552"/>
          </a:xfrm>
          <a:prstGeom prst="rect">
            <a:avLst/>
          </a:prstGeom>
          <a:noFill/>
        </p:spPr>
        <p:txBody>
          <a:bodyPr wrap="square" rtlCol="0">
            <a:spAutoFit/>
          </a:bodyPr>
          <a:lstStyle/>
          <a:p>
            <a:pPr algn="ctr"/>
            <a:r>
              <a:rPr lang="en-US" sz="2400" b="1" u="sng" dirty="0">
                <a:solidFill>
                  <a:schemeClr val="accent2">
                    <a:lumMod val="50000"/>
                  </a:schemeClr>
                </a:solidFill>
              </a:rPr>
              <a:t>Aurangabad </a:t>
            </a:r>
            <a:r>
              <a:rPr lang="en-US" sz="2400" b="1" u="sng" dirty="0" err="1">
                <a:solidFill>
                  <a:schemeClr val="accent2">
                    <a:lumMod val="50000"/>
                  </a:schemeClr>
                </a:solidFill>
              </a:rPr>
              <a:t>Divison</a:t>
            </a:r>
            <a:endParaRPr lang="en-US" sz="2400" b="1" u="sng" dirty="0">
              <a:solidFill>
                <a:schemeClr val="accent2">
                  <a:lumMod val="50000"/>
                </a:schemeClr>
              </a:solidFill>
            </a:endParaRPr>
          </a:p>
          <a:p>
            <a:pPr algn="ctr"/>
            <a:r>
              <a:rPr lang="en-US" sz="2800" b="1" u="sng" dirty="0">
                <a:solidFill>
                  <a:schemeClr val="accent5">
                    <a:lumMod val="50000"/>
                  </a:schemeClr>
                </a:solidFill>
              </a:rPr>
              <a:t>Graph showing Static Water level in March, 2019</a:t>
            </a:r>
          </a:p>
        </p:txBody>
      </p:sp>
      <p:sp>
        <p:nvSpPr>
          <p:cNvPr id="6" name="Slide Number Placeholder 5"/>
          <p:cNvSpPr>
            <a:spLocks noGrp="1"/>
          </p:cNvSpPr>
          <p:nvPr>
            <p:ph type="sldNum" sz="quarter" idx="12"/>
          </p:nvPr>
        </p:nvSpPr>
        <p:spPr/>
        <p:txBody>
          <a:bodyPr/>
          <a:lstStyle/>
          <a:p>
            <a:fld id="{FDD1CC16-426C-41D3-8AF5-D10948AC7C4D}" type="slidenum">
              <a:rPr lang="en-US" smtClean="0"/>
              <a:pPr/>
              <a:t>27</a:t>
            </a:fld>
            <a:endParaRPr lang="en-US"/>
          </a:p>
        </p:txBody>
      </p:sp>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599" y="152401"/>
          <a:ext cx="8610600" cy="6635562"/>
        </p:xfrm>
        <a:graphic>
          <a:graphicData uri="http://schemas.openxmlformats.org/drawingml/2006/table">
            <a:tbl>
              <a:tblPr/>
              <a:tblGrid>
                <a:gridCol w="381001">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gridCol w="914399">
                  <a:extLst>
                    <a:ext uri="{9D8B030D-6E8A-4147-A177-3AD203B41FA5}">
                      <a16:colId xmlns:a16="http://schemas.microsoft.com/office/drawing/2014/main" val="20007"/>
                    </a:ext>
                  </a:extLst>
                </a:gridCol>
              </a:tblGrid>
              <a:tr h="664864">
                <a:tc gridSpan="8">
                  <a:txBody>
                    <a:bodyPr/>
                    <a:lstStyle/>
                    <a:p>
                      <a:pPr algn="ctr" fontAlgn="t"/>
                      <a:r>
                        <a:rPr lang="en-US" sz="2400" b="1" i="0" u="none" strike="noStrike" dirty="0">
                          <a:solidFill>
                            <a:srgbClr val="215867"/>
                          </a:solidFill>
                          <a:latin typeface="Times New Roman"/>
                        </a:rPr>
                        <a:t>Taluka wise Decrease/Increase Static Water Level (SWL) </a:t>
                      </a:r>
                      <a:br>
                        <a:rPr lang="en-US" sz="2400" b="1" i="0" u="none" strike="noStrike" dirty="0">
                          <a:solidFill>
                            <a:srgbClr val="215867"/>
                          </a:solidFill>
                          <a:latin typeface="Times New Roman"/>
                        </a:rPr>
                      </a:br>
                      <a:r>
                        <a:rPr lang="en-US" sz="2400" b="1" i="0" u="none" strike="noStrike" dirty="0">
                          <a:solidFill>
                            <a:srgbClr val="215867"/>
                          </a:solidFill>
                          <a:latin typeface="Times New Roman"/>
                        </a:rPr>
                        <a:t>in March, 2019 V/s Last 5 Years in March</a:t>
                      </a:r>
                    </a:p>
                  </a:txBody>
                  <a:tcPr marL="0" marR="0" marT="0" marB="0">
                    <a:lnL>
                      <a:noFill/>
                    </a:lnL>
                    <a:lnR>
                      <a:noFill/>
                    </a:lnR>
                    <a:lnT>
                      <a:noFill/>
                    </a:lnT>
                    <a:lnB w="25400" cap="flat" cmpd="dbl"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2431">
                <a:tc rowSpan="2">
                  <a:txBody>
                    <a:bodyPr/>
                    <a:lstStyle/>
                    <a:p>
                      <a:pPr algn="ctr" rtl="0" fontAlgn="t"/>
                      <a:r>
                        <a:rPr lang="en-US" sz="1100" b="1" i="0" u="none" strike="noStrike">
                          <a:solidFill>
                            <a:srgbClr val="000000"/>
                          </a:solidFill>
                          <a:latin typeface="Times New Roman"/>
                        </a:rPr>
                        <a:t>Sr. </a:t>
                      </a:r>
                      <a:br>
                        <a:rPr lang="en-US" sz="1100" b="1" i="0" u="none" strike="noStrike">
                          <a:solidFill>
                            <a:srgbClr val="000000"/>
                          </a:solidFill>
                          <a:latin typeface="Times New Roman"/>
                        </a:rPr>
                      </a:br>
                      <a:r>
                        <a:rPr lang="en-US" sz="1100" b="1" i="0" u="none" strike="noStrike">
                          <a:solidFill>
                            <a:srgbClr val="000000"/>
                          </a:solidFill>
                          <a:latin typeface="Times New Roman"/>
                        </a:rPr>
                        <a:t>No.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rowSpan="2">
                  <a:txBody>
                    <a:bodyPr/>
                    <a:lstStyle/>
                    <a:p>
                      <a:pPr algn="ctr" rtl="0" fontAlgn="t"/>
                      <a:r>
                        <a:rPr lang="en-US" sz="1100" b="1" i="0" u="none" strike="noStrike">
                          <a:solidFill>
                            <a:srgbClr val="000000"/>
                          </a:solidFill>
                          <a:latin typeface="Times New Roman"/>
                        </a:rPr>
                        <a:t>District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rowSpan="2">
                  <a:txBody>
                    <a:bodyPr/>
                    <a:lstStyle/>
                    <a:p>
                      <a:pPr algn="ctr" rtl="0" fontAlgn="t"/>
                      <a:r>
                        <a:rPr lang="en-US" sz="1100" b="1" i="0" u="none" strike="noStrike">
                          <a:solidFill>
                            <a:srgbClr val="000000"/>
                          </a:solidFill>
                          <a:latin typeface="Times New Roman"/>
                        </a:rPr>
                        <a:t>Number </a:t>
                      </a:r>
                      <a:br>
                        <a:rPr lang="en-US" sz="1100" b="1" i="0" u="none" strike="noStrike">
                          <a:solidFill>
                            <a:srgbClr val="000000"/>
                          </a:solidFill>
                          <a:latin typeface="Times New Roman"/>
                        </a:rPr>
                      </a:br>
                      <a:r>
                        <a:rPr lang="en-US" sz="1100" b="1" i="0" u="none" strike="noStrike">
                          <a:solidFill>
                            <a:srgbClr val="000000"/>
                          </a:solidFill>
                          <a:latin typeface="Times New Roman"/>
                        </a:rPr>
                        <a:t>of </a:t>
                      </a:r>
                      <a:br>
                        <a:rPr lang="en-US" sz="1100" b="1" i="0" u="none" strike="noStrike">
                          <a:solidFill>
                            <a:srgbClr val="000000"/>
                          </a:solidFill>
                          <a:latin typeface="Times New Roman"/>
                        </a:rPr>
                      </a:br>
                      <a:r>
                        <a:rPr lang="en-US" sz="1100" b="1" i="0" u="none" strike="noStrike">
                          <a:solidFill>
                            <a:srgbClr val="000000"/>
                          </a:solidFill>
                          <a:latin typeface="Times New Roman"/>
                        </a:rPr>
                        <a:t>Included </a:t>
                      </a:r>
                      <a:br>
                        <a:rPr lang="en-US" sz="1100" b="1" i="0" u="none" strike="noStrike">
                          <a:solidFill>
                            <a:srgbClr val="000000"/>
                          </a:solidFill>
                          <a:latin typeface="Times New Roman"/>
                        </a:rPr>
                      </a:br>
                      <a:r>
                        <a:rPr lang="en-US" sz="1100" b="1" i="0" u="none" strike="noStrike">
                          <a:solidFill>
                            <a:srgbClr val="000000"/>
                          </a:solidFill>
                          <a:latin typeface="Times New Roman"/>
                        </a:rPr>
                        <a:t>Taluka’s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gridSpan="5">
                  <a:txBody>
                    <a:bodyPr/>
                    <a:lstStyle/>
                    <a:p>
                      <a:pPr algn="ctr" rtl="0" fontAlgn="ctr"/>
                      <a:r>
                        <a:rPr lang="en-US" sz="1200" b="1" i="0" u="none" strike="noStrike" dirty="0" err="1">
                          <a:solidFill>
                            <a:srgbClr val="000000"/>
                          </a:solidFill>
                          <a:latin typeface="Times New Roman"/>
                        </a:rPr>
                        <a:t>Taluka’s</a:t>
                      </a:r>
                      <a:r>
                        <a:rPr lang="en-US" sz="1200" b="1" i="0" u="none" strike="noStrike" dirty="0">
                          <a:solidFill>
                            <a:srgbClr val="000000"/>
                          </a:solidFill>
                          <a:latin typeface="Times New Roman"/>
                        </a:rPr>
                        <a:t> Showing Decrease / Increase in Water Level (</a:t>
                      </a:r>
                      <a:r>
                        <a:rPr lang="en-US" sz="1200" b="1" i="0" u="none" strike="noStrike" dirty="0" err="1">
                          <a:solidFill>
                            <a:srgbClr val="000000"/>
                          </a:solidFill>
                          <a:latin typeface="Times New Roman"/>
                        </a:rPr>
                        <a:t>mtr</a:t>
                      </a:r>
                      <a:r>
                        <a:rPr lang="en-US" sz="1200" b="1" i="0" u="none" strike="noStrike" dirty="0">
                          <a:solidFill>
                            <a:srgbClr val="000000"/>
                          </a:solidFill>
                          <a:latin typeface="Times New Roman"/>
                        </a:rPr>
                        <a:t>) of March 2019 </a:t>
                      </a:r>
                    </a:p>
                    <a:p>
                      <a:pPr algn="ctr" rtl="0" fontAlgn="ctr"/>
                      <a:r>
                        <a:rPr lang="en-US" sz="1200" b="1" i="0" u="none" strike="noStrike" dirty="0">
                          <a:solidFill>
                            <a:srgbClr val="000000"/>
                          </a:solidFill>
                          <a:latin typeface="Times New Roman"/>
                        </a:rPr>
                        <a:t>Compared to the Last 5 Years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66486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rtl="0" fontAlgn="t"/>
                      <a:r>
                        <a:rPr lang="en-US" sz="1100" b="1" i="0" u="none" strike="noStrike" dirty="0">
                          <a:solidFill>
                            <a:srgbClr val="000000"/>
                          </a:solidFill>
                          <a:latin typeface="Times New Roman"/>
                        </a:rPr>
                        <a:t>0 to1 </a:t>
                      </a:r>
                      <a:r>
                        <a:rPr lang="en-US" sz="1100" b="1" i="0" u="none" strike="noStrike" dirty="0" err="1">
                          <a:solidFill>
                            <a:srgbClr val="000000"/>
                          </a:solidFill>
                          <a:latin typeface="Times New Roman"/>
                        </a:rPr>
                        <a:t>mtr</a:t>
                      </a:r>
                      <a:r>
                        <a:rPr lang="en-US" sz="1100" b="1" i="0" u="none" strike="noStrike" dirty="0">
                          <a:solidFill>
                            <a:srgbClr val="000000"/>
                          </a:solidFill>
                          <a:latin typeface="Times New Roman"/>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100" b="1" i="0" u="none" strike="noStrike" dirty="0">
                          <a:solidFill>
                            <a:srgbClr val="000000"/>
                          </a:solidFill>
                          <a:latin typeface="Times New Roman"/>
                        </a:rPr>
                        <a:t>1 to 2 </a:t>
                      </a:r>
                      <a:r>
                        <a:rPr lang="en-US" sz="1100" b="1" i="0" u="none" strike="noStrike" dirty="0" err="1">
                          <a:solidFill>
                            <a:srgbClr val="000000"/>
                          </a:solidFill>
                          <a:latin typeface="Times New Roman"/>
                        </a:rPr>
                        <a:t>mtr</a:t>
                      </a:r>
                      <a:r>
                        <a:rPr lang="en-US" sz="1100" b="1" i="0" u="none" strike="noStrike" dirty="0">
                          <a:solidFill>
                            <a:srgbClr val="000000"/>
                          </a:solidFill>
                          <a:latin typeface="Times New Roman"/>
                        </a:rPr>
                        <a:t>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100" b="1" i="0" u="none" strike="noStrike">
                          <a:solidFill>
                            <a:srgbClr val="000000"/>
                          </a:solidFill>
                          <a:latin typeface="Times New Roman"/>
                        </a:rPr>
                        <a:t>2 to 3 mtr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100" b="1" i="0" u="none" strike="noStrike">
                          <a:solidFill>
                            <a:srgbClr val="000000"/>
                          </a:solidFill>
                          <a:latin typeface="Times New Roman"/>
                        </a:rPr>
                        <a:t>Above 3 mtr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100" b="1" i="0" u="none" strike="noStrike">
                          <a:solidFill>
                            <a:srgbClr val="000000"/>
                          </a:solidFill>
                          <a:latin typeface="Times New Roman"/>
                        </a:rPr>
                        <a:t>No. of Taluka’s Water Level Increase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2"/>
                  </a:ext>
                </a:extLst>
              </a:tr>
              <a:tr h="175071">
                <a:tc>
                  <a:txBody>
                    <a:bodyPr/>
                    <a:lstStyle/>
                    <a:p>
                      <a:pPr algn="ctr" rtl="0" fontAlgn="ctr"/>
                      <a:r>
                        <a:rPr lang="en-US" sz="1050" b="1" i="0" u="none" strike="noStrike" dirty="0">
                          <a:solidFill>
                            <a:srgbClr val="FF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050" b="1" i="0" u="none" strike="noStrike" dirty="0">
                          <a:solidFill>
                            <a:srgbClr val="FF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1050" b="1" i="0" u="none" strike="noStrike">
                          <a:solidFill>
                            <a:srgbClr val="FF0000"/>
                          </a:solidFill>
                          <a:latin typeface="Times New Roman"/>
                        </a:rPr>
                        <a:t>3</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1050" b="1" i="0" u="none" strike="noStrike" dirty="0">
                          <a:solidFill>
                            <a:srgbClr val="FF0000"/>
                          </a:solidFill>
                          <a:latin typeface="Times New Roman"/>
                        </a:rPr>
                        <a:t>4</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1050" b="1" i="0" u="none" strike="noStrike" dirty="0">
                          <a:solidFill>
                            <a:srgbClr val="FF0000"/>
                          </a:solidFill>
                          <a:latin typeface="Times New Roman"/>
                        </a:rPr>
                        <a:t>5</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1050" b="1" i="0" u="none" strike="noStrike" dirty="0">
                          <a:solidFill>
                            <a:srgbClr val="FF0000"/>
                          </a:solidFill>
                          <a:latin typeface="Times New Roman"/>
                        </a:rPr>
                        <a:t>6</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1050" b="1" i="0" u="none" strike="noStrike" dirty="0">
                          <a:solidFill>
                            <a:srgbClr val="FF0000"/>
                          </a:solidFill>
                          <a:latin typeface="Times New Roman"/>
                        </a:rPr>
                        <a:t>7</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t"/>
                      <a:r>
                        <a:rPr lang="en-US" sz="1050" b="1" i="0" u="none" strike="noStrike" dirty="0">
                          <a:solidFill>
                            <a:srgbClr val="FF0000"/>
                          </a:solidFill>
                          <a:latin typeface="Times New Roman"/>
                        </a:rPr>
                        <a:t>8</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498649">
                <a:tc>
                  <a:txBody>
                    <a:bodyPr/>
                    <a:lstStyle/>
                    <a:p>
                      <a:pPr algn="ctr" rtl="0" fontAlgn="ctr"/>
                      <a:r>
                        <a:rPr lang="en-US" sz="1100" b="0"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err="1">
                          <a:solidFill>
                            <a:srgbClr val="000000"/>
                          </a:solidFill>
                          <a:latin typeface="Times New Roman"/>
                        </a:rPr>
                        <a:t>Khultabad</a:t>
                      </a:r>
                      <a:r>
                        <a:rPr lang="en-US" sz="1100" b="1" i="0" u="none" strike="noStrike" dirty="0">
                          <a:solidFill>
                            <a:srgbClr val="000000"/>
                          </a:solidFill>
                          <a:latin typeface="Times New Roman"/>
                        </a:rPr>
                        <a:t>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latin typeface="Times New Roman"/>
                        </a:rPr>
                        <a:t>Aurangabad, </a:t>
                      </a:r>
                      <a:r>
                        <a:rPr lang="en-US" sz="1100" b="1" i="0" u="none" strike="noStrike" dirty="0" err="1">
                          <a:solidFill>
                            <a:srgbClr val="000000"/>
                          </a:solidFill>
                          <a:latin typeface="Times New Roman"/>
                        </a:rPr>
                        <a:t>Phulambri</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Kannad</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Vaijapur</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Gangapur</a:t>
                      </a:r>
                      <a:r>
                        <a:rPr lang="en-US" sz="1100" b="1" i="0" u="none" strike="noStrike" dirty="0">
                          <a:solidFill>
                            <a:srgbClr val="000000"/>
                          </a:solidFill>
                          <a:latin typeface="Times New Roman"/>
                        </a:rPr>
                        <a:t> (05)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Paithan, Sillod (02)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Soygaon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52854">
                <a:tc>
                  <a:txBody>
                    <a:bodyPr/>
                    <a:lstStyle/>
                    <a:p>
                      <a:pPr algn="ctr" rtl="0" fontAlgn="ctr"/>
                      <a:r>
                        <a:rPr lang="en-US" sz="1100" b="0"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err="1">
                          <a:solidFill>
                            <a:srgbClr val="000000"/>
                          </a:solidFill>
                          <a:latin typeface="Times New Roman"/>
                        </a:rPr>
                        <a:t>Jalna</a:t>
                      </a:r>
                      <a:r>
                        <a:rPr lang="en-US" sz="13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err="1">
                          <a:solidFill>
                            <a:srgbClr val="000000"/>
                          </a:solidFill>
                          <a:latin typeface="Times New Roman"/>
                        </a:rPr>
                        <a:t>Ambad</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Ghansawangi</a:t>
                      </a:r>
                      <a:r>
                        <a:rPr lang="en-US" sz="1100" b="1" i="0" u="none" strike="noStrike" dirty="0">
                          <a:solidFill>
                            <a:srgbClr val="000000"/>
                          </a:solidFill>
                          <a:latin typeface="Times New Roman"/>
                        </a:rPr>
                        <a:t> (02)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Jalna, Bhokardan, Jafrabad, Partur, Mantha (05)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Badnapur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8570">
                <a:tc>
                  <a:txBody>
                    <a:bodyPr/>
                    <a:lstStyle/>
                    <a:p>
                      <a:pPr algn="ctr" rtl="0" fontAlgn="ctr"/>
                      <a:r>
                        <a:rPr lang="en-US" sz="11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Palam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Manwat,  Gangakhed, Sonpeth, Jintur, Purna (05)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Parbhani (01)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Selu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Pathri (01)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68570">
                <a:tc>
                  <a:txBody>
                    <a:bodyPr/>
                    <a:lstStyle/>
                    <a:p>
                      <a:pPr algn="ctr" rtl="0" fontAlgn="ctr"/>
                      <a:r>
                        <a:rPr lang="en-US" sz="11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err="1">
                          <a:solidFill>
                            <a:srgbClr val="000000"/>
                          </a:solidFill>
                          <a:latin typeface="Times New Roman"/>
                        </a:rPr>
                        <a:t>Hingoli</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Hingoli, Kalamnuri, Sengaon (03)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Aundha, Vasmat (02)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737139">
                <a:tc>
                  <a:txBody>
                    <a:bodyPr/>
                    <a:lstStyle/>
                    <a:p>
                      <a:pPr algn="ctr" rtl="0" fontAlgn="ctr"/>
                      <a:r>
                        <a:rPr lang="en-US" sz="11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err="1">
                          <a:solidFill>
                            <a:srgbClr val="000000"/>
                          </a:solidFill>
                          <a:latin typeface="Times New Roman"/>
                        </a:rPr>
                        <a:t>Nanded</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Nanded, Mudkhed, Umri, Kinwat,Mahur,Himayatnagar,  Bhokar, Biloli (08)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Degloor, Mukhed, Dharmabad, Loha (04)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 Hadgaon, Kandhar, Ardhapur, Naigaon (04)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52854">
                <a:tc>
                  <a:txBody>
                    <a:bodyPr/>
                    <a:lstStyle/>
                    <a:p>
                      <a:pPr algn="ctr" rtl="0" fontAlgn="ctr"/>
                      <a:r>
                        <a:rPr lang="en-US" sz="11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err="1">
                          <a:solidFill>
                            <a:srgbClr val="000000"/>
                          </a:solidFill>
                          <a:latin typeface="Times New Roman"/>
                        </a:rPr>
                        <a:t>Latur</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Ausa,  Udgir, Deoni, Jalkot, Ahmadpur, Nilanga, Shirur, Chakur, Renapur (09)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Latur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52854">
                <a:tc>
                  <a:txBody>
                    <a:bodyPr/>
                    <a:lstStyle/>
                    <a:p>
                      <a:pPr algn="ctr" rtl="0" fontAlgn="ctr"/>
                      <a:r>
                        <a:rPr lang="en-US" sz="11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err="1">
                          <a:solidFill>
                            <a:srgbClr val="000000"/>
                          </a:solidFill>
                          <a:latin typeface="Times New Roman"/>
                        </a:rPr>
                        <a:t>Osmanabad</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err="1">
                          <a:solidFill>
                            <a:srgbClr val="000000"/>
                          </a:solidFill>
                          <a:latin typeface="Times New Roman"/>
                        </a:rPr>
                        <a:t>Tuljapur</a:t>
                      </a:r>
                      <a:r>
                        <a:rPr lang="en-US" sz="1100" b="1" i="0" u="none" strike="noStrike" dirty="0">
                          <a:solidFill>
                            <a:srgbClr val="000000"/>
                          </a:solidFill>
                          <a:latin typeface="Times New Roman"/>
                        </a:rPr>
                        <a:t> (01)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dirty="0" err="1">
                          <a:solidFill>
                            <a:srgbClr val="000000"/>
                          </a:solidFill>
                          <a:latin typeface="Times New Roman"/>
                        </a:rPr>
                        <a:t>Omerga</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Bhoom</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Kalamb</a:t>
                      </a:r>
                      <a:r>
                        <a:rPr lang="en-US" sz="1100" b="1" i="0" u="none" strike="noStrike" dirty="0">
                          <a:solidFill>
                            <a:srgbClr val="000000"/>
                          </a:solidFill>
                          <a:latin typeface="Times New Roman"/>
                        </a:rPr>
                        <a:t> (03)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Osmanabad,   Lohara, Vashi, Paranda (04)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664864">
                <a:tc>
                  <a:txBody>
                    <a:bodyPr/>
                    <a:lstStyle/>
                    <a:p>
                      <a:pPr algn="ctr" rtl="0" fontAlgn="ctr"/>
                      <a:r>
                        <a:rPr lang="en-US" sz="11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err="1">
                          <a:solidFill>
                            <a:srgbClr val="000000"/>
                          </a:solidFill>
                          <a:latin typeface="Times New Roman"/>
                        </a:rPr>
                        <a:t>Beed</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400" b="1" i="0" u="none" strike="noStrike" dirty="0">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100" b="1" i="0" u="none" strike="noStrike">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100" b="1" i="0" u="none" strike="noStrike" dirty="0" err="1">
                          <a:solidFill>
                            <a:srgbClr val="000000"/>
                          </a:solidFill>
                          <a:latin typeface="Times New Roman"/>
                        </a:rPr>
                        <a:t>Beed</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Ashti</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Ambajogai</a:t>
                      </a:r>
                      <a:r>
                        <a:rPr lang="en-US" sz="1100" b="1" i="0" u="none" strike="noStrike" dirty="0">
                          <a:solidFill>
                            <a:srgbClr val="000000"/>
                          </a:solidFill>
                          <a:latin typeface="Times New Roman"/>
                        </a:rPr>
                        <a:t> (03)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pl-PL" sz="1100" b="1" i="0" u="none" strike="noStrike" dirty="0">
                          <a:solidFill>
                            <a:srgbClr val="000000"/>
                          </a:solidFill>
                          <a:latin typeface="Times New Roman"/>
                        </a:rPr>
                        <a:t>Patoda, Shirur Kasar, Majalgaon, Wadwani, Parali (05)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100" b="1" i="0" u="none" strike="noStrike" dirty="0" err="1">
                          <a:solidFill>
                            <a:srgbClr val="000000"/>
                          </a:solidFill>
                          <a:latin typeface="Times New Roman"/>
                        </a:rPr>
                        <a:t>Georai</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Kaij</a:t>
                      </a:r>
                      <a:r>
                        <a:rPr lang="en-US" sz="1100" b="1" i="0" u="none" strike="noStrike" dirty="0">
                          <a:solidFill>
                            <a:srgbClr val="000000"/>
                          </a:solidFill>
                          <a:latin typeface="Times New Roman"/>
                        </a:rPr>
                        <a:t>, </a:t>
                      </a:r>
                      <a:r>
                        <a:rPr lang="en-US" sz="1100" b="1" i="0" u="none" strike="noStrike" dirty="0" err="1">
                          <a:solidFill>
                            <a:srgbClr val="000000"/>
                          </a:solidFill>
                          <a:latin typeface="Times New Roman"/>
                        </a:rPr>
                        <a:t>Dharur</a:t>
                      </a:r>
                      <a:r>
                        <a:rPr lang="en-US" sz="1100" b="1" i="0" u="none" strike="noStrike" dirty="0">
                          <a:solidFill>
                            <a:srgbClr val="000000"/>
                          </a:solidFill>
                          <a:latin typeface="Times New Roman"/>
                        </a:rPr>
                        <a:t> (03)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100" b="1" i="0" u="none" strike="noStrike" dirty="0">
                          <a:solidFill>
                            <a:srgbClr val="000000"/>
                          </a:solidFill>
                          <a:latin typeface="Times New Roman"/>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67214">
                <a:tc gridSpan="2">
                  <a:txBody>
                    <a:bodyPr/>
                    <a:lstStyle/>
                    <a:p>
                      <a:pPr algn="ctr" rtl="0" fontAlgn="ctr"/>
                      <a:r>
                        <a:rPr lang="en-US" sz="1400" b="1" i="0" u="none" strike="noStrike">
                          <a:solidFill>
                            <a:srgbClr val="632523"/>
                          </a:solidFill>
                          <a:latin typeface="Times New Roman"/>
                        </a:rPr>
                        <a:t>Division 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800" b="1" i="0" u="none" strike="noStrike" dirty="0">
                          <a:solidFill>
                            <a:srgbClr val="632523"/>
                          </a:solidFill>
                          <a:latin typeface="Times New Roman"/>
                        </a:rPr>
                        <a:t>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a:solidFill>
                            <a:srgbClr val="632523"/>
                          </a:solidFill>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a:solidFill>
                            <a:srgbClr val="632523"/>
                          </a:solidFill>
                          <a:latin typeface="Times New Roman"/>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a:solidFill>
                            <a:srgbClr val="632523"/>
                          </a:solidFill>
                          <a:latin typeface="Times New Roman"/>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a:solidFill>
                            <a:srgbClr val="632523"/>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632523"/>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28</a:t>
            </a:fld>
            <a:endParaRPr lang="en-US"/>
          </a:p>
        </p:txBody>
      </p:sp>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69106857"/>
              </p:ext>
            </p:extLst>
          </p:nvPr>
        </p:nvGraphicFramePr>
        <p:xfrm>
          <a:off x="228600" y="759740"/>
          <a:ext cx="8686800" cy="5869654"/>
        </p:xfrm>
        <a:graphic>
          <a:graphicData uri="http://schemas.openxmlformats.org/drawingml/2006/table">
            <a:tbl>
              <a:tblPr firstRow="1" bandRow="1">
                <a:tableStyleId>{5C22544A-7EE6-4342-B048-85BDC9FD1C3A}</a:tableStyleId>
              </a:tblPr>
              <a:tblGrid>
                <a:gridCol w="573658">
                  <a:extLst>
                    <a:ext uri="{9D8B030D-6E8A-4147-A177-3AD203B41FA5}">
                      <a16:colId xmlns:a16="http://schemas.microsoft.com/office/drawing/2014/main" val="20000"/>
                    </a:ext>
                  </a:extLst>
                </a:gridCol>
                <a:gridCol w="4836542">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tblGrid>
              <a:tr h="419261">
                <a:tc>
                  <a:txBody>
                    <a:bodyPr/>
                    <a:lstStyle/>
                    <a:p>
                      <a:pPr algn="ctr"/>
                      <a:r>
                        <a:rPr lang="en-US" sz="1800" b="1" dirty="0">
                          <a:solidFill>
                            <a:schemeClr val="tx1"/>
                          </a:solidFill>
                          <a:latin typeface="Times New Roman" pitchFamily="18" charset="0"/>
                          <a:cs typeface="Times New Roman" pitchFamily="18" charset="0"/>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Total Population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1,87,27,728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19261">
                <a:tc>
                  <a:txBody>
                    <a:bodyPr/>
                    <a:lstStyle/>
                    <a:p>
                      <a:pPr algn="ctr"/>
                      <a:r>
                        <a:rPr lang="en-US" sz="1800" b="1" dirty="0">
                          <a:solidFill>
                            <a:schemeClr val="tx1"/>
                          </a:solidFill>
                          <a:latin typeface="Times New Roman" pitchFamily="18" charset="0"/>
                          <a:cs typeface="Times New Roman" pitchFamily="18" charset="0"/>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Districts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19261">
                <a:tc>
                  <a:txBody>
                    <a:bodyPr/>
                    <a:lstStyle/>
                    <a:p>
                      <a:pPr algn="ctr"/>
                      <a:r>
                        <a:rPr lang="en-US" sz="1800" b="1" dirty="0">
                          <a:solidFill>
                            <a:schemeClr val="tx1"/>
                          </a:solidFill>
                          <a:latin typeface="Times New Roman" pitchFamily="18" charset="0"/>
                          <a:cs typeface="Times New Roman" pitchFamily="18" charset="0"/>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 Taluka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19261">
                <a:tc>
                  <a:txBody>
                    <a:bodyPr/>
                    <a:lstStyle/>
                    <a:p>
                      <a:pPr algn="ctr"/>
                      <a:r>
                        <a:rPr lang="en-US" sz="1800" b="1" dirty="0">
                          <a:solidFill>
                            <a:schemeClr val="tx1"/>
                          </a:solidFill>
                          <a:latin typeface="Times New Roman" pitchFamily="18" charset="0"/>
                          <a:cs typeface="Times New Roman"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Revenue Villages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8559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19261">
                <a:tc>
                  <a:txBody>
                    <a:bodyPr/>
                    <a:lstStyle/>
                    <a:p>
                      <a:pPr algn="ctr"/>
                      <a:r>
                        <a:rPr lang="en-US" sz="1800" b="1" dirty="0">
                          <a:solidFill>
                            <a:schemeClr val="tx1"/>
                          </a:solidFill>
                          <a:latin typeface="Times New Roman" pitchFamily="18" charset="0"/>
                          <a:cs typeface="Times New Roman" pitchFamily="18" charset="0"/>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Zilla Parishad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19261">
                <a:tc>
                  <a:txBody>
                    <a:bodyPr/>
                    <a:lstStyle/>
                    <a:p>
                      <a:pPr algn="ctr"/>
                      <a:r>
                        <a:rPr lang="en-US" sz="1800" b="1" dirty="0">
                          <a:solidFill>
                            <a:schemeClr val="tx1"/>
                          </a:solidFill>
                          <a:latin typeface="Times New Roman" pitchFamily="18" charset="0"/>
                          <a:cs typeface="Times New Roman" pitchFamily="18" charset="0"/>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Panchayat Samiti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419261">
                <a:tc>
                  <a:txBody>
                    <a:bodyPr/>
                    <a:lstStyle/>
                    <a:p>
                      <a:pPr algn="ctr"/>
                      <a:r>
                        <a:rPr lang="en-US" sz="1800" b="1" dirty="0">
                          <a:solidFill>
                            <a:schemeClr val="tx1"/>
                          </a:solidFill>
                          <a:latin typeface="Times New Roman" pitchFamily="18" charset="0"/>
                          <a:cs typeface="Times New Roman" pitchFamily="18"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Grampanchayat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6651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19261">
                <a:tc>
                  <a:txBody>
                    <a:bodyPr/>
                    <a:lstStyle/>
                    <a:p>
                      <a:pPr algn="ctr"/>
                      <a:r>
                        <a:rPr lang="en-US" sz="1800" b="1" dirty="0">
                          <a:solidFill>
                            <a:schemeClr val="tx1"/>
                          </a:solidFill>
                          <a:latin typeface="Times New Roman" pitchFamily="18" charset="0"/>
                          <a:cs typeface="Times New Roman" pitchFamily="18" charset="0"/>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Municipal Corporations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419261">
                <a:tc>
                  <a:txBody>
                    <a:bodyPr/>
                    <a:lstStyle/>
                    <a:p>
                      <a:pPr algn="ctr"/>
                      <a:r>
                        <a:rPr lang="en-US" sz="1800" b="1" dirty="0">
                          <a:solidFill>
                            <a:schemeClr val="tx1"/>
                          </a:solidFill>
                          <a:latin typeface="Times New Roman" pitchFamily="18" charset="0"/>
                          <a:cs typeface="Times New Roman" pitchFamily="18"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Municipal</a:t>
                      </a:r>
                      <a:r>
                        <a:rPr lang="en-US" sz="1800" b="1" baseline="0" dirty="0">
                          <a:solidFill>
                            <a:schemeClr val="tx1"/>
                          </a:solidFill>
                          <a:latin typeface="Times New Roman" pitchFamily="18" charset="0"/>
                          <a:cs typeface="Times New Roman" pitchFamily="18" charset="0"/>
                        </a:rPr>
                        <a:t> Councils</a:t>
                      </a: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419261">
                <a:tc>
                  <a:txBody>
                    <a:bodyPr/>
                    <a:lstStyle/>
                    <a:p>
                      <a:pPr algn="ctr"/>
                      <a:r>
                        <a:rPr lang="en-US" sz="1800" b="1" dirty="0">
                          <a:solidFill>
                            <a:schemeClr val="tx1"/>
                          </a:solidFill>
                          <a:latin typeface="Times New Roman" pitchFamily="18" charset="0"/>
                          <a:cs typeface="Times New Roman" pitchFamily="18" charset="0"/>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Nagar Panchayat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419261">
                <a:tc>
                  <a:txBody>
                    <a:bodyPr/>
                    <a:lstStyle/>
                    <a:p>
                      <a:pPr algn="ctr"/>
                      <a:r>
                        <a:rPr lang="en-US" sz="1800" b="1" dirty="0">
                          <a:solidFill>
                            <a:schemeClr val="tx1"/>
                          </a:solidFill>
                          <a:latin typeface="Times New Roman" pitchFamily="18" charset="0"/>
                          <a:cs typeface="Times New Roman" pitchFamily="18" charset="0"/>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Cultivators</a:t>
                      </a:r>
                      <a:r>
                        <a:rPr lang="en-US" sz="1800" b="1" baseline="0" dirty="0">
                          <a:solidFill>
                            <a:schemeClr val="tx1"/>
                          </a:solidFill>
                          <a:latin typeface="Times New Roman" pitchFamily="18" charset="0"/>
                          <a:cs typeface="Times New Roman" pitchFamily="18" charset="0"/>
                        </a:rPr>
                        <a:t> (Lakh) :    </a:t>
                      </a:r>
                      <a:r>
                        <a:rPr lang="en-US" sz="1800" b="1" dirty="0">
                          <a:solidFill>
                            <a:schemeClr val="tx1"/>
                          </a:solidFill>
                          <a:latin typeface="Times New Roman" pitchFamily="18" charset="0"/>
                          <a:cs typeface="Times New Roman" pitchFamily="18" charset="0"/>
                        </a:rPr>
                        <a:t>(</a:t>
                      </a:r>
                      <a:r>
                        <a:rPr lang="en-US" sz="1800" b="1" dirty="0" err="1">
                          <a:solidFill>
                            <a:schemeClr val="tx1"/>
                          </a:solidFill>
                          <a:latin typeface="Times New Roman" pitchFamily="18" charset="0"/>
                          <a:cs typeface="Times New Roman" pitchFamily="18" charset="0"/>
                        </a:rPr>
                        <a:t>i</a:t>
                      </a:r>
                      <a:r>
                        <a:rPr lang="en-US" sz="1800" b="1" dirty="0">
                          <a:solidFill>
                            <a:schemeClr val="tx1"/>
                          </a:solidFill>
                          <a:latin typeface="Times New Roman" pitchFamily="18" charset="0"/>
                          <a:cs typeface="Times New Roman" pitchFamily="18" charset="0"/>
                        </a:rPr>
                        <a:t>)</a:t>
                      </a:r>
                      <a:r>
                        <a:rPr lang="en-US" sz="1800" b="1" baseline="0" dirty="0">
                          <a:solidFill>
                            <a:schemeClr val="tx1"/>
                          </a:solidFill>
                          <a:latin typeface="Times New Roman" pitchFamily="18" charset="0"/>
                          <a:cs typeface="Times New Roman" pitchFamily="18" charset="0"/>
                        </a:rPr>
                        <a:t> Small</a:t>
                      </a: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13.33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419261">
                <a:tc>
                  <a:txBody>
                    <a:bodyPr/>
                    <a:lstStyle/>
                    <a:p>
                      <a:pPr algn="ct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                                      (ii)   Marginal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14.03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419261">
                <a:tc>
                  <a:txBody>
                    <a:bodyPr/>
                    <a:lstStyle/>
                    <a:p>
                      <a:pPr algn="ct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dirty="0">
                          <a:solidFill>
                            <a:schemeClr val="tx1"/>
                          </a:solidFill>
                          <a:latin typeface="Times New Roman" pitchFamily="18" charset="0"/>
                          <a:cs typeface="Times New Roman" pitchFamily="18" charset="0"/>
                        </a:rPr>
                        <a:t>                                     (iii)  Large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7.47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419261">
                <a:tc>
                  <a:txBody>
                    <a:bodyPr/>
                    <a:lstStyle/>
                    <a:p>
                      <a:pPr algn="ct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chemeClr val="tx1"/>
                          </a:solidFill>
                          <a:latin typeface="Times New Roman" pitchFamily="18" charset="0"/>
                          <a:cs typeface="Times New Roman" pitchFamily="18" charset="0"/>
                        </a:rPr>
                        <a:t>                Total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34.83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bl>
          </a:graphicData>
        </a:graphic>
      </p:graphicFrame>
      <p:sp>
        <p:nvSpPr>
          <p:cNvPr id="6" name="Rectangle 5"/>
          <p:cNvSpPr/>
          <p:nvPr/>
        </p:nvSpPr>
        <p:spPr>
          <a:xfrm>
            <a:off x="228600" y="152400"/>
            <a:ext cx="8686800" cy="523220"/>
          </a:xfrm>
          <a:prstGeom prst="rect">
            <a:avLst/>
          </a:prstGeom>
          <a:solidFill>
            <a:schemeClr val="accent5">
              <a:lumMod val="20000"/>
              <a:lumOff val="80000"/>
            </a:schemeClr>
          </a:solidFill>
          <a:ln w="28575">
            <a:solidFill>
              <a:schemeClr val="tx2">
                <a:lumMod val="50000"/>
              </a:schemeClr>
            </a:solidFill>
            <a:prstDash val="solid"/>
          </a:ln>
        </p:spPr>
        <p:txBody>
          <a:bodyPr wrap="square">
            <a:spAutoFit/>
          </a:bodyPr>
          <a:lstStyle/>
          <a:p>
            <a:pPr algn="ctr"/>
            <a:r>
              <a:rPr lang="en-US" sz="2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Aurangabad Division : General Information</a:t>
            </a:r>
            <a:endParaRPr lang="en-US" sz="2400" b="1" dirty="0">
              <a:latin typeface="Times New Roman" pitchFamily="18" charset="0"/>
              <a:cs typeface="Times New Roman" pitchFamily="18" charset="0"/>
            </a:endParaRPr>
          </a:p>
        </p:txBody>
      </p:sp>
      <p:sp>
        <p:nvSpPr>
          <p:cNvPr id="8" name="Slide Number Placeholder 11"/>
          <p:cNvSpPr txBox="1">
            <a:spLocks/>
          </p:cNvSpPr>
          <p:nvPr/>
        </p:nvSpPr>
        <p:spPr>
          <a:xfrm>
            <a:off x="8610600" y="6492875"/>
            <a:ext cx="533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solidFill>
                <a:schemeClr val="tx1"/>
              </a:solidFill>
              <a:latin typeface="Times New Roman" pitchFamily="18" charset="0"/>
              <a:cs typeface="Times New Roman" pitchFamily="18" charset="0"/>
            </a:endParaRPr>
          </a:p>
        </p:txBody>
      </p:sp>
    </p:spTree>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380998"/>
          <a:ext cx="8686800" cy="5638802"/>
        </p:xfrm>
        <a:graphic>
          <a:graphicData uri="http://schemas.openxmlformats.org/drawingml/2006/table">
            <a:tbl>
              <a:tblPr/>
              <a:tblGrid>
                <a:gridCol w="473824">
                  <a:extLst>
                    <a:ext uri="{9D8B030D-6E8A-4147-A177-3AD203B41FA5}">
                      <a16:colId xmlns:a16="http://schemas.microsoft.com/office/drawing/2014/main" val="20000"/>
                    </a:ext>
                  </a:extLst>
                </a:gridCol>
                <a:gridCol w="8212976">
                  <a:extLst>
                    <a:ext uri="{9D8B030D-6E8A-4147-A177-3AD203B41FA5}">
                      <a16:colId xmlns:a16="http://schemas.microsoft.com/office/drawing/2014/main" val="20001"/>
                    </a:ext>
                  </a:extLst>
                </a:gridCol>
              </a:tblGrid>
              <a:tr h="1260067">
                <a:tc gridSpan="2">
                  <a:txBody>
                    <a:bodyPr/>
                    <a:lstStyle/>
                    <a:p>
                      <a:pPr algn="ctr" fontAlgn="ctr"/>
                      <a:r>
                        <a:rPr lang="en-US" sz="2400" b="1" i="0" u="sng" strike="noStrike" dirty="0">
                          <a:solidFill>
                            <a:schemeClr val="accent2">
                              <a:lumMod val="50000"/>
                            </a:schemeClr>
                          </a:solidFill>
                          <a:latin typeface="Times New Roman"/>
                        </a:rPr>
                        <a:t>Aurangabad Division</a:t>
                      </a:r>
                    </a:p>
                    <a:p>
                      <a:pPr algn="ctr" fontAlgn="ctr"/>
                      <a:r>
                        <a:rPr lang="en-US" sz="2800" b="1" i="0" u="sng" strike="noStrike" dirty="0">
                          <a:solidFill>
                            <a:srgbClr val="215867"/>
                          </a:solidFill>
                          <a:latin typeface="Times New Roman"/>
                        </a:rPr>
                        <a:t>Area of Sugarcane against Total Area</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774838">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Total cultivable area Aurangabad Division-</a:t>
                      </a:r>
                      <a:r>
                        <a:rPr lang="en-US" sz="2400" b="0" i="0" u="none" strike="noStrike" kern="1200" dirty="0">
                          <a:solidFill>
                            <a:srgbClr val="FF0000"/>
                          </a:solidFill>
                          <a:latin typeface="Times New Roman"/>
                          <a:ea typeface="+mn-ea"/>
                          <a:cs typeface="+mn-cs"/>
                        </a:rPr>
                        <a:t>54.51</a:t>
                      </a:r>
                      <a:r>
                        <a:rPr lang="en-US" sz="2400" b="0" i="0" u="none" strike="noStrike" dirty="0">
                          <a:solidFill>
                            <a:srgbClr val="000000"/>
                          </a:solidFill>
                          <a:latin typeface="Times New Roman"/>
                        </a:rPr>
                        <a:t> </a:t>
                      </a:r>
                      <a:r>
                        <a:rPr lang="en-US" sz="2400" b="0" i="0" u="none" strike="noStrike" kern="1200" dirty="0">
                          <a:solidFill>
                            <a:srgbClr val="FF0000"/>
                          </a:solidFill>
                          <a:latin typeface="Times New Roman"/>
                          <a:ea typeface="+mn-ea"/>
                          <a:cs typeface="+mn-cs"/>
                        </a:rPr>
                        <a:t>Lakh ha</a:t>
                      </a:r>
                      <a:r>
                        <a:rPr lang="en-US" sz="2400" b="0" i="0" u="none" strike="noStrike" dirty="0">
                          <a:solidFill>
                            <a:srgbClr val="000000"/>
                          </a:solidFill>
                          <a:latin typeface="Times New Roman"/>
                        </a:rPr>
                        <a:t>.</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810877">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Total </a:t>
                      </a:r>
                      <a:r>
                        <a:rPr lang="en-US" sz="2400" b="0" i="0" u="none" strike="noStrike" kern="1200" dirty="0">
                          <a:solidFill>
                            <a:srgbClr val="000000"/>
                          </a:solidFill>
                          <a:latin typeface="Times New Roman"/>
                          <a:ea typeface="+mn-ea"/>
                          <a:cs typeface="+mn-cs"/>
                        </a:rPr>
                        <a:t>Irrigated </a:t>
                      </a:r>
                      <a:r>
                        <a:rPr lang="en-US" sz="2400" b="0" i="0" u="none" strike="noStrike" dirty="0">
                          <a:solidFill>
                            <a:srgbClr val="000000"/>
                          </a:solidFill>
                          <a:latin typeface="Times New Roman"/>
                        </a:rPr>
                        <a:t>area </a:t>
                      </a:r>
                      <a:r>
                        <a:rPr lang="en-US" sz="2400" b="0" i="0" u="none" strike="noStrike" kern="1200" dirty="0">
                          <a:solidFill>
                            <a:srgbClr val="FF0000"/>
                          </a:solidFill>
                          <a:latin typeface="Times New Roman"/>
                          <a:ea typeface="+mn-ea"/>
                          <a:cs typeface="+mn-cs"/>
                        </a:rPr>
                        <a:t>11.19 Lakh ha.</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261363">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Average Area under Sugarcane (Last 10 Years) </a:t>
                      </a:r>
                      <a:r>
                        <a:rPr lang="en-US" sz="2400" b="0" i="0" u="none" strike="noStrike" kern="1200" dirty="0">
                          <a:solidFill>
                            <a:srgbClr val="FF0000"/>
                          </a:solidFill>
                          <a:latin typeface="Times New Roman"/>
                          <a:ea typeface="+mn-ea"/>
                          <a:cs typeface="+mn-cs"/>
                        </a:rPr>
                        <a:t>2.16</a:t>
                      </a:r>
                      <a:r>
                        <a:rPr lang="en-US" sz="2400" b="0" i="0" u="none" strike="noStrike" dirty="0">
                          <a:solidFill>
                            <a:srgbClr val="000000"/>
                          </a:solidFill>
                          <a:latin typeface="Times New Roman"/>
                        </a:rPr>
                        <a:t> </a:t>
                      </a:r>
                      <a:r>
                        <a:rPr lang="en-US" sz="2400" b="0" i="0" u="none" strike="noStrike" kern="1200" dirty="0">
                          <a:solidFill>
                            <a:srgbClr val="FF0000"/>
                          </a:solidFill>
                          <a:latin typeface="Times New Roman"/>
                          <a:ea typeface="+mn-ea"/>
                          <a:cs typeface="+mn-cs"/>
                        </a:rPr>
                        <a:t>Lakh ha. </a:t>
                      </a:r>
                    </a:p>
                    <a:p>
                      <a:pPr algn="just" fontAlgn="t"/>
                      <a:r>
                        <a:rPr lang="en-US" sz="2400" b="0" i="0" u="none" strike="noStrike" dirty="0">
                          <a:solidFill>
                            <a:srgbClr val="000000"/>
                          </a:solidFill>
                          <a:latin typeface="Times New Roman"/>
                        </a:rPr>
                        <a:t>And  during</a:t>
                      </a:r>
                      <a:r>
                        <a:rPr lang="en-US" sz="2400" b="0" i="0" u="none" strike="noStrike" baseline="0" dirty="0">
                          <a:solidFill>
                            <a:srgbClr val="000000"/>
                          </a:solidFill>
                          <a:latin typeface="Times New Roman"/>
                        </a:rPr>
                        <a:t> 2018-19 </a:t>
                      </a:r>
                      <a:r>
                        <a:rPr lang="en-US" sz="2400" b="0" i="0" u="none" strike="noStrike" dirty="0">
                          <a:solidFill>
                            <a:srgbClr val="000000"/>
                          </a:solidFill>
                          <a:latin typeface="Times New Roman"/>
                        </a:rPr>
                        <a:t>it was </a:t>
                      </a:r>
                      <a:r>
                        <a:rPr lang="en-US" sz="2400" b="0" i="0" u="none" strike="noStrike" kern="1200" dirty="0">
                          <a:solidFill>
                            <a:srgbClr val="FF0000"/>
                          </a:solidFill>
                          <a:latin typeface="Times New Roman"/>
                          <a:ea typeface="+mn-ea"/>
                          <a:cs typeface="+mn-cs"/>
                        </a:rPr>
                        <a:t>3.13 ha.</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72078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Sugarcane area against total cultivable area – </a:t>
                      </a:r>
                      <a:r>
                        <a:rPr lang="en-US" sz="2400" b="0" i="0" u="none" strike="noStrike" kern="1200" dirty="0">
                          <a:solidFill>
                            <a:srgbClr val="FF0000"/>
                          </a:solidFill>
                          <a:latin typeface="Times New Roman"/>
                          <a:ea typeface="+mn-ea"/>
                          <a:cs typeface="+mn-cs"/>
                        </a:rPr>
                        <a:t>5.74%.</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810877">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Sugarcane area against total irrigated area – </a:t>
                      </a:r>
                      <a:r>
                        <a:rPr lang="en-US" sz="2400" b="0" i="0" u="none" strike="noStrike" kern="1200" dirty="0">
                          <a:solidFill>
                            <a:srgbClr val="FF0000"/>
                          </a:solidFill>
                          <a:latin typeface="Times New Roman"/>
                          <a:ea typeface="+mn-ea"/>
                          <a:cs typeface="+mn-cs"/>
                        </a:rPr>
                        <a:t>27.97%.</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29</a:t>
            </a:fld>
            <a:endParaRPr lang="en-US"/>
          </a:p>
        </p:txBody>
      </p:sp>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3008" y="228600"/>
          <a:ext cx="8991600" cy="5839542"/>
        </p:xfrm>
        <a:graphic>
          <a:graphicData uri="http://schemas.openxmlformats.org/drawingml/2006/table">
            <a:tbl>
              <a:tblPr/>
              <a:tblGrid>
                <a:gridCol w="490450">
                  <a:extLst>
                    <a:ext uri="{9D8B030D-6E8A-4147-A177-3AD203B41FA5}">
                      <a16:colId xmlns:a16="http://schemas.microsoft.com/office/drawing/2014/main" val="20000"/>
                    </a:ext>
                  </a:extLst>
                </a:gridCol>
                <a:gridCol w="8501150">
                  <a:extLst>
                    <a:ext uri="{9D8B030D-6E8A-4147-A177-3AD203B41FA5}">
                      <a16:colId xmlns:a16="http://schemas.microsoft.com/office/drawing/2014/main" val="20001"/>
                    </a:ext>
                  </a:extLst>
                </a:gridCol>
              </a:tblGrid>
              <a:tr h="1524000">
                <a:tc gridSpan="2">
                  <a:txBody>
                    <a:bodyPr/>
                    <a:lstStyle/>
                    <a:p>
                      <a:pPr algn="ctr" fontAlgn="ctr"/>
                      <a:r>
                        <a:rPr lang="en-US" sz="2800" b="1" kern="1200" dirty="0">
                          <a:solidFill>
                            <a:srgbClr val="215867"/>
                          </a:solidFill>
                          <a:latin typeface="Times New Roman"/>
                          <a:ea typeface="+mn-ea"/>
                          <a:cs typeface="+mn-cs"/>
                        </a:rPr>
                        <a:t>Area under sugarcane in Marathwada </a:t>
                      </a:r>
                    </a:p>
                    <a:p>
                      <a:pPr algn="ctr" fontAlgn="ctr"/>
                      <a:r>
                        <a:rPr lang="en-US" sz="2800" b="1" kern="1200" dirty="0" err="1">
                          <a:solidFill>
                            <a:srgbClr val="215867"/>
                          </a:solidFill>
                          <a:latin typeface="Times New Roman"/>
                          <a:ea typeface="+mn-ea"/>
                          <a:cs typeface="+mn-cs"/>
                        </a:rPr>
                        <a:t>comparisation</a:t>
                      </a:r>
                      <a:r>
                        <a:rPr lang="en-US" sz="2800" b="1" kern="1200" dirty="0">
                          <a:solidFill>
                            <a:srgbClr val="215867"/>
                          </a:solidFill>
                          <a:latin typeface="Times New Roman"/>
                          <a:ea typeface="+mn-ea"/>
                          <a:cs typeface="+mn-cs"/>
                        </a:rPr>
                        <a:t> with Maharashtra.</a:t>
                      </a:r>
                    </a:p>
                    <a:p>
                      <a:pPr algn="ctr" fontAlgn="ctr"/>
                      <a:r>
                        <a:rPr lang="en-US" sz="2000" b="1" i="0" u="none" strike="noStrike" baseline="0" dirty="0">
                          <a:solidFill>
                            <a:schemeClr val="accent5">
                              <a:lumMod val="50000"/>
                            </a:schemeClr>
                          </a:solidFill>
                          <a:latin typeface="Times New Roman"/>
                        </a:rPr>
                        <a:t>( 2018-19)</a:t>
                      </a:r>
                      <a:endParaRPr lang="en-US" sz="2000" b="1" i="0" u="sng" strike="noStrike" dirty="0">
                        <a:solidFill>
                          <a:schemeClr val="accent5">
                            <a:lumMod val="50000"/>
                          </a:schemeClr>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683375">
                <a:tc>
                  <a:txBody>
                    <a:bodyPr/>
                    <a:lstStyle/>
                    <a:p>
                      <a:pPr algn="ctr" fontAlgn="t"/>
                      <a:r>
                        <a:rPr lang="en-US" sz="2800" b="0" i="0" u="none" strike="noStrike" dirty="0">
                          <a:solidFill>
                            <a:srgbClr val="FF0000"/>
                          </a:solidFill>
                          <a:latin typeface="Times New Roman"/>
                        </a:rPr>
                        <a:t>*</a:t>
                      </a:r>
                    </a:p>
                  </a:txBody>
                  <a:tcPr marL="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Cultivable Area of Maharashtra -</a:t>
                      </a:r>
                      <a:r>
                        <a:rPr lang="en-US" sz="2400" b="0" i="0" u="none" strike="noStrike" kern="1200" dirty="0">
                          <a:solidFill>
                            <a:srgbClr val="FF0000"/>
                          </a:solidFill>
                          <a:latin typeface="Times New Roman"/>
                          <a:ea typeface="+mn-ea"/>
                          <a:cs typeface="+mn-cs"/>
                        </a:rPr>
                        <a:t>224</a:t>
                      </a:r>
                      <a:r>
                        <a:rPr lang="en-US" sz="2400" b="0" i="0" u="none" strike="noStrike" dirty="0">
                          <a:solidFill>
                            <a:srgbClr val="000000"/>
                          </a:solidFill>
                          <a:latin typeface="Times New Roman"/>
                        </a:rPr>
                        <a:t> </a:t>
                      </a:r>
                      <a:r>
                        <a:rPr lang="en-US" sz="2400" b="0" i="0" u="none" strike="noStrike" kern="1200" dirty="0">
                          <a:solidFill>
                            <a:srgbClr val="FF0000"/>
                          </a:solidFill>
                          <a:latin typeface="Times New Roman"/>
                          <a:ea typeface="+mn-ea"/>
                          <a:cs typeface="+mn-cs"/>
                        </a:rPr>
                        <a:t>Lakh ha</a:t>
                      </a:r>
                      <a:r>
                        <a:rPr lang="en-US" sz="2400" b="0" i="0" u="none" strike="noStrike" dirty="0">
                          <a:solidFill>
                            <a:srgbClr val="000000"/>
                          </a:solidFill>
                          <a:latin typeface="Times New Roman"/>
                        </a:rPr>
                        <a:t>.</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535825">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Cultivable Area of Marathwada -</a:t>
                      </a:r>
                      <a:r>
                        <a:rPr lang="en-US" sz="2400" b="0" i="0" u="none" strike="noStrike" kern="1200" dirty="0">
                          <a:solidFill>
                            <a:srgbClr val="FF0000"/>
                          </a:solidFill>
                          <a:latin typeface="Times New Roman"/>
                          <a:ea typeface="+mn-ea"/>
                          <a:cs typeface="+mn-cs"/>
                        </a:rPr>
                        <a:t>54</a:t>
                      </a:r>
                      <a:r>
                        <a:rPr lang="en-US" sz="2400" b="0" i="0" u="none" strike="noStrike" dirty="0">
                          <a:solidFill>
                            <a:srgbClr val="000000"/>
                          </a:solidFill>
                          <a:latin typeface="Times New Roman"/>
                        </a:rPr>
                        <a:t> </a:t>
                      </a:r>
                      <a:r>
                        <a:rPr lang="en-US" sz="2400" b="0" i="0" u="none" strike="noStrike" kern="1200" dirty="0">
                          <a:solidFill>
                            <a:srgbClr val="FF0000"/>
                          </a:solidFill>
                          <a:latin typeface="Times New Roman"/>
                          <a:ea typeface="+mn-ea"/>
                          <a:cs typeface="+mn-cs"/>
                        </a:rPr>
                        <a:t>Lakh ha</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582665">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Percentage</a:t>
                      </a:r>
                      <a:r>
                        <a:rPr lang="en-US" sz="2400" b="0" i="0" u="none" strike="noStrike" baseline="0" dirty="0">
                          <a:solidFill>
                            <a:srgbClr val="000000"/>
                          </a:solidFill>
                          <a:latin typeface="Times New Roman"/>
                        </a:rPr>
                        <a:t> of Cultivable Area of Marathwada – </a:t>
                      </a:r>
                      <a:r>
                        <a:rPr lang="en-US" sz="2400" b="0" i="0" u="none" strike="noStrike" baseline="0" dirty="0">
                          <a:solidFill>
                            <a:srgbClr val="FF0000"/>
                          </a:solidFill>
                          <a:latin typeface="Times New Roman"/>
                        </a:rPr>
                        <a:t>24%</a:t>
                      </a:r>
                      <a:r>
                        <a:rPr lang="en-US" sz="2400" b="0" i="0" u="none" strike="noStrike" kern="1200" dirty="0">
                          <a:solidFill>
                            <a:srgbClr val="FF0000"/>
                          </a:solidFill>
                          <a:latin typeface="Times New Roman"/>
                          <a:ea typeface="+mn-ea"/>
                          <a:cs typeface="+mn-cs"/>
                        </a:rPr>
                        <a:t>.</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635698">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Total Area under Sugarcane  Maharashtra – </a:t>
                      </a:r>
                      <a:r>
                        <a:rPr lang="en-US" sz="2400" b="0" i="0" u="none" strike="noStrike" kern="1200" dirty="0">
                          <a:solidFill>
                            <a:srgbClr val="FF0000"/>
                          </a:solidFill>
                          <a:latin typeface="Times New Roman"/>
                          <a:ea typeface="+mn-ea"/>
                          <a:cs typeface="+mn-cs"/>
                        </a:rPr>
                        <a:t>11.63 Lakh</a:t>
                      </a:r>
                      <a:r>
                        <a:rPr lang="en-US" sz="2400" b="0" i="0" u="none" strike="noStrike" kern="1200" baseline="0" dirty="0">
                          <a:solidFill>
                            <a:srgbClr val="FF0000"/>
                          </a:solidFill>
                          <a:latin typeface="Times New Roman"/>
                          <a:ea typeface="+mn-ea"/>
                          <a:cs typeface="+mn-cs"/>
                        </a:rPr>
                        <a:t> </a:t>
                      </a:r>
                      <a:r>
                        <a:rPr lang="en-US" sz="2400" b="0" i="0" u="none" strike="noStrike" kern="1200" dirty="0">
                          <a:solidFill>
                            <a:srgbClr val="FF0000"/>
                          </a:solidFill>
                          <a:latin typeface="Times New Roman"/>
                          <a:ea typeface="+mn-ea"/>
                          <a:cs typeface="+mn-cs"/>
                        </a:rPr>
                        <a:t>ha</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534237">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Total Area under Sugarcane Marathwada</a:t>
                      </a:r>
                      <a:r>
                        <a:rPr lang="en-US" sz="2400" b="0" i="0" u="none" strike="noStrike" baseline="0" dirty="0">
                          <a:solidFill>
                            <a:srgbClr val="000000"/>
                          </a:solidFill>
                          <a:latin typeface="Times New Roman"/>
                        </a:rPr>
                        <a:t> </a:t>
                      </a:r>
                      <a:r>
                        <a:rPr lang="en-US" sz="2400" b="0" i="0" u="none" strike="noStrike" dirty="0">
                          <a:solidFill>
                            <a:srgbClr val="000000"/>
                          </a:solidFill>
                          <a:latin typeface="Times New Roman"/>
                        </a:rPr>
                        <a:t>– </a:t>
                      </a:r>
                      <a:r>
                        <a:rPr lang="en-US" sz="2400" b="0" i="0" u="none" strike="noStrike" kern="1200" dirty="0">
                          <a:solidFill>
                            <a:srgbClr val="FF0000"/>
                          </a:solidFill>
                          <a:latin typeface="Times New Roman"/>
                          <a:ea typeface="+mn-ea"/>
                          <a:cs typeface="+mn-cs"/>
                        </a:rPr>
                        <a:t>3.13 Lakh ha</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5"/>
                  </a:ext>
                </a:extLst>
              </a:tr>
              <a:tr h="5334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Percentage</a:t>
                      </a:r>
                      <a:r>
                        <a:rPr lang="en-US" sz="2400" b="0" i="0" u="none" strike="noStrike" baseline="0" dirty="0">
                          <a:solidFill>
                            <a:srgbClr val="000000"/>
                          </a:solidFill>
                          <a:latin typeface="Times New Roman"/>
                        </a:rPr>
                        <a:t> of Sugarcane Area of Marathwada – </a:t>
                      </a:r>
                      <a:r>
                        <a:rPr lang="en-US" sz="2400" b="0" i="0" u="none" strike="noStrike" baseline="0" dirty="0">
                          <a:solidFill>
                            <a:srgbClr val="FF0000"/>
                          </a:solidFill>
                          <a:latin typeface="Times New Roman"/>
                        </a:rPr>
                        <a:t>27%</a:t>
                      </a:r>
                      <a:r>
                        <a:rPr lang="en-US" sz="2400" b="0" i="0" u="none" strike="noStrike" kern="1200" dirty="0">
                          <a:solidFill>
                            <a:srgbClr val="FF0000"/>
                          </a:solidFill>
                          <a:latin typeface="Times New Roman"/>
                          <a:ea typeface="+mn-ea"/>
                          <a:cs typeface="+mn-cs"/>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810342">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Average Sugarcane</a:t>
                      </a:r>
                      <a:r>
                        <a:rPr lang="en-US" sz="2400" b="0" i="0" u="none" strike="noStrike" baseline="0" dirty="0">
                          <a:solidFill>
                            <a:srgbClr val="000000"/>
                          </a:solidFill>
                          <a:latin typeface="Times New Roman"/>
                        </a:rPr>
                        <a:t> productivity - Maharashtra – </a:t>
                      </a:r>
                      <a:r>
                        <a:rPr lang="en-US" sz="2400" b="0" i="0" u="none" strike="noStrike" baseline="0" dirty="0">
                          <a:solidFill>
                            <a:srgbClr val="FF0000"/>
                          </a:solidFill>
                          <a:latin typeface="Times New Roman"/>
                        </a:rPr>
                        <a:t>85.37 MT/ha</a:t>
                      </a:r>
                      <a:r>
                        <a:rPr lang="en-US" sz="2400" b="0" i="0" u="none" strike="noStrike" kern="1200" dirty="0">
                          <a:solidFill>
                            <a:srgbClr val="FF0000"/>
                          </a:solidFill>
                          <a:latin typeface="Times New Roman"/>
                          <a:ea typeface="+mn-ea"/>
                          <a:cs typeface="+mn-cs"/>
                        </a:rPr>
                        <a:t>.</a:t>
                      </a:r>
                    </a:p>
                    <a:p>
                      <a:pPr algn="ctr" fontAlgn="t"/>
                      <a:r>
                        <a:rPr lang="en-US" sz="2400" b="0" i="0" u="none" strike="noStrike" baseline="0" dirty="0">
                          <a:solidFill>
                            <a:srgbClr val="000000"/>
                          </a:solidFill>
                          <a:latin typeface="Times New Roman"/>
                        </a:rPr>
                        <a:t>                                              Marathwada – </a:t>
                      </a:r>
                      <a:r>
                        <a:rPr lang="en-US" sz="2400" b="0" i="0" u="none" strike="noStrike" baseline="0" dirty="0">
                          <a:solidFill>
                            <a:srgbClr val="FF0000"/>
                          </a:solidFill>
                          <a:latin typeface="Times New Roman"/>
                        </a:rPr>
                        <a:t>57.28 MT/ha</a:t>
                      </a:r>
                      <a:r>
                        <a:rPr lang="en-US" sz="2400" b="0" i="0" u="none" strike="noStrike" kern="1200" dirty="0">
                          <a:solidFill>
                            <a:srgbClr val="FF0000"/>
                          </a:solidFill>
                          <a:latin typeface="Times New Roman"/>
                          <a:ea typeface="+mn-ea"/>
                          <a:cs typeface="+mn-cs"/>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30</a:t>
            </a:fld>
            <a:endParaRPr lang="en-US"/>
          </a:p>
        </p:txBody>
      </p:sp>
      <p:cxnSp>
        <p:nvCxnSpPr>
          <p:cNvPr id="5" name="Straight Connector 4"/>
          <p:cNvCxnSpPr/>
          <p:nvPr/>
        </p:nvCxnSpPr>
        <p:spPr>
          <a:xfrm>
            <a:off x="0" y="1447800"/>
            <a:ext cx="9144000" cy="1588"/>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596" y="228594"/>
          <a:ext cx="8686808" cy="6220227"/>
        </p:xfrm>
        <a:graphic>
          <a:graphicData uri="http://schemas.openxmlformats.org/drawingml/2006/table">
            <a:tbl>
              <a:tblPr/>
              <a:tblGrid>
                <a:gridCol w="533404">
                  <a:extLst>
                    <a:ext uri="{9D8B030D-6E8A-4147-A177-3AD203B41FA5}">
                      <a16:colId xmlns:a16="http://schemas.microsoft.com/office/drawing/2014/main" val="20000"/>
                    </a:ext>
                  </a:extLst>
                </a:gridCol>
                <a:gridCol w="1309804">
                  <a:extLst>
                    <a:ext uri="{9D8B030D-6E8A-4147-A177-3AD203B41FA5}">
                      <a16:colId xmlns:a16="http://schemas.microsoft.com/office/drawing/2014/main" val="20001"/>
                    </a:ext>
                  </a:extLst>
                </a:gridCol>
                <a:gridCol w="684360">
                  <a:extLst>
                    <a:ext uri="{9D8B030D-6E8A-4147-A177-3AD203B41FA5}">
                      <a16:colId xmlns:a16="http://schemas.microsoft.com/office/drawing/2014/main" val="20002"/>
                    </a:ext>
                  </a:extLst>
                </a:gridCol>
                <a:gridCol w="684360">
                  <a:extLst>
                    <a:ext uri="{9D8B030D-6E8A-4147-A177-3AD203B41FA5}">
                      <a16:colId xmlns:a16="http://schemas.microsoft.com/office/drawing/2014/main" val="20003"/>
                    </a:ext>
                  </a:extLst>
                </a:gridCol>
                <a:gridCol w="684360">
                  <a:extLst>
                    <a:ext uri="{9D8B030D-6E8A-4147-A177-3AD203B41FA5}">
                      <a16:colId xmlns:a16="http://schemas.microsoft.com/office/drawing/2014/main" val="20004"/>
                    </a:ext>
                  </a:extLst>
                </a:gridCol>
                <a:gridCol w="684360">
                  <a:extLst>
                    <a:ext uri="{9D8B030D-6E8A-4147-A177-3AD203B41FA5}">
                      <a16:colId xmlns:a16="http://schemas.microsoft.com/office/drawing/2014/main" val="20005"/>
                    </a:ext>
                  </a:extLst>
                </a:gridCol>
                <a:gridCol w="684360">
                  <a:extLst>
                    <a:ext uri="{9D8B030D-6E8A-4147-A177-3AD203B41FA5}">
                      <a16:colId xmlns:a16="http://schemas.microsoft.com/office/drawing/2014/main" val="20006"/>
                    </a:ext>
                  </a:extLst>
                </a:gridCol>
                <a:gridCol w="684360">
                  <a:extLst>
                    <a:ext uri="{9D8B030D-6E8A-4147-A177-3AD203B41FA5}">
                      <a16:colId xmlns:a16="http://schemas.microsoft.com/office/drawing/2014/main" val="20007"/>
                    </a:ext>
                  </a:extLst>
                </a:gridCol>
                <a:gridCol w="684360">
                  <a:extLst>
                    <a:ext uri="{9D8B030D-6E8A-4147-A177-3AD203B41FA5}">
                      <a16:colId xmlns:a16="http://schemas.microsoft.com/office/drawing/2014/main" val="20008"/>
                    </a:ext>
                  </a:extLst>
                </a:gridCol>
                <a:gridCol w="684360">
                  <a:extLst>
                    <a:ext uri="{9D8B030D-6E8A-4147-A177-3AD203B41FA5}">
                      <a16:colId xmlns:a16="http://schemas.microsoft.com/office/drawing/2014/main" val="20009"/>
                    </a:ext>
                  </a:extLst>
                </a:gridCol>
                <a:gridCol w="684360">
                  <a:extLst>
                    <a:ext uri="{9D8B030D-6E8A-4147-A177-3AD203B41FA5}">
                      <a16:colId xmlns:a16="http://schemas.microsoft.com/office/drawing/2014/main" val="20010"/>
                    </a:ext>
                  </a:extLst>
                </a:gridCol>
                <a:gridCol w="684360">
                  <a:extLst>
                    <a:ext uri="{9D8B030D-6E8A-4147-A177-3AD203B41FA5}">
                      <a16:colId xmlns:a16="http://schemas.microsoft.com/office/drawing/2014/main" val="20011"/>
                    </a:ext>
                  </a:extLst>
                </a:gridCol>
              </a:tblGrid>
              <a:tr h="914406">
                <a:tc gridSpan="12">
                  <a:txBody>
                    <a:bodyPr/>
                    <a:lstStyle/>
                    <a:p>
                      <a:pPr algn="ctr" fontAlgn="t"/>
                      <a:r>
                        <a:rPr lang="en-US" sz="2400" b="1" i="0" u="sng" strike="noStrike" dirty="0">
                          <a:solidFill>
                            <a:srgbClr val="632523"/>
                          </a:solidFill>
                          <a:latin typeface="Times New Roman"/>
                        </a:rPr>
                        <a:t>Aurangabad Division</a:t>
                      </a:r>
                      <a:br>
                        <a:rPr lang="en-US" sz="2000" b="1" i="0" u="sng" strike="noStrike" dirty="0">
                          <a:solidFill>
                            <a:srgbClr val="632523"/>
                          </a:solidFill>
                          <a:latin typeface="Times New Roman"/>
                        </a:rPr>
                      </a:br>
                      <a:r>
                        <a:rPr lang="en-US" sz="2800" b="1" kern="1200" dirty="0">
                          <a:solidFill>
                            <a:srgbClr val="215867"/>
                          </a:solidFill>
                          <a:latin typeface="Times New Roman"/>
                          <a:ea typeface="+mn-ea"/>
                          <a:cs typeface="+mn-cs"/>
                        </a:rPr>
                        <a:t>Statement showing Sugarcane Plantation</a:t>
                      </a:r>
                      <a:br>
                        <a:rPr lang="en-US" sz="2800" b="1" i="0" u="none" strike="noStrike" dirty="0">
                          <a:solidFill>
                            <a:srgbClr val="215867"/>
                          </a:solidFill>
                          <a:latin typeface="Times New Roman"/>
                        </a:rPr>
                      </a:br>
                      <a:r>
                        <a:rPr lang="en-US" sz="2000" b="1" i="0" u="none" strike="noStrike" dirty="0">
                          <a:solidFill>
                            <a:srgbClr val="C00000"/>
                          </a:solidFill>
                          <a:latin typeface="Times New Roman"/>
                        </a:rPr>
                        <a:t>( </a:t>
                      </a:r>
                      <a:r>
                        <a:rPr lang="en-US" sz="2000" b="1" i="0" u="sng" strike="noStrike" dirty="0">
                          <a:solidFill>
                            <a:srgbClr val="C00000"/>
                          </a:solidFill>
                          <a:latin typeface="Times New Roman"/>
                        </a:rPr>
                        <a:t>Area in Lakh Hectares</a:t>
                      </a:r>
                      <a:r>
                        <a:rPr lang="en-US" sz="2000" b="1" i="0" u="none" strike="noStrike" dirty="0">
                          <a:solidFill>
                            <a:srgbClr val="C00000"/>
                          </a:solidFill>
                          <a:latin typeface="Times New Roman"/>
                        </a:rPr>
                        <a:t> )</a:t>
                      </a:r>
                      <a:endParaRPr lang="en-US" sz="2400" b="1"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3855">
                <a:tc>
                  <a:txBody>
                    <a:bodyPr/>
                    <a:lstStyle/>
                    <a:p>
                      <a:pPr algn="ctr" rtl="0" fontAlgn="t"/>
                      <a:r>
                        <a:rPr lang="en-US" sz="1400" b="1" i="0" u="none" strike="noStrike" dirty="0" err="1">
                          <a:solidFill>
                            <a:srgbClr val="000000"/>
                          </a:solidFill>
                          <a:latin typeface="Times New Roman"/>
                        </a:rPr>
                        <a:t>Sr.No</a:t>
                      </a:r>
                      <a:r>
                        <a:rPr lang="en-US" sz="14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2009-10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195708">
                <a:tc>
                  <a:txBody>
                    <a:bodyPr/>
                    <a:lstStyle/>
                    <a:p>
                      <a:pPr algn="ctr" rtl="0" fontAlgn="ctr"/>
                      <a:r>
                        <a:rPr lang="en-US" sz="100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dirty="0">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0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83514">
                <a:tc>
                  <a:txBody>
                    <a:bodyPr/>
                    <a:lstStyle/>
                    <a:p>
                      <a:pPr algn="ctr" rtl="0" fontAlgn="ctr"/>
                      <a:r>
                        <a:rPr lang="en-US" sz="18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83514">
                <a:tc>
                  <a:txBody>
                    <a:bodyPr/>
                    <a:lstStyle/>
                    <a:p>
                      <a:pPr algn="ctr" rtl="0" fontAlgn="ctr"/>
                      <a:r>
                        <a:rPr lang="en-US" sz="18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Jalna</a:t>
                      </a:r>
                      <a:r>
                        <a:rPr lang="en-US" sz="18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83514">
                <a:tc>
                  <a:txBody>
                    <a:bodyPr/>
                    <a:lstStyle/>
                    <a:p>
                      <a:pPr algn="ctr" rtl="0" fontAlgn="ctr"/>
                      <a:r>
                        <a:rPr lang="en-US" sz="18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Beed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83514">
                <a:tc>
                  <a:txBody>
                    <a:bodyPr/>
                    <a:lstStyle/>
                    <a:p>
                      <a:pPr algn="ctr" rtl="0" fontAlgn="ctr"/>
                      <a:r>
                        <a:rPr lang="en-US" sz="18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Latur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83514">
                <a:tc>
                  <a:txBody>
                    <a:bodyPr/>
                    <a:lstStyle/>
                    <a:p>
                      <a:pPr algn="ctr" rtl="0" fontAlgn="ctr"/>
                      <a:r>
                        <a:rPr lang="en-US" sz="18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83514">
                <a:tc>
                  <a:txBody>
                    <a:bodyPr/>
                    <a:lstStyle/>
                    <a:p>
                      <a:pPr algn="ctr" rtl="0" fontAlgn="ctr"/>
                      <a:r>
                        <a:rPr lang="en-US" sz="1800" b="1"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83514">
                <a:tc>
                  <a:txBody>
                    <a:bodyPr/>
                    <a:lstStyle/>
                    <a:p>
                      <a:pPr algn="ctr" rtl="0" fontAlgn="ctr"/>
                      <a:r>
                        <a:rPr lang="en-US" sz="1800" b="1"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83514">
                <a:tc>
                  <a:txBody>
                    <a:bodyPr/>
                    <a:lstStyle/>
                    <a:p>
                      <a:pPr algn="ctr" rtl="0" fontAlgn="ctr"/>
                      <a:r>
                        <a:rPr lang="en-US" sz="18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Hingoli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68392">
                <a:tc gridSpan="2">
                  <a:txBody>
                    <a:bodyPr/>
                    <a:lstStyle/>
                    <a:p>
                      <a:pPr algn="ctr" rtl="0" fontAlgn="ctr"/>
                      <a:r>
                        <a:rPr lang="en-US" sz="1800" b="1" i="0" u="none" strike="noStrike" dirty="0" err="1">
                          <a:solidFill>
                            <a:srgbClr val="632523"/>
                          </a:solidFill>
                          <a:latin typeface="Times New Roman"/>
                        </a:rPr>
                        <a:t>A'bad</a:t>
                      </a:r>
                      <a:r>
                        <a:rPr lang="en-US" sz="18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800" b="1" i="0" u="none" strike="noStrike">
                          <a:solidFill>
                            <a:srgbClr val="632523"/>
                          </a:solidFill>
                          <a:latin typeface="Times New Roman"/>
                        </a:rPr>
                        <a:t>1.85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0.93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3.13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r h="356880">
                <a:tc gridSpan="2">
                  <a:txBody>
                    <a:bodyPr/>
                    <a:lstStyle/>
                    <a:p>
                      <a:pPr algn="r" rtl="0" fontAlgn="ctr"/>
                      <a:r>
                        <a:rPr lang="en-US" sz="1800" b="1" i="0" u="none" strike="noStrike" dirty="0">
                          <a:solidFill>
                            <a:srgbClr val="632523"/>
                          </a:solidFill>
                          <a:latin typeface="Times New Roman"/>
                        </a:rPr>
                        <a:t>State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800" b="1" i="0" u="none" strike="noStrike" dirty="0">
                          <a:solidFill>
                            <a:srgbClr val="632523"/>
                          </a:solidFill>
                          <a:latin typeface="Times New Roman"/>
                        </a:rPr>
                        <a:t>7.56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9.64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10.22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9.38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9.37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10.3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9.87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6.33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a:solidFill>
                            <a:srgbClr val="632523"/>
                          </a:solidFill>
                          <a:latin typeface="Times New Roman"/>
                        </a:rPr>
                        <a:t>9.02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11.63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31</a:t>
            </a:fld>
            <a:endParaRPr lang="en-US"/>
          </a:p>
        </p:txBody>
      </p:sp>
    </p:spTree>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28600" y="0"/>
          <a:ext cx="8674100" cy="6477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32</a:t>
            </a:fld>
            <a:endParaRPr lang="en-US"/>
          </a:p>
        </p:txBody>
      </p:sp>
    </p:spTree>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228596"/>
          <a:ext cx="8686799" cy="6277830"/>
        </p:xfrm>
        <a:graphic>
          <a:graphicData uri="http://schemas.openxmlformats.org/drawingml/2006/table">
            <a:tbl>
              <a:tblPr/>
              <a:tblGrid>
                <a:gridCol w="4572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859910">
                  <a:extLst>
                    <a:ext uri="{9D8B030D-6E8A-4147-A177-3AD203B41FA5}">
                      <a16:colId xmlns:a16="http://schemas.microsoft.com/office/drawing/2014/main" val="20002"/>
                    </a:ext>
                  </a:extLst>
                </a:gridCol>
                <a:gridCol w="674921">
                  <a:extLst>
                    <a:ext uri="{9D8B030D-6E8A-4147-A177-3AD203B41FA5}">
                      <a16:colId xmlns:a16="http://schemas.microsoft.com/office/drawing/2014/main" val="20003"/>
                    </a:ext>
                  </a:extLst>
                </a:gridCol>
                <a:gridCol w="674921">
                  <a:extLst>
                    <a:ext uri="{9D8B030D-6E8A-4147-A177-3AD203B41FA5}">
                      <a16:colId xmlns:a16="http://schemas.microsoft.com/office/drawing/2014/main" val="20004"/>
                    </a:ext>
                  </a:extLst>
                </a:gridCol>
                <a:gridCol w="674921">
                  <a:extLst>
                    <a:ext uri="{9D8B030D-6E8A-4147-A177-3AD203B41FA5}">
                      <a16:colId xmlns:a16="http://schemas.microsoft.com/office/drawing/2014/main" val="20005"/>
                    </a:ext>
                  </a:extLst>
                </a:gridCol>
                <a:gridCol w="674921">
                  <a:extLst>
                    <a:ext uri="{9D8B030D-6E8A-4147-A177-3AD203B41FA5}">
                      <a16:colId xmlns:a16="http://schemas.microsoft.com/office/drawing/2014/main" val="20006"/>
                    </a:ext>
                  </a:extLst>
                </a:gridCol>
                <a:gridCol w="674921">
                  <a:extLst>
                    <a:ext uri="{9D8B030D-6E8A-4147-A177-3AD203B41FA5}">
                      <a16:colId xmlns:a16="http://schemas.microsoft.com/office/drawing/2014/main" val="20007"/>
                    </a:ext>
                  </a:extLst>
                </a:gridCol>
                <a:gridCol w="674921">
                  <a:extLst>
                    <a:ext uri="{9D8B030D-6E8A-4147-A177-3AD203B41FA5}">
                      <a16:colId xmlns:a16="http://schemas.microsoft.com/office/drawing/2014/main" val="20008"/>
                    </a:ext>
                  </a:extLst>
                </a:gridCol>
                <a:gridCol w="674921">
                  <a:extLst>
                    <a:ext uri="{9D8B030D-6E8A-4147-A177-3AD203B41FA5}">
                      <a16:colId xmlns:a16="http://schemas.microsoft.com/office/drawing/2014/main" val="20009"/>
                    </a:ext>
                  </a:extLst>
                </a:gridCol>
                <a:gridCol w="674921">
                  <a:extLst>
                    <a:ext uri="{9D8B030D-6E8A-4147-A177-3AD203B41FA5}">
                      <a16:colId xmlns:a16="http://schemas.microsoft.com/office/drawing/2014/main" val="20010"/>
                    </a:ext>
                  </a:extLst>
                </a:gridCol>
                <a:gridCol w="674921">
                  <a:extLst>
                    <a:ext uri="{9D8B030D-6E8A-4147-A177-3AD203B41FA5}">
                      <a16:colId xmlns:a16="http://schemas.microsoft.com/office/drawing/2014/main" val="20011"/>
                    </a:ext>
                  </a:extLst>
                </a:gridCol>
              </a:tblGrid>
              <a:tr h="1165908">
                <a:tc gridSpan="12">
                  <a:txBody>
                    <a:bodyPr/>
                    <a:lstStyle/>
                    <a:p>
                      <a:pPr algn="ctr" fontAlgn="t"/>
                      <a:r>
                        <a:rPr lang="en-US" sz="2400" b="1" i="0" u="sng" strike="noStrike" dirty="0">
                          <a:solidFill>
                            <a:srgbClr val="632523"/>
                          </a:solidFill>
                          <a:latin typeface="Times New Roman"/>
                        </a:rPr>
                        <a:t>Aurangabad Division</a:t>
                      </a:r>
                      <a:br>
                        <a:rPr lang="en-US" sz="2400" b="1" i="0" u="sng" strike="noStrike" dirty="0">
                          <a:solidFill>
                            <a:srgbClr val="632523"/>
                          </a:solidFill>
                          <a:latin typeface="Times New Roman"/>
                        </a:rPr>
                      </a:br>
                      <a:r>
                        <a:rPr lang="en-US" sz="2800" b="1" i="0" u="none" strike="noStrike" dirty="0">
                          <a:solidFill>
                            <a:srgbClr val="215867"/>
                          </a:solidFill>
                          <a:latin typeface="Times New Roman"/>
                        </a:rPr>
                        <a:t>Statement showing Sugarcane Production</a:t>
                      </a:r>
                      <a:br>
                        <a:rPr lang="en-US" sz="2800" b="1" i="0" u="none" strike="noStrike" dirty="0">
                          <a:solidFill>
                            <a:srgbClr val="215867"/>
                          </a:solidFill>
                          <a:latin typeface="Times New Roman"/>
                        </a:rPr>
                      </a:br>
                      <a:r>
                        <a:rPr lang="en-US" sz="1800" b="1" i="0" u="none" strike="noStrike" dirty="0">
                          <a:solidFill>
                            <a:srgbClr val="C00000"/>
                          </a:solidFill>
                          <a:latin typeface="Times New Roman"/>
                        </a:rPr>
                        <a:t>( Lakh M.T.)</a:t>
                      </a:r>
                      <a:endParaRPr lang="en-US" sz="3200" b="1"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28266">
                <a:tc>
                  <a:txBody>
                    <a:bodyPr/>
                    <a:lstStyle/>
                    <a:p>
                      <a:pPr algn="ctr" rtl="0" fontAlgn="t"/>
                      <a:r>
                        <a:rPr lang="en-US" sz="1600" b="1" i="0" u="none" strike="noStrike" dirty="0">
                          <a:solidFill>
                            <a:srgbClr val="000000"/>
                          </a:solidFill>
                          <a:latin typeface="Times New Roman"/>
                        </a:rPr>
                        <a:t>Sr.</a:t>
                      </a:r>
                    </a:p>
                    <a:p>
                      <a:pPr algn="ctr" rtl="0" fontAlgn="t"/>
                      <a:r>
                        <a:rPr lang="en-US" sz="1600" b="1" i="0" u="none" strike="noStrike" dirty="0">
                          <a:solidFill>
                            <a:srgbClr val="000000"/>
                          </a:solidFill>
                          <a:latin typeface="Times New Roman"/>
                        </a:rPr>
                        <a:t>No.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500" b="1" i="0" u="none" strike="noStrike" dirty="0">
                          <a:solidFill>
                            <a:srgbClr val="000000"/>
                          </a:solidFill>
                          <a:latin typeface="Times New Roman"/>
                        </a:rPr>
                        <a:t>2009-10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marL="0" algn="ctr" defTabSz="914400" rtl="0" eaLnBrk="1" fontAlgn="t" latinLnBrk="0" hangingPunct="1"/>
                      <a:r>
                        <a:rPr lang="en-US" sz="1500" b="1" i="0" u="none" strike="noStrike" kern="1200" dirty="0">
                          <a:solidFill>
                            <a:srgbClr val="000000"/>
                          </a:solidFill>
                          <a:latin typeface="Times New Roman"/>
                          <a:ea typeface="+mn-ea"/>
                          <a:cs typeface="+mn-cs"/>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192431">
                <a:tc>
                  <a:txBody>
                    <a:bodyPr/>
                    <a:lstStyle/>
                    <a:p>
                      <a:pPr algn="ctr" rtl="0" fontAlgn="ctr"/>
                      <a:r>
                        <a:rPr lang="en-US" sz="110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75420">
                <a:tc>
                  <a:txBody>
                    <a:bodyPr/>
                    <a:lstStyle/>
                    <a:p>
                      <a:pPr algn="ctr" rtl="0" fontAlgn="ctr"/>
                      <a:r>
                        <a:rPr lang="en-US" sz="1700" b="1"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17.05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6.31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11.70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9.32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6.70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8.73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13.23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75420">
                <a:tc>
                  <a:txBody>
                    <a:bodyPr/>
                    <a:lstStyle/>
                    <a:p>
                      <a:pPr algn="ctr" rtl="0" fontAlgn="ctr"/>
                      <a:r>
                        <a:rPr lang="en-US" sz="17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err="1">
                          <a:solidFill>
                            <a:srgbClr val="000000"/>
                          </a:solidFill>
                          <a:latin typeface="Times New Roman"/>
                        </a:rPr>
                        <a:t>Jalna</a:t>
                      </a:r>
                      <a:r>
                        <a:rPr lang="en-US" sz="17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16.94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11.93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13.06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8.03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9.72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13.34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6.12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14.17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20.02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75420">
                <a:tc>
                  <a:txBody>
                    <a:bodyPr/>
                    <a:lstStyle/>
                    <a:p>
                      <a:pPr algn="ctr" rtl="0" fontAlgn="ctr"/>
                      <a:r>
                        <a:rPr lang="en-US" sz="17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8.57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12.12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25.50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15.77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7.64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5.79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13.75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19.19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75420">
                <a:tc>
                  <a:txBody>
                    <a:bodyPr/>
                    <a:lstStyle/>
                    <a:p>
                      <a:pPr algn="ctr" rtl="0" fontAlgn="ctr"/>
                      <a:r>
                        <a:rPr lang="en-US" sz="17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err="1">
                          <a:solidFill>
                            <a:srgbClr val="000000"/>
                          </a:solidFill>
                          <a:latin typeface="Times New Roman"/>
                        </a:rPr>
                        <a:t>Hingoli</a:t>
                      </a:r>
                      <a:endParaRPr lang="en-US" sz="17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4.70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3.04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5.57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6.78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8.55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4.63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6.65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75420">
                <a:tc>
                  <a:txBody>
                    <a:bodyPr/>
                    <a:lstStyle/>
                    <a:p>
                      <a:pPr algn="ctr" rtl="0" fontAlgn="ctr"/>
                      <a:r>
                        <a:rPr lang="en-US" sz="17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6.21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8.27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17.52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10.21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5.30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14.95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75420">
                <a:tc>
                  <a:txBody>
                    <a:bodyPr/>
                    <a:lstStyle/>
                    <a:p>
                      <a:pPr algn="ctr" rtl="0" fontAlgn="ctr"/>
                      <a:r>
                        <a:rPr lang="en-US" sz="1700" b="1"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Beed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31.95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38.75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34.87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28.17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25.67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17.23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7.98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4.96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20.73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15.28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75420">
                <a:tc>
                  <a:txBody>
                    <a:bodyPr/>
                    <a:lstStyle/>
                    <a:p>
                      <a:pPr algn="ctr" rtl="0" fontAlgn="ctr"/>
                      <a:r>
                        <a:rPr lang="en-US" sz="1700" b="1"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Latur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30.31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22.64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30.51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29.03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23.55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12.48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5.09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24.40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37.38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75420">
                <a:tc>
                  <a:txBody>
                    <a:bodyPr/>
                    <a:lstStyle/>
                    <a:p>
                      <a:pPr algn="ctr" rtl="0" fontAlgn="ctr"/>
                      <a:r>
                        <a:rPr lang="en-US" sz="17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31.92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36.63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22.34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31.75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15.92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6.14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4.28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a:solidFill>
                            <a:srgbClr val="000000"/>
                          </a:solidFill>
                          <a:latin typeface="Times New Roman"/>
                        </a:rPr>
                        <a:t>15.75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700" b="1" i="0" u="none" strike="noStrike" dirty="0">
                          <a:solidFill>
                            <a:srgbClr val="000000"/>
                          </a:solidFill>
                          <a:latin typeface="Times New Roman"/>
                        </a:rPr>
                        <a:t>24.31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0185">
                <a:tc gridSpan="2">
                  <a:txBody>
                    <a:bodyPr/>
                    <a:lstStyle/>
                    <a:p>
                      <a:pPr algn="ctr" rtl="0" fontAlgn="ctr"/>
                      <a:r>
                        <a:rPr lang="en-US" sz="1700" b="1" i="0" u="none" strike="noStrike" dirty="0" err="1">
                          <a:solidFill>
                            <a:srgbClr val="632523"/>
                          </a:solidFill>
                          <a:latin typeface="Times New Roman"/>
                        </a:rPr>
                        <a:t>A'bad</a:t>
                      </a:r>
                      <a:r>
                        <a:rPr lang="en-US" sz="17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700" b="1" i="0" u="none" strike="noStrike" dirty="0">
                          <a:solidFill>
                            <a:srgbClr val="632523"/>
                          </a:solidFill>
                          <a:latin typeface="Times New Roman"/>
                        </a:rPr>
                        <a:t>142.15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150.13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167.49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124.74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148.74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111.55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64.21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46.70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122.13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147.39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r h="328266">
                <a:tc gridSpan="2">
                  <a:txBody>
                    <a:bodyPr/>
                    <a:lstStyle/>
                    <a:p>
                      <a:pPr algn="r" rtl="0" fontAlgn="ctr"/>
                      <a:r>
                        <a:rPr lang="en-US" sz="1700" b="1" i="0" u="none" strike="noStrike" dirty="0">
                          <a:solidFill>
                            <a:srgbClr val="632523"/>
                          </a:solidFill>
                          <a:latin typeface="Times New Roman"/>
                        </a:rPr>
                        <a:t>State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700" b="1" i="0" u="none" strike="noStrike" dirty="0">
                          <a:solidFill>
                            <a:srgbClr val="632523"/>
                          </a:solidFill>
                          <a:latin typeface="Times New Roman"/>
                        </a:rPr>
                        <a:t>641.59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856.91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a:solidFill>
                            <a:srgbClr val="632523"/>
                          </a:solidFill>
                          <a:latin typeface="Times New Roman"/>
                        </a:rPr>
                        <a:t>894.56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a:solidFill>
                            <a:srgbClr val="632523"/>
                          </a:solidFill>
                          <a:latin typeface="Times New Roman"/>
                        </a:rPr>
                        <a:t>753.35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a:solidFill>
                            <a:srgbClr val="632523"/>
                          </a:solidFill>
                          <a:latin typeface="Times New Roman"/>
                        </a:rPr>
                        <a:t>839.54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a:solidFill>
                            <a:srgbClr val="632523"/>
                          </a:solidFill>
                          <a:latin typeface="Times New Roman"/>
                        </a:rPr>
                        <a:t>915.38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a:solidFill>
                            <a:srgbClr val="632523"/>
                          </a:solidFill>
                          <a:latin typeface="Times New Roman"/>
                        </a:rPr>
                        <a:t>692.35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a:solidFill>
                            <a:srgbClr val="632523"/>
                          </a:solidFill>
                          <a:latin typeface="Times New Roman"/>
                        </a:rPr>
                        <a:t>542.36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831.37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700" b="1" i="0" u="none" strike="noStrike" dirty="0">
                          <a:solidFill>
                            <a:srgbClr val="632523"/>
                          </a:solidFill>
                          <a:latin typeface="Times New Roman"/>
                        </a:rPr>
                        <a:t>917.04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33</a:t>
            </a:fld>
            <a:endParaRPr lang="en-US"/>
          </a:p>
        </p:txBody>
      </p:sp>
    </p:spTree>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595" y="228601"/>
          <a:ext cx="8686810" cy="6488789"/>
        </p:xfrm>
        <a:graphic>
          <a:graphicData uri="http://schemas.openxmlformats.org/drawingml/2006/table">
            <a:tbl>
              <a:tblPr/>
              <a:tblGrid>
                <a:gridCol w="384377">
                  <a:extLst>
                    <a:ext uri="{9D8B030D-6E8A-4147-A177-3AD203B41FA5}">
                      <a16:colId xmlns:a16="http://schemas.microsoft.com/office/drawing/2014/main" val="20000"/>
                    </a:ext>
                  </a:extLst>
                </a:gridCol>
                <a:gridCol w="1458833">
                  <a:extLst>
                    <a:ext uri="{9D8B030D-6E8A-4147-A177-3AD203B41FA5}">
                      <a16:colId xmlns:a16="http://schemas.microsoft.com/office/drawing/2014/main" val="20001"/>
                    </a:ext>
                  </a:extLst>
                </a:gridCol>
                <a:gridCol w="684360">
                  <a:extLst>
                    <a:ext uri="{9D8B030D-6E8A-4147-A177-3AD203B41FA5}">
                      <a16:colId xmlns:a16="http://schemas.microsoft.com/office/drawing/2014/main" val="20002"/>
                    </a:ext>
                  </a:extLst>
                </a:gridCol>
                <a:gridCol w="684360">
                  <a:extLst>
                    <a:ext uri="{9D8B030D-6E8A-4147-A177-3AD203B41FA5}">
                      <a16:colId xmlns:a16="http://schemas.microsoft.com/office/drawing/2014/main" val="20003"/>
                    </a:ext>
                  </a:extLst>
                </a:gridCol>
                <a:gridCol w="684360">
                  <a:extLst>
                    <a:ext uri="{9D8B030D-6E8A-4147-A177-3AD203B41FA5}">
                      <a16:colId xmlns:a16="http://schemas.microsoft.com/office/drawing/2014/main" val="20004"/>
                    </a:ext>
                  </a:extLst>
                </a:gridCol>
                <a:gridCol w="684360">
                  <a:extLst>
                    <a:ext uri="{9D8B030D-6E8A-4147-A177-3AD203B41FA5}">
                      <a16:colId xmlns:a16="http://schemas.microsoft.com/office/drawing/2014/main" val="20005"/>
                    </a:ext>
                  </a:extLst>
                </a:gridCol>
                <a:gridCol w="684360">
                  <a:extLst>
                    <a:ext uri="{9D8B030D-6E8A-4147-A177-3AD203B41FA5}">
                      <a16:colId xmlns:a16="http://schemas.microsoft.com/office/drawing/2014/main" val="20006"/>
                    </a:ext>
                  </a:extLst>
                </a:gridCol>
                <a:gridCol w="684360">
                  <a:extLst>
                    <a:ext uri="{9D8B030D-6E8A-4147-A177-3AD203B41FA5}">
                      <a16:colId xmlns:a16="http://schemas.microsoft.com/office/drawing/2014/main" val="20007"/>
                    </a:ext>
                  </a:extLst>
                </a:gridCol>
                <a:gridCol w="684360">
                  <a:extLst>
                    <a:ext uri="{9D8B030D-6E8A-4147-A177-3AD203B41FA5}">
                      <a16:colId xmlns:a16="http://schemas.microsoft.com/office/drawing/2014/main" val="20008"/>
                    </a:ext>
                  </a:extLst>
                </a:gridCol>
                <a:gridCol w="684360">
                  <a:extLst>
                    <a:ext uri="{9D8B030D-6E8A-4147-A177-3AD203B41FA5}">
                      <a16:colId xmlns:a16="http://schemas.microsoft.com/office/drawing/2014/main" val="20009"/>
                    </a:ext>
                  </a:extLst>
                </a:gridCol>
                <a:gridCol w="684360">
                  <a:extLst>
                    <a:ext uri="{9D8B030D-6E8A-4147-A177-3AD203B41FA5}">
                      <a16:colId xmlns:a16="http://schemas.microsoft.com/office/drawing/2014/main" val="20010"/>
                    </a:ext>
                  </a:extLst>
                </a:gridCol>
                <a:gridCol w="684360">
                  <a:extLst>
                    <a:ext uri="{9D8B030D-6E8A-4147-A177-3AD203B41FA5}">
                      <a16:colId xmlns:a16="http://schemas.microsoft.com/office/drawing/2014/main" val="20011"/>
                    </a:ext>
                  </a:extLst>
                </a:gridCol>
              </a:tblGrid>
              <a:tr h="1203069">
                <a:tc gridSpan="12">
                  <a:txBody>
                    <a:bodyPr/>
                    <a:lstStyle/>
                    <a:p>
                      <a:pPr algn="ctr" fontAlgn="t"/>
                      <a:r>
                        <a:rPr lang="en-US" sz="2400" b="1" i="0" u="sng" strike="noStrike" dirty="0">
                          <a:solidFill>
                            <a:srgbClr val="632523"/>
                          </a:solidFill>
                          <a:latin typeface="Times New Roman"/>
                        </a:rPr>
                        <a:t>Aurangabad Division</a:t>
                      </a:r>
                      <a:br>
                        <a:rPr lang="en-US" sz="2400" b="1" i="0" u="sng" strike="noStrike" dirty="0">
                          <a:solidFill>
                            <a:srgbClr val="632523"/>
                          </a:solidFill>
                          <a:latin typeface="Times New Roman"/>
                        </a:rPr>
                      </a:br>
                      <a:r>
                        <a:rPr lang="en-US" sz="2800" b="1" kern="1200" dirty="0">
                          <a:solidFill>
                            <a:srgbClr val="215867"/>
                          </a:solidFill>
                          <a:latin typeface="Times New Roman"/>
                          <a:ea typeface="+mn-ea"/>
                          <a:cs typeface="+mn-cs"/>
                        </a:rPr>
                        <a:t>Statement showing Sugarcane Productivity</a:t>
                      </a:r>
                      <a:br>
                        <a:rPr lang="en-US" sz="3200" b="1" i="0" u="none" strike="noStrike" dirty="0">
                          <a:solidFill>
                            <a:srgbClr val="215867"/>
                          </a:solidFill>
                          <a:latin typeface="Times New Roman"/>
                        </a:rPr>
                      </a:br>
                      <a:r>
                        <a:rPr lang="en-US" sz="2000" b="1" i="0" u="none" strike="noStrike" dirty="0">
                          <a:solidFill>
                            <a:srgbClr val="C00000"/>
                          </a:solidFill>
                          <a:latin typeface="Times New Roman"/>
                        </a:rPr>
                        <a:t>( </a:t>
                      </a:r>
                      <a:r>
                        <a:rPr lang="en-US" sz="2000" b="1" i="0" u="sng" strike="noStrike" dirty="0">
                          <a:solidFill>
                            <a:srgbClr val="C00000"/>
                          </a:solidFill>
                          <a:latin typeface="Times New Roman"/>
                        </a:rPr>
                        <a:t>MT/Ha</a:t>
                      </a:r>
                      <a:r>
                        <a:rPr lang="en-US" sz="2000" b="1" i="0" u="none" strike="noStrike" dirty="0">
                          <a:solidFill>
                            <a:srgbClr val="C00000"/>
                          </a:solidFill>
                          <a:latin typeface="Times New Roman"/>
                        </a:rPr>
                        <a:t> )</a:t>
                      </a:r>
                      <a:endParaRPr lang="en-US" sz="2800" b="1"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8729">
                <a:tc>
                  <a:txBody>
                    <a:bodyPr/>
                    <a:lstStyle/>
                    <a:p>
                      <a:pPr algn="ctr" rtl="0" fontAlgn="t"/>
                      <a:r>
                        <a:rPr lang="en-US" sz="1400" b="1" i="0" u="none" strike="noStrike" dirty="0">
                          <a:solidFill>
                            <a:srgbClr val="000000"/>
                          </a:solidFill>
                          <a:latin typeface="Times New Roman"/>
                        </a:rPr>
                        <a:t>Sr. No.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2009-10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4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198564">
                <a:tc>
                  <a:txBody>
                    <a:bodyPr/>
                    <a:lstStyle/>
                    <a:p>
                      <a:pPr algn="ctr" rtl="0" fontAlgn="ctr"/>
                      <a:r>
                        <a:rPr lang="en-US" sz="105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050" b="1" i="1" u="none" strike="noStrike" dirty="0">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90572">
                <a:tc>
                  <a:txBody>
                    <a:bodyPr/>
                    <a:lstStyle/>
                    <a:p>
                      <a:pPr algn="ctr" rtl="0" fontAlgn="ctr"/>
                      <a:r>
                        <a:rPr lang="en-US" sz="18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84.00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37.00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50.03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0572">
                <a:tc>
                  <a:txBody>
                    <a:bodyPr/>
                    <a:lstStyle/>
                    <a:p>
                      <a:pPr algn="ctr" rtl="0" fontAlgn="ctr"/>
                      <a:r>
                        <a:rPr lang="en-US" sz="18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Jalna</a:t>
                      </a:r>
                      <a:r>
                        <a:rPr lang="en-US" sz="18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93.00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37.00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0572">
                <a:tc>
                  <a:txBody>
                    <a:bodyPr/>
                    <a:lstStyle/>
                    <a:p>
                      <a:pPr algn="ctr" rtl="0" fontAlgn="ctr"/>
                      <a:r>
                        <a:rPr lang="en-US" sz="1800" b="0"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91.00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90572">
                <a:tc>
                  <a:txBody>
                    <a:bodyPr/>
                    <a:lstStyle/>
                    <a:p>
                      <a:pPr algn="ctr" rtl="0" fontAlgn="ctr"/>
                      <a:r>
                        <a:rPr lang="en-US" sz="1800" b="0"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67.00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90572">
                <a:tc>
                  <a:txBody>
                    <a:bodyPr/>
                    <a:lstStyle/>
                    <a:p>
                      <a:pPr algn="ctr" rtl="0" fontAlgn="ctr"/>
                      <a:r>
                        <a:rPr lang="en-US" sz="1800" b="0"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90572">
                <a:tc>
                  <a:txBody>
                    <a:bodyPr/>
                    <a:lstStyle/>
                    <a:p>
                      <a:pPr algn="ctr" rtl="0" fontAlgn="ctr"/>
                      <a:r>
                        <a:rPr lang="en-US" sz="1800" b="0"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Beed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66.00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65.00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22.00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40.60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30.80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90572">
                <a:tc>
                  <a:txBody>
                    <a:bodyPr/>
                    <a:lstStyle/>
                    <a:p>
                      <a:pPr algn="ctr" rtl="0" fontAlgn="ctr"/>
                      <a:r>
                        <a:rPr lang="en-US" sz="1800" b="0"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Latur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76.00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66.00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51.00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30.00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57.00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90572">
                <a:tc>
                  <a:txBody>
                    <a:bodyPr/>
                    <a:lstStyle/>
                    <a:p>
                      <a:pPr algn="ctr" rtl="0" fontAlgn="ctr"/>
                      <a:r>
                        <a:rPr lang="en-US" sz="1800" b="0"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84.00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74.00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67.00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46.00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27.00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36.00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42.50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73770">
                <a:tc gridSpan="2">
                  <a:txBody>
                    <a:bodyPr/>
                    <a:lstStyle/>
                    <a:p>
                      <a:pPr algn="r" rtl="0" fontAlgn="ctr"/>
                      <a:r>
                        <a:rPr lang="en-US" sz="1900" b="1" i="0" u="none" strike="noStrike" dirty="0" err="1">
                          <a:solidFill>
                            <a:srgbClr val="632523"/>
                          </a:solidFill>
                          <a:latin typeface="Times New Roman"/>
                        </a:rPr>
                        <a:t>A'bad</a:t>
                      </a:r>
                      <a:r>
                        <a:rPr lang="en-US" sz="19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900" b="1" i="0" u="none" strike="noStrike" dirty="0">
                          <a:solidFill>
                            <a:srgbClr val="632523"/>
                          </a:solidFill>
                          <a:latin typeface="Times New Roman"/>
                        </a:rPr>
                        <a:t>76.84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70.82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69.79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a:solidFill>
                            <a:srgbClr val="632523"/>
                          </a:solidFill>
                          <a:latin typeface="Times New Roman"/>
                        </a:rPr>
                        <a:t>57.75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a:solidFill>
                            <a:srgbClr val="632523"/>
                          </a:solidFill>
                          <a:latin typeface="Times New Roman"/>
                        </a:rPr>
                        <a:t>61.72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a:solidFill>
                            <a:srgbClr val="632523"/>
                          </a:solidFill>
                          <a:latin typeface="Times New Roman"/>
                        </a:rPr>
                        <a:t>50.70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a:solidFill>
                            <a:srgbClr val="632523"/>
                          </a:solidFill>
                          <a:latin typeface="Times New Roman"/>
                        </a:rPr>
                        <a:t>31.32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a:solidFill>
                            <a:srgbClr val="632523"/>
                          </a:solidFill>
                          <a:latin typeface="Times New Roman"/>
                        </a:rPr>
                        <a:t>50.22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57.07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47.09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r h="362090">
                <a:tc gridSpan="2">
                  <a:txBody>
                    <a:bodyPr/>
                    <a:lstStyle/>
                    <a:p>
                      <a:pPr algn="r" rtl="0" fontAlgn="ctr"/>
                      <a:r>
                        <a:rPr lang="en-US" sz="1900" b="1" i="0" u="none" strike="noStrike">
                          <a:solidFill>
                            <a:srgbClr val="632523"/>
                          </a:solidFill>
                          <a:latin typeface="Times New Roman"/>
                        </a:rPr>
                        <a:t>State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900" b="1" i="0" u="none" strike="noStrike">
                          <a:solidFill>
                            <a:srgbClr val="632523"/>
                          </a:solidFill>
                          <a:latin typeface="Times New Roman"/>
                        </a:rPr>
                        <a:t>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a:solidFill>
                            <a:srgbClr val="632523"/>
                          </a:solidFill>
                          <a:latin typeface="Times New Roman"/>
                        </a:rPr>
                        <a:t>89.00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88.00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80.00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89.00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86.00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92.00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900" b="1" i="0" u="none" strike="noStrike" dirty="0">
                          <a:solidFill>
                            <a:srgbClr val="632523"/>
                          </a:solidFill>
                          <a:latin typeface="Times New Roman"/>
                        </a:rPr>
                        <a:t>78.80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34</a:t>
            </a:fld>
            <a:endParaRPr lang="en-US"/>
          </a:p>
        </p:txBody>
      </p:sp>
    </p:spTree>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28600" y="228600"/>
          <a:ext cx="8686800" cy="62484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35</a:t>
            </a:fld>
            <a:endParaRPr lang="en-US"/>
          </a:p>
        </p:txBody>
      </p:sp>
    </p:spTree>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 y="228599"/>
          <a:ext cx="8686800" cy="6201489"/>
        </p:xfrm>
        <a:graphic>
          <a:graphicData uri="http://schemas.openxmlformats.org/drawingml/2006/table">
            <a:tbl>
              <a:tblPr/>
              <a:tblGrid>
                <a:gridCol w="6858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1437448">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i="0" u="sng" strike="noStrike" dirty="0">
                          <a:solidFill>
                            <a:schemeClr val="accent2">
                              <a:lumMod val="50000"/>
                            </a:schemeClr>
                          </a:solidFill>
                          <a:latin typeface="Times New Roman"/>
                        </a:rPr>
                        <a:t>Aurangabad Division</a:t>
                      </a:r>
                      <a:endParaRPr lang="en-US" sz="2400" b="0" i="0" u="sng" strike="noStrike" dirty="0">
                        <a:solidFill>
                          <a:schemeClr val="accent2">
                            <a:lumMod val="50000"/>
                          </a:schemeClr>
                        </a:solidFill>
                        <a:latin typeface="Times New Roman"/>
                      </a:endParaRPr>
                    </a:p>
                    <a:p>
                      <a:pPr marL="0" marR="0" indent="0" algn="ctr" defTabSz="914400" rtl="0" eaLnBrk="1" fontAlgn="t" latinLnBrk="0" hangingPunct="1">
                        <a:lnSpc>
                          <a:spcPct val="100000"/>
                        </a:lnSpc>
                        <a:spcBef>
                          <a:spcPts val="0"/>
                        </a:spcBef>
                        <a:spcAft>
                          <a:spcPts val="0"/>
                        </a:spcAft>
                        <a:buClrTx/>
                        <a:buSzTx/>
                        <a:buFontTx/>
                        <a:buNone/>
                        <a:tabLst/>
                        <a:defRPr/>
                      </a:pPr>
                      <a:r>
                        <a:rPr lang="en-US" sz="2800" b="1" i="0" u="none" strike="noStrike" kern="1200" dirty="0">
                          <a:solidFill>
                            <a:srgbClr val="215867"/>
                          </a:solidFill>
                          <a:latin typeface="Times New Roman"/>
                          <a:ea typeface="+mn-ea"/>
                          <a:cs typeface="+mn-cs"/>
                        </a:rPr>
                        <a:t>Sugarcane factories, Crushing Capacity, </a:t>
                      </a:r>
                    </a:p>
                    <a:p>
                      <a:pPr marL="0" marR="0" indent="0" algn="ctr" defTabSz="914400" rtl="0" eaLnBrk="1" fontAlgn="t" latinLnBrk="0" hangingPunct="1">
                        <a:lnSpc>
                          <a:spcPct val="100000"/>
                        </a:lnSpc>
                        <a:spcBef>
                          <a:spcPts val="0"/>
                        </a:spcBef>
                        <a:spcAft>
                          <a:spcPts val="0"/>
                        </a:spcAft>
                        <a:buClrTx/>
                        <a:buSzTx/>
                        <a:buFontTx/>
                        <a:buNone/>
                        <a:tabLst/>
                        <a:defRPr/>
                      </a:pPr>
                      <a:r>
                        <a:rPr lang="en-US" sz="2800" b="1" i="0" u="none" strike="noStrike" kern="1200" dirty="0">
                          <a:solidFill>
                            <a:srgbClr val="215867"/>
                          </a:solidFill>
                          <a:latin typeface="Times New Roman"/>
                          <a:ea typeface="+mn-ea"/>
                          <a:cs typeface="+mn-cs"/>
                        </a:rPr>
                        <a:t>Actual Crushing Sugar Production</a:t>
                      </a:r>
                    </a:p>
                  </a:txBody>
                  <a:tcPr marL="0" marR="0" marT="0" marB="0">
                    <a:lnL>
                      <a:noFill/>
                    </a:lnL>
                    <a:lnR>
                      <a:noFill/>
                    </a:lnR>
                    <a:lnT>
                      <a:noFill/>
                    </a:lnT>
                    <a:lnB>
                      <a:noFill/>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b="1" i="0" u="sng" strike="noStrike" dirty="0">
                        <a:solidFill>
                          <a:schemeClr val="accent2">
                            <a:lumMod val="50000"/>
                          </a:schemeClr>
                        </a:solidFill>
                        <a:latin typeface="Times New Roman"/>
                      </a:endParaRPr>
                    </a:p>
                  </a:txBody>
                  <a:tcPr marL="0" marR="0" marT="0" marB="0">
                    <a:lnL>
                      <a:noFill/>
                    </a:lnL>
                    <a:lnR>
                      <a:noFill/>
                    </a:lnR>
                    <a:lnT>
                      <a:noFill/>
                    </a:lnT>
                    <a:lnB>
                      <a:noFill/>
                    </a:lnB>
                  </a:tcPr>
                </a:tc>
                <a:extLst>
                  <a:ext uri="{0D108BD9-81ED-4DB2-BD59-A6C34878D82A}">
                    <a16:rowId xmlns:a16="http://schemas.microsoft.com/office/drawing/2014/main" val="10000"/>
                  </a:ext>
                </a:extLst>
              </a:tr>
              <a:tr h="848553">
                <a:tc>
                  <a:txBody>
                    <a:bodyPr/>
                    <a:lstStyle/>
                    <a:p>
                      <a:pPr algn="ctr" fontAlgn="t"/>
                      <a:r>
                        <a:rPr lang="en-US" sz="2600" b="0" i="0" u="none" strike="noStrike" dirty="0">
                          <a:solidFill>
                            <a:srgbClr val="FF0000"/>
                          </a:solidFill>
                          <a:latin typeface="Times New Roman"/>
                        </a:rPr>
                        <a:t>*</a:t>
                      </a:r>
                    </a:p>
                  </a:txBody>
                  <a:tcPr marL="0" marR="0" marT="0" marB="0">
                    <a:lnL>
                      <a:noFill/>
                    </a:lnL>
                    <a:lnR>
                      <a:noFill/>
                    </a:lnR>
                    <a:lnT>
                      <a:noFill/>
                    </a:lnT>
                    <a:lnB>
                      <a:noFill/>
                    </a:lnB>
                  </a:tcPr>
                </a:tc>
                <a:tc>
                  <a:txBody>
                    <a:bodyPr/>
                    <a:lstStyle/>
                    <a:p>
                      <a:pPr algn="just" fontAlgn="auto"/>
                      <a:r>
                        <a:rPr lang="en-US" sz="2400" b="0" i="0" u="none" strike="noStrike" dirty="0">
                          <a:solidFill>
                            <a:schemeClr val="tx1"/>
                          </a:solidFill>
                          <a:latin typeface="Times New Roman"/>
                        </a:rPr>
                        <a:t>Functional sugar factories is (both co-operative &amp; Private) were </a:t>
                      </a:r>
                      <a:r>
                        <a:rPr lang="en-US" sz="2400" b="0" i="0" u="none" strike="noStrike" dirty="0">
                          <a:solidFill>
                            <a:srgbClr val="FF0000"/>
                          </a:solidFill>
                          <a:latin typeface="Times New Roman"/>
                        </a:rPr>
                        <a:t>46 in </a:t>
                      </a:r>
                      <a:r>
                        <a:rPr lang="en-US" sz="2400" b="0" i="0" u="none" strike="noStrike" dirty="0">
                          <a:solidFill>
                            <a:schemeClr val="tx1"/>
                          </a:solidFill>
                          <a:latin typeface="Times New Roman"/>
                        </a:rPr>
                        <a:t>2010-11</a:t>
                      </a:r>
                      <a:r>
                        <a:rPr lang="en-US" sz="2400" b="0" i="0" u="none" strike="noStrike" dirty="0">
                          <a:solidFill>
                            <a:srgbClr val="FF0000"/>
                          </a:solidFill>
                          <a:latin typeface="Times New Roman"/>
                        </a:rPr>
                        <a:t> </a:t>
                      </a:r>
                      <a:r>
                        <a:rPr lang="en-US" sz="2400" b="0" i="0" u="none" strike="noStrike" dirty="0">
                          <a:solidFill>
                            <a:schemeClr val="tx1"/>
                          </a:solidFill>
                          <a:latin typeface="Times New Roman"/>
                        </a:rPr>
                        <a:t>which increased up to </a:t>
                      </a:r>
                      <a:r>
                        <a:rPr lang="en-US" sz="2400" b="0" i="0" u="none" strike="noStrike" dirty="0">
                          <a:solidFill>
                            <a:srgbClr val="FF0000"/>
                          </a:solidFill>
                          <a:latin typeface="Times New Roman"/>
                        </a:rPr>
                        <a:t>54  in </a:t>
                      </a:r>
                      <a:r>
                        <a:rPr lang="en-US" sz="2400" b="0" i="0" u="none" strike="noStrike" dirty="0">
                          <a:solidFill>
                            <a:schemeClr val="tx1"/>
                          </a:solidFill>
                          <a:latin typeface="Times New Roman"/>
                        </a:rPr>
                        <a:t>2018-19.</a:t>
                      </a:r>
                    </a:p>
                  </a:txBody>
                  <a:tcPr marL="0" marR="0" marT="0" marB="0">
                    <a:lnL>
                      <a:noFill/>
                    </a:lnL>
                    <a:lnR>
                      <a:noFill/>
                    </a:lnR>
                    <a:lnT>
                      <a:noFill/>
                    </a:lnT>
                    <a:lnB>
                      <a:noFill/>
                    </a:lnB>
                  </a:tcPr>
                </a:tc>
                <a:extLst>
                  <a:ext uri="{0D108BD9-81ED-4DB2-BD59-A6C34878D82A}">
                    <a16:rowId xmlns:a16="http://schemas.microsoft.com/office/drawing/2014/main" val="10001"/>
                  </a:ext>
                </a:extLst>
              </a:tr>
              <a:tr h="914400">
                <a:tc>
                  <a:txBody>
                    <a:bodyPr/>
                    <a:lstStyle/>
                    <a:p>
                      <a:pPr algn="ctr" fontAlgn="t"/>
                      <a:r>
                        <a:rPr lang="en-US" sz="2600" b="0" i="0" u="none" strike="noStrike">
                          <a:solidFill>
                            <a:srgbClr val="FF0000"/>
                          </a:solidFill>
                          <a:latin typeface="Times New Roman"/>
                        </a:rPr>
                        <a:t>*</a:t>
                      </a:r>
                    </a:p>
                  </a:txBody>
                  <a:tcPr marL="0" marR="0" marT="0" marB="0">
                    <a:lnL>
                      <a:noFill/>
                    </a:lnL>
                    <a:lnR>
                      <a:noFill/>
                    </a:lnR>
                    <a:lnT>
                      <a:noFill/>
                    </a:lnT>
                    <a:lnB>
                      <a:noFill/>
                    </a:lnB>
                  </a:tcPr>
                </a:tc>
                <a:tc>
                  <a:txBody>
                    <a:bodyPr/>
                    <a:lstStyle/>
                    <a:p>
                      <a:pPr algn="just" fontAlgn="auto"/>
                      <a:r>
                        <a:rPr lang="en-US" sz="2400" b="0" i="0" u="none" strike="noStrike" dirty="0">
                          <a:solidFill>
                            <a:schemeClr val="tx1"/>
                          </a:solidFill>
                          <a:latin typeface="Times New Roman"/>
                        </a:rPr>
                        <a:t>Crushing capacity of sugarcane factories was </a:t>
                      </a:r>
                      <a:r>
                        <a:rPr lang="en-US" sz="2400" b="0" i="0" u="none" strike="noStrike" dirty="0">
                          <a:solidFill>
                            <a:srgbClr val="FF0000"/>
                          </a:solidFill>
                          <a:latin typeface="Times New Roman"/>
                        </a:rPr>
                        <a:t>94550 MT/Day </a:t>
                      </a:r>
                      <a:r>
                        <a:rPr lang="en-US" sz="2400" b="0" i="0" u="none" strike="noStrike" dirty="0">
                          <a:solidFill>
                            <a:schemeClr val="tx1"/>
                          </a:solidFill>
                          <a:latin typeface="Times New Roman"/>
                        </a:rPr>
                        <a:t>in 2010-11 which increased up to </a:t>
                      </a:r>
                      <a:r>
                        <a:rPr lang="en-US" sz="2400" b="0" i="0" u="none" strike="noStrike" dirty="0">
                          <a:solidFill>
                            <a:srgbClr val="FF0000"/>
                          </a:solidFill>
                          <a:latin typeface="Times New Roman"/>
                        </a:rPr>
                        <a:t>1,57,050</a:t>
                      </a:r>
                      <a:r>
                        <a:rPr lang="en-US" sz="2400" b="0" i="0" u="none" strike="noStrike" dirty="0">
                          <a:solidFill>
                            <a:schemeClr val="tx1"/>
                          </a:solidFill>
                          <a:latin typeface="Times New Roman"/>
                        </a:rPr>
                        <a:t> in 2018-19.</a:t>
                      </a:r>
                    </a:p>
                  </a:txBody>
                  <a:tcPr marL="0" marR="0" marT="0" marB="0">
                    <a:lnL>
                      <a:noFill/>
                    </a:lnL>
                    <a:lnR>
                      <a:noFill/>
                    </a:lnR>
                    <a:lnT>
                      <a:noFill/>
                    </a:lnT>
                    <a:lnB>
                      <a:noFill/>
                    </a:lnB>
                  </a:tcPr>
                </a:tc>
                <a:extLst>
                  <a:ext uri="{0D108BD9-81ED-4DB2-BD59-A6C34878D82A}">
                    <a16:rowId xmlns:a16="http://schemas.microsoft.com/office/drawing/2014/main" val="10002"/>
                  </a:ext>
                </a:extLst>
              </a:tr>
              <a:tr h="914400">
                <a:tc>
                  <a:txBody>
                    <a:bodyPr/>
                    <a:lstStyle/>
                    <a:p>
                      <a:pPr algn="ctr" fontAlgn="t"/>
                      <a:r>
                        <a:rPr lang="en-US" sz="2600" b="0" i="0" u="none" strike="noStrike" dirty="0">
                          <a:solidFill>
                            <a:srgbClr val="FF0000"/>
                          </a:solidFill>
                          <a:latin typeface="Times New Roman"/>
                        </a:rPr>
                        <a:t>*</a:t>
                      </a:r>
                    </a:p>
                  </a:txBody>
                  <a:tcPr marL="0" marR="0" marT="0" marB="0">
                    <a:lnL>
                      <a:noFill/>
                    </a:lnL>
                    <a:lnR>
                      <a:noFill/>
                    </a:lnR>
                    <a:lnT>
                      <a:noFill/>
                    </a:lnT>
                    <a:lnB>
                      <a:noFill/>
                    </a:lnB>
                  </a:tcPr>
                </a:tc>
                <a:tc>
                  <a:txBody>
                    <a:bodyPr/>
                    <a:lstStyle/>
                    <a:p>
                      <a:pPr algn="just" fontAlgn="auto"/>
                      <a:r>
                        <a:rPr lang="en-US" sz="2400" b="0" i="0" u="none" strike="noStrike" dirty="0">
                          <a:solidFill>
                            <a:schemeClr val="tx1"/>
                          </a:solidFill>
                          <a:latin typeface="Times New Roman"/>
                        </a:rPr>
                        <a:t>Actual crushing of sugarcane in 2010-11</a:t>
                      </a:r>
                      <a:r>
                        <a:rPr lang="en-US" sz="2400" b="0" i="0" u="none" strike="noStrike" dirty="0">
                          <a:solidFill>
                            <a:srgbClr val="FF0000"/>
                          </a:solidFill>
                          <a:latin typeface="Times New Roman"/>
                        </a:rPr>
                        <a:t> was 130.03 lakh MT </a:t>
                      </a:r>
                      <a:r>
                        <a:rPr lang="en-US" sz="2400" b="0" i="0" u="none" strike="noStrike" dirty="0">
                          <a:solidFill>
                            <a:schemeClr val="tx1"/>
                          </a:solidFill>
                          <a:latin typeface="Times New Roman"/>
                        </a:rPr>
                        <a:t>which was increased up to </a:t>
                      </a:r>
                      <a:r>
                        <a:rPr lang="en-US" sz="2400" b="0" i="0" u="none" strike="noStrike" dirty="0">
                          <a:solidFill>
                            <a:srgbClr val="FF0000"/>
                          </a:solidFill>
                          <a:latin typeface="Times New Roman"/>
                        </a:rPr>
                        <a:t>194.31 Lakh MT </a:t>
                      </a:r>
                      <a:r>
                        <a:rPr lang="en-US" sz="2400" b="0" i="0" u="none" strike="noStrike" dirty="0">
                          <a:solidFill>
                            <a:schemeClr val="tx1"/>
                          </a:solidFill>
                          <a:latin typeface="Times New Roman"/>
                        </a:rPr>
                        <a:t>in 2018-19 .</a:t>
                      </a:r>
                    </a:p>
                  </a:txBody>
                  <a:tcPr marL="0" marR="0" marT="0" marB="0">
                    <a:lnL>
                      <a:noFill/>
                    </a:lnL>
                    <a:lnR>
                      <a:noFill/>
                    </a:lnR>
                    <a:lnT>
                      <a:noFill/>
                    </a:lnT>
                    <a:lnB>
                      <a:noFill/>
                    </a:lnB>
                  </a:tcPr>
                </a:tc>
                <a:extLst>
                  <a:ext uri="{0D108BD9-81ED-4DB2-BD59-A6C34878D82A}">
                    <a16:rowId xmlns:a16="http://schemas.microsoft.com/office/drawing/2014/main" val="10003"/>
                  </a:ext>
                </a:extLst>
              </a:tr>
              <a:tr h="905543">
                <a:tc>
                  <a:txBody>
                    <a:bodyPr/>
                    <a:lstStyle/>
                    <a:p>
                      <a:pPr algn="ctr" fontAlgn="t"/>
                      <a:r>
                        <a:rPr lang="en-US" sz="2600" b="0" i="0" u="none" strike="noStrike" dirty="0">
                          <a:solidFill>
                            <a:srgbClr val="FF0000"/>
                          </a:solidFill>
                          <a:latin typeface="Times New Roman"/>
                        </a:rPr>
                        <a:t>*</a:t>
                      </a:r>
                    </a:p>
                  </a:txBody>
                  <a:tcPr marL="0" marR="0" marT="0" marB="0">
                    <a:lnL>
                      <a:noFill/>
                    </a:lnL>
                    <a:lnR>
                      <a:noFill/>
                    </a:lnR>
                    <a:lnT>
                      <a:noFill/>
                    </a:lnT>
                    <a:lnB>
                      <a:noFill/>
                    </a:lnB>
                  </a:tcPr>
                </a:tc>
                <a:tc>
                  <a:txBody>
                    <a:bodyPr/>
                    <a:lstStyle/>
                    <a:p>
                      <a:pPr algn="just" fontAlgn="auto"/>
                      <a:r>
                        <a:rPr lang="en-US" sz="2400" b="0" i="0" u="none" strike="noStrike" dirty="0">
                          <a:solidFill>
                            <a:srgbClr val="000000"/>
                          </a:solidFill>
                          <a:latin typeface="Times New Roman"/>
                        </a:rPr>
                        <a:t>Sugar Production was </a:t>
                      </a:r>
                      <a:r>
                        <a:rPr lang="en-US" sz="2400" b="0" i="0" u="none" strike="noStrike" dirty="0">
                          <a:solidFill>
                            <a:srgbClr val="FF0000"/>
                          </a:solidFill>
                          <a:latin typeface="Times New Roman"/>
                        </a:rPr>
                        <a:t>14.23 Lakh MT </a:t>
                      </a:r>
                      <a:r>
                        <a:rPr lang="en-US" sz="2400" b="0" i="0" u="none" strike="noStrike" dirty="0">
                          <a:solidFill>
                            <a:srgbClr val="000000"/>
                          </a:solidFill>
                          <a:latin typeface="Times New Roman"/>
                        </a:rPr>
                        <a:t>during </a:t>
                      </a:r>
                      <a:r>
                        <a:rPr lang="en-US" sz="2400" b="0" i="0" u="none" strike="noStrike" dirty="0">
                          <a:solidFill>
                            <a:schemeClr val="tx1"/>
                          </a:solidFill>
                          <a:latin typeface="Times New Roman"/>
                        </a:rPr>
                        <a:t>2010-11</a:t>
                      </a:r>
                      <a:r>
                        <a:rPr lang="en-US" sz="2400" b="0" i="0" u="none" strike="noStrike" dirty="0">
                          <a:solidFill>
                            <a:srgbClr val="000000"/>
                          </a:solidFill>
                          <a:latin typeface="Times New Roman"/>
                        </a:rPr>
                        <a:t> which is increased up to </a:t>
                      </a:r>
                      <a:r>
                        <a:rPr lang="en-US" sz="2400" b="0" i="0" u="none" strike="noStrike" dirty="0">
                          <a:solidFill>
                            <a:srgbClr val="FF0000"/>
                          </a:solidFill>
                          <a:latin typeface="Times New Roman"/>
                        </a:rPr>
                        <a:t>20.91 Lakh MT </a:t>
                      </a:r>
                      <a:r>
                        <a:rPr lang="en-US" sz="2400" b="0" i="0" u="none" strike="noStrike" dirty="0">
                          <a:solidFill>
                            <a:schemeClr val="tx1"/>
                          </a:solidFill>
                          <a:latin typeface="Times New Roman"/>
                        </a:rPr>
                        <a:t>during 2018-19.</a:t>
                      </a:r>
                      <a:endParaRPr lang="en-US" sz="2400" b="0" i="0" u="sng" strike="noStrike" dirty="0">
                        <a:solidFill>
                          <a:schemeClr val="tx1"/>
                        </a:solidFill>
                        <a:latin typeface="Times New Roman"/>
                      </a:endParaRPr>
                    </a:p>
                  </a:txBody>
                  <a:tcPr marL="0" marR="0" marT="0" marB="0">
                    <a:lnL>
                      <a:noFill/>
                    </a:lnL>
                    <a:lnR>
                      <a:noFill/>
                    </a:lnR>
                    <a:lnT>
                      <a:noFill/>
                    </a:lnT>
                    <a:lnB>
                      <a:noFill/>
                    </a:lnB>
                  </a:tcPr>
                </a:tc>
                <a:extLst>
                  <a:ext uri="{0D108BD9-81ED-4DB2-BD59-A6C34878D82A}">
                    <a16:rowId xmlns:a16="http://schemas.microsoft.com/office/drawing/2014/main" val="10004"/>
                  </a:ext>
                </a:extLst>
              </a:tr>
              <a:tr h="1181145">
                <a:tc>
                  <a:txBody>
                    <a:bodyPr/>
                    <a:lstStyle/>
                    <a:p>
                      <a:pPr algn="ctr" fontAlgn="t"/>
                      <a:r>
                        <a:rPr lang="en-US" sz="2600" b="0" i="0" u="none" strike="noStrike" dirty="0">
                          <a:solidFill>
                            <a:srgbClr val="FF0000"/>
                          </a:solidFill>
                          <a:latin typeface="Times New Roman"/>
                        </a:rPr>
                        <a:t>*</a:t>
                      </a:r>
                    </a:p>
                  </a:txBody>
                  <a:tcPr marL="0" marR="0" marT="0" marB="0">
                    <a:lnL>
                      <a:noFill/>
                    </a:lnL>
                    <a:lnR>
                      <a:noFill/>
                    </a:lnR>
                    <a:lnT>
                      <a:noFill/>
                    </a:lnT>
                    <a:lnB>
                      <a:noFill/>
                    </a:lnB>
                  </a:tcPr>
                </a:tc>
                <a:tc>
                  <a:txBody>
                    <a:bodyPr/>
                    <a:lstStyle/>
                    <a:p>
                      <a:pPr algn="just" fontAlgn="auto"/>
                      <a:r>
                        <a:rPr lang="en-US" sz="2400" b="0" i="0" u="none" strike="noStrike" dirty="0">
                          <a:solidFill>
                            <a:schemeClr val="tx1"/>
                          </a:solidFill>
                          <a:latin typeface="Times New Roman"/>
                        </a:rPr>
                        <a:t>The production</a:t>
                      </a:r>
                      <a:r>
                        <a:rPr lang="en-US" sz="2400" b="0" i="0" u="none" strike="noStrike" baseline="0" dirty="0">
                          <a:solidFill>
                            <a:schemeClr val="tx1"/>
                          </a:solidFill>
                          <a:latin typeface="Times New Roman"/>
                        </a:rPr>
                        <a:t> of alcohol in sugarcane factory in 2010-11 was </a:t>
                      </a:r>
                      <a:r>
                        <a:rPr lang="en-US" sz="2400" b="0" i="0" u="none" strike="noStrike" baseline="0" dirty="0">
                          <a:solidFill>
                            <a:srgbClr val="FF0000"/>
                          </a:solidFill>
                          <a:latin typeface="Times New Roman"/>
                        </a:rPr>
                        <a:t>579.86 Lakh Litres </a:t>
                      </a:r>
                      <a:r>
                        <a:rPr lang="en-US" sz="2400" b="0" i="0" u="none" strike="noStrike" baseline="0" dirty="0">
                          <a:solidFill>
                            <a:schemeClr val="tx1"/>
                          </a:solidFill>
                          <a:latin typeface="Times New Roman"/>
                        </a:rPr>
                        <a:t>which increased by </a:t>
                      </a:r>
                      <a:r>
                        <a:rPr lang="en-US" sz="2400" b="0" i="0" u="none" strike="noStrike" baseline="0" dirty="0">
                          <a:solidFill>
                            <a:srgbClr val="FF0000"/>
                          </a:solidFill>
                          <a:latin typeface="Times New Roman"/>
                        </a:rPr>
                        <a:t>1110.98 Lakh Litres </a:t>
                      </a:r>
                      <a:r>
                        <a:rPr lang="en-US" sz="2400" b="0" i="0" u="none" strike="noStrike" baseline="0" dirty="0">
                          <a:solidFill>
                            <a:schemeClr val="tx1"/>
                          </a:solidFill>
                          <a:latin typeface="Times New Roman"/>
                        </a:rPr>
                        <a:t>during 2018-19</a:t>
                      </a:r>
                      <a:r>
                        <a:rPr lang="en-US" sz="2400" b="0" i="0" u="none" strike="noStrike" dirty="0">
                          <a:solidFill>
                            <a:schemeClr val="tx1"/>
                          </a:solidFill>
                          <a:latin typeface="Times New Roman"/>
                        </a:rPr>
                        <a:t>.</a:t>
                      </a:r>
                    </a:p>
                  </a:txBody>
                  <a:tcPr marL="0" marR="0" marT="0" marB="0">
                    <a:lnL>
                      <a:noFill/>
                    </a:lnL>
                    <a:lnR>
                      <a:noFill/>
                    </a:lnR>
                    <a:lnT>
                      <a:noFill/>
                    </a:lnT>
                    <a:lnB>
                      <a:noFill/>
                    </a:lnB>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FDD1CC16-426C-41D3-8AF5-D10948AC7C4D}" type="slidenum">
              <a:rPr lang="en-US" smtClean="0"/>
              <a:pPr/>
              <a:t>36</a:t>
            </a:fld>
            <a:endParaRPr lang="en-US"/>
          </a:p>
        </p:txBody>
      </p:sp>
      <p:cxnSp>
        <p:nvCxnSpPr>
          <p:cNvPr id="6" name="Straight Connector 5"/>
          <p:cNvCxnSpPr/>
          <p:nvPr/>
        </p:nvCxnSpPr>
        <p:spPr>
          <a:xfrm flipV="1">
            <a:off x="152400" y="1447800"/>
            <a:ext cx="8763000" cy="76200"/>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 y="228601"/>
          <a:ext cx="8763003" cy="6400797"/>
        </p:xfrm>
        <a:graphic>
          <a:graphicData uri="http://schemas.openxmlformats.org/drawingml/2006/table">
            <a:tbl>
              <a:tblPr/>
              <a:tblGrid>
                <a:gridCol w="609600">
                  <a:extLst>
                    <a:ext uri="{9D8B030D-6E8A-4147-A177-3AD203B41FA5}">
                      <a16:colId xmlns:a16="http://schemas.microsoft.com/office/drawing/2014/main" val="20000"/>
                    </a:ext>
                  </a:extLst>
                </a:gridCol>
                <a:gridCol w="1237371">
                  <a:extLst>
                    <a:ext uri="{9D8B030D-6E8A-4147-A177-3AD203B41FA5}">
                      <a16:colId xmlns:a16="http://schemas.microsoft.com/office/drawing/2014/main" val="20001"/>
                    </a:ext>
                  </a:extLst>
                </a:gridCol>
                <a:gridCol w="768448">
                  <a:extLst>
                    <a:ext uri="{9D8B030D-6E8A-4147-A177-3AD203B41FA5}">
                      <a16:colId xmlns:a16="http://schemas.microsoft.com/office/drawing/2014/main" val="20002"/>
                    </a:ext>
                  </a:extLst>
                </a:gridCol>
                <a:gridCol w="768448">
                  <a:extLst>
                    <a:ext uri="{9D8B030D-6E8A-4147-A177-3AD203B41FA5}">
                      <a16:colId xmlns:a16="http://schemas.microsoft.com/office/drawing/2014/main" val="20003"/>
                    </a:ext>
                  </a:extLst>
                </a:gridCol>
                <a:gridCol w="768448">
                  <a:extLst>
                    <a:ext uri="{9D8B030D-6E8A-4147-A177-3AD203B41FA5}">
                      <a16:colId xmlns:a16="http://schemas.microsoft.com/office/drawing/2014/main" val="20004"/>
                    </a:ext>
                  </a:extLst>
                </a:gridCol>
                <a:gridCol w="768448">
                  <a:extLst>
                    <a:ext uri="{9D8B030D-6E8A-4147-A177-3AD203B41FA5}">
                      <a16:colId xmlns:a16="http://schemas.microsoft.com/office/drawing/2014/main" val="20005"/>
                    </a:ext>
                  </a:extLst>
                </a:gridCol>
                <a:gridCol w="768448">
                  <a:extLst>
                    <a:ext uri="{9D8B030D-6E8A-4147-A177-3AD203B41FA5}">
                      <a16:colId xmlns:a16="http://schemas.microsoft.com/office/drawing/2014/main" val="20006"/>
                    </a:ext>
                  </a:extLst>
                </a:gridCol>
                <a:gridCol w="768448">
                  <a:extLst>
                    <a:ext uri="{9D8B030D-6E8A-4147-A177-3AD203B41FA5}">
                      <a16:colId xmlns:a16="http://schemas.microsoft.com/office/drawing/2014/main" val="20007"/>
                    </a:ext>
                  </a:extLst>
                </a:gridCol>
                <a:gridCol w="768448">
                  <a:extLst>
                    <a:ext uri="{9D8B030D-6E8A-4147-A177-3AD203B41FA5}">
                      <a16:colId xmlns:a16="http://schemas.microsoft.com/office/drawing/2014/main" val="20008"/>
                    </a:ext>
                  </a:extLst>
                </a:gridCol>
                <a:gridCol w="768448">
                  <a:extLst>
                    <a:ext uri="{9D8B030D-6E8A-4147-A177-3AD203B41FA5}">
                      <a16:colId xmlns:a16="http://schemas.microsoft.com/office/drawing/2014/main" val="20009"/>
                    </a:ext>
                  </a:extLst>
                </a:gridCol>
                <a:gridCol w="768448">
                  <a:extLst>
                    <a:ext uri="{9D8B030D-6E8A-4147-A177-3AD203B41FA5}">
                      <a16:colId xmlns:a16="http://schemas.microsoft.com/office/drawing/2014/main" val="20010"/>
                    </a:ext>
                  </a:extLst>
                </a:gridCol>
              </a:tblGrid>
              <a:tr h="1045292">
                <a:tc gridSpan="11">
                  <a:txBody>
                    <a:bodyPr/>
                    <a:lstStyle/>
                    <a:p>
                      <a:pPr algn="ctr" fontAlgn="t"/>
                      <a:r>
                        <a:rPr lang="en-US" sz="2800" b="1" i="0" u="sng" strike="noStrike" dirty="0">
                          <a:solidFill>
                            <a:srgbClr val="632523"/>
                          </a:solidFill>
                          <a:latin typeface="Times New Roman"/>
                        </a:rPr>
                        <a:t>Aurangabad Division</a:t>
                      </a:r>
                      <a:br>
                        <a:rPr lang="en-US" sz="3200" b="0" i="0" u="none" strike="noStrike" dirty="0">
                          <a:solidFill>
                            <a:srgbClr val="632523"/>
                          </a:solidFill>
                          <a:latin typeface="Times New Roman"/>
                        </a:rPr>
                      </a:br>
                      <a:r>
                        <a:rPr lang="en-US" sz="2800" b="1" i="0" u="sng" strike="noStrike" dirty="0">
                          <a:solidFill>
                            <a:srgbClr val="215867"/>
                          </a:solidFill>
                          <a:latin typeface="Times New Roman"/>
                        </a:rPr>
                        <a:t>Number of Functional Sugar Factories</a:t>
                      </a:r>
                      <a:endParaRPr lang="en-US" sz="2800" b="0" i="0" u="sng"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1336">
                <a:tc>
                  <a:txBody>
                    <a:bodyPr/>
                    <a:lstStyle/>
                    <a:p>
                      <a:pPr algn="ctr" rtl="0" fontAlgn="t"/>
                      <a:r>
                        <a:rPr lang="en-US" sz="1800" b="1" i="0" u="none" strike="noStrike">
                          <a:solidFill>
                            <a:srgbClr val="000000"/>
                          </a:solidFill>
                          <a:latin typeface="Times New Roman"/>
                        </a:rPr>
                        <a:t>Sr.No.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800" b="1" i="0" u="none" strike="noStrike">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l" fontAlgn="t"/>
                      <a:r>
                        <a:rPr lang="en-US" sz="16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32287">
                <a:tc>
                  <a:txBody>
                    <a:bodyPr/>
                    <a:lstStyle/>
                    <a:p>
                      <a:pPr algn="ctr" rtl="0" fontAlgn="ctr"/>
                      <a:r>
                        <a:rPr lang="en-US" sz="110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10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529098">
                <a:tc>
                  <a:txBody>
                    <a:bodyPr/>
                    <a:lstStyle/>
                    <a:p>
                      <a:pPr algn="ctr" rtl="0" fontAlgn="ctr"/>
                      <a:r>
                        <a:rPr lang="en-US" sz="18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9098">
                <a:tc>
                  <a:txBody>
                    <a:bodyPr/>
                    <a:lstStyle/>
                    <a:p>
                      <a:pPr algn="ctr" rtl="0" fontAlgn="ctr"/>
                      <a:r>
                        <a:rPr lang="en-US" sz="1800" b="0"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Jalna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9098">
                <a:tc>
                  <a:txBody>
                    <a:bodyPr/>
                    <a:lstStyle/>
                    <a:p>
                      <a:pPr algn="ctr" rtl="0" fontAlgn="ctr"/>
                      <a:r>
                        <a:rPr lang="en-US" sz="18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29098">
                <a:tc>
                  <a:txBody>
                    <a:bodyPr/>
                    <a:lstStyle/>
                    <a:p>
                      <a:pPr algn="ctr" rtl="0" fontAlgn="ctr"/>
                      <a:r>
                        <a:rPr lang="en-US" sz="18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Hingoli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29098">
                <a:tc>
                  <a:txBody>
                    <a:bodyPr/>
                    <a:lstStyle/>
                    <a:p>
                      <a:pPr algn="ctr" rtl="0" fontAlgn="ctr"/>
                      <a:r>
                        <a:rPr lang="en-US" sz="18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29098">
                <a:tc>
                  <a:txBody>
                    <a:bodyPr/>
                    <a:lstStyle/>
                    <a:p>
                      <a:pPr algn="ctr" rtl="0" fontAlgn="ctr"/>
                      <a:r>
                        <a:rPr lang="en-US" sz="18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Beed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29098">
                <a:tc>
                  <a:txBody>
                    <a:bodyPr/>
                    <a:lstStyle/>
                    <a:p>
                      <a:pPr algn="ctr" rtl="0" fontAlgn="ctr"/>
                      <a:r>
                        <a:rPr lang="en-US" sz="18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Latur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29098">
                <a:tc>
                  <a:txBody>
                    <a:bodyPr/>
                    <a:lstStyle/>
                    <a:p>
                      <a:pPr algn="ctr" rtl="0" fontAlgn="ctr"/>
                      <a:r>
                        <a:rPr lang="en-US" sz="18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000000"/>
                          </a:solidFill>
                          <a:latin typeface="Times New Roman"/>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529098">
                <a:tc gridSpan="2">
                  <a:txBody>
                    <a:bodyPr/>
                    <a:lstStyle/>
                    <a:p>
                      <a:pPr algn="ctr" rtl="0" fontAlgn="ctr"/>
                      <a:r>
                        <a:rPr lang="en-US" sz="2200" b="1" i="0" u="none" strike="noStrike" dirty="0" err="1">
                          <a:solidFill>
                            <a:srgbClr val="632523"/>
                          </a:solidFill>
                          <a:latin typeface="Times New Roman"/>
                        </a:rPr>
                        <a:t>A'bad</a:t>
                      </a:r>
                      <a:r>
                        <a:rPr lang="en-US" sz="22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fontAlgn="ctr"/>
                      <a:r>
                        <a:rPr lang="en-US" sz="2200" b="1" i="0" u="none" strike="noStrike" dirty="0">
                          <a:solidFill>
                            <a:srgbClr val="000000"/>
                          </a:solidFill>
                          <a:latin typeface="Times New Roman"/>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a:solidFill>
                            <a:srgbClr val="000000"/>
                          </a:solidFill>
                          <a:latin typeface="Times New Roman"/>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200" b="1" i="0" u="none" strike="noStrike" dirty="0">
                          <a:solidFill>
                            <a:srgbClr val="000000"/>
                          </a:solidFill>
                          <a:latin typeface="Times New Roman"/>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bl>
          </a:graphicData>
        </a:graphic>
      </p:graphicFrame>
      <p:sp>
        <p:nvSpPr>
          <p:cNvPr id="4" name="Slide Number Placeholder 3"/>
          <p:cNvSpPr>
            <a:spLocks noGrp="1"/>
          </p:cNvSpPr>
          <p:nvPr>
            <p:ph type="sldNum" sz="quarter" idx="12"/>
          </p:nvPr>
        </p:nvSpPr>
        <p:spPr/>
        <p:txBody>
          <a:bodyPr/>
          <a:lstStyle/>
          <a:p>
            <a:fld id="{FDD1CC16-426C-41D3-8AF5-D10948AC7C4D}" type="slidenum">
              <a:rPr lang="en-US" smtClean="0"/>
              <a:pPr/>
              <a:t>37</a:t>
            </a:fld>
            <a:endParaRPr lang="en-US"/>
          </a:p>
        </p:txBody>
      </p:sp>
    </p:spTree>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149004" y="152400"/>
          <a:ext cx="8845991" cy="6284991"/>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38</a:t>
            </a:fld>
            <a:endParaRPr lang="en-US"/>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34444348"/>
              </p:ext>
            </p:extLst>
          </p:nvPr>
        </p:nvGraphicFramePr>
        <p:xfrm>
          <a:off x="228600" y="778104"/>
          <a:ext cx="8686800" cy="5399524"/>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4648200">
                  <a:extLst>
                    <a:ext uri="{9D8B030D-6E8A-4147-A177-3AD203B41FA5}">
                      <a16:colId xmlns:a16="http://schemas.microsoft.com/office/drawing/2014/main" val="20002"/>
                    </a:ext>
                  </a:extLst>
                </a:gridCol>
              </a:tblGrid>
              <a:tr h="430422">
                <a:tc>
                  <a:txBody>
                    <a:bodyPr/>
                    <a:lstStyle/>
                    <a:p>
                      <a:pPr algn="ctr"/>
                      <a:r>
                        <a:rPr lang="en-US" sz="1800" b="1" dirty="0">
                          <a:solidFill>
                            <a:schemeClr val="tx1"/>
                          </a:solidFill>
                          <a:latin typeface="Times New Roman" pitchFamily="18" charset="0"/>
                          <a:cs typeface="Times New Roman" pitchFamily="18" charset="0"/>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US" sz="1800" b="1" baseline="0" dirty="0">
                          <a:solidFill>
                            <a:schemeClr val="tx1"/>
                          </a:solidFill>
                          <a:latin typeface="Times New Roman" pitchFamily="18" charset="0"/>
                          <a:cs typeface="Times New Roman" pitchFamily="18" charset="0"/>
                        </a:rPr>
                        <a:t>Geographical Area (Lakh ha.)</a:t>
                      </a: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a:solidFill>
                            <a:srgbClr val="FF0000"/>
                          </a:solidFill>
                          <a:latin typeface="Times New Roman" pitchFamily="18" charset="0"/>
                          <a:cs typeface="Times New Roman" pitchFamily="18" charset="0"/>
                        </a:rPr>
                        <a:t>64.41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30422">
                <a:tc>
                  <a:txBody>
                    <a:bodyPr/>
                    <a:lstStyle/>
                    <a:p>
                      <a:pPr algn="ctr"/>
                      <a:r>
                        <a:rPr lang="en-US" sz="1800" b="1" dirty="0">
                          <a:solidFill>
                            <a:schemeClr val="tx1"/>
                          </a:solidFill>
                          <a:latin typeface="Times New Roman" pitchFamily="18" charset="0"/>
                          <a:cs typeface="Times New Roman" pitchFamily="18" charset="0"/>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Forest Area (Lakh ha.)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a:solidFill>
                            <a:srgbClr val="FF0000"/>
                          </a:solidFill>
                          <a:latin typeface="Times New Roman" pitchFamily="18" charset="0"/>
                          <a:cs typeface="Times New Roman" pitchFamily="18" charset="0"/>
                        </a:rPr>
                        <a:t>2.37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0422">
                <a:tc>
                  <a:txBody>
                    <a:bodyPr/>
                    <a:lstStyle/>
                    <a:p>
                      <a:pPr algn="ctr"/>
                      <a:r>
                        <a:rPr lang="en-US" sz="1800" b="1" dirty="0">
                          <a:solidFill>
                            <a:schemeClr val="tx1"/>
                          </a:solidFill>
                          <a:latin typeface="Times New Roman" pitchFamily="18" charset="0"/>
                          <a:cs typeface="Times New Roman" pitchFamily="18" charset="0"/>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Cultivable</a:t>
                      </a:r>
                      <a:r>
                        <a:rPr lang="en-US" sz="1800" b="1" baseline="0" dirty="0">
                          <a:solidFill>
                            <a:schemeClr val="tx1"/>
                          </a:solidFill>
                          <a:latin typeface="Times New Roman" pitchFamily="18" charset="0"/>
                          <a:cs typeface="Times New Roman" pitchFamily="18" charset="0"/>
                        </a:rPr>
                        <a:t> Area (Lakh ha.)</a:t>
                      </a: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a:solidFill>
                            <a:srgbClr val="FF0000"/>
                          </a:solidFill>
                          <a:latin typeface="Times New Roman" pitchFamily="18" charset="0"/>
                          <a:cs typeface="Times New Roman" pitchFamily="18" charset="0"/>
                        </a:rPr>
                        <a:t>54.51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30422">
                <a:tc>
                  <a:txBody>
                    <a:bodyPr/>
                    <a:lstStyle/>
                    <a:p>
                      <a:pPr algn="ctr"/>
                      <a:r>
                        <a:rPr lang="en-US" sz="1800" b="1" dirty="0">
                          <a:solidFill>
                            <a:schemeClr val="tx1"/>
                          </a:solidFill>
                          <a:latin typeface="Times New Roman" pitchFamily="18" charset="0"/>
                          <a:cs typeface="Times New Roman" pitchFamily="18" charset="0"/>
                        </a:rPr>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Sugarcane Industries (Functional)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a:solidFill>
                            <a:srgbClr val="FF0000"/>
                          </a:solidFill>
                          <a:latin typeface="Times New Roman" pitchFamily="18" charset="0"/>
                          <a:cs typeface="Times New Roman" pitchFamily="18" charset="0"/>
                        </a:rPr>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30422">
                <a:tc>
                  <a:txBody>
                    <a:bodyPr/>
                    <a:lstStyle/>
                    <a:p>
                      <a:pPr algn="ctr"/>
                      <a:r>
                        <a:rPr lang="en-US" sz="1800" b="1" dirty="0">
                          <a:solidFill>
                            <a:schemeClr val="tx1"/>
                          </a:solidFill>
                          <a:latin typeface="Times New Roman" pitchFamily="18" charset="0"/>
                          <a:cs typeface="Times New Roman" pitchFamily="18" charset="0"/>
                        </a:rPr>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Sugarcane Area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a:solidFill>
                            <a:srgbClr val="FF0000"/>
                          </a:solidFill>
                          <a:latin typeface="Times New Roman" pitchFamily="18" charset="0"/>
                          <a:cs typeface="Times New Roman" pitchFamily="18" charset="0"/>
                        </a:rPr>
                        <a:t>3.13 Lakh</a:t>
                      </a:r>
                      <a:r>
                        <a:rPr lang="en-US" sz="1800" b="1" baseline="0" dirty="0">
                          <a:solidFill>
                            <a:srgbClr val="FF0000"/>
                          </a:solidFill>
                          <a:latin typeface="Times New Roman" pitchFamily="18" charset="0"/>
                          <a:cs typeface="Times New Roman" pitchFamily="18" charset="0"/>
                        </a:rPr>
                        <a:t> Hectare</a:t>
                      </a:r>
                      <a:endParaRPr lang="en-US" sz="1800" b="1" dirty="0">
                        <a:solidFill>
                          <a:srgbClr val="FF0000"/>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30422">
                <a:tc>
                  <a:txBody>
                    <a:bodyPr/>
                    <a:lstStyle/>
                    <a:p>
                      <a:pPr algn="ctr"/>
                      <a:r>
                        <a:rPr lang="en-US" sz="1800" b="1" dirty="0">
                          <a:solidFill>
                            <a:schemeClr val="tx1"/>
                          </a:solidFill>
                          <a:latin typeface="Times New Roman" pitchFamily="18" charset="0"/>
                          <a:cs typeface="Times New Roman" pitchFamily="18" charset="0"/>
                        </a:rPr>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Average Rainfall (mm)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a:solidFill>
                            <a:srgbClr val="FF0000"/>
                          </a:solidFill>
                          <a:latin typeface="Times New Roman" pitchFamily="18" charset="0"/>
                          <a:cs typeface="Times New Roman" pitchFamily="18" charset="0"/>
                        </a:rPr>
                        <a:t>779.00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741969">
                <a:tc>
                  <a:txBody>
                    <a:bodyPr/>
                    <a:lstStyle/>
                    <a:p>
                      <a:pPr algn="ctr"/>
                      <a:r>
                        <a:rPr lang="en-US" sz="1800" b="1" dirty="0">
                          <a:solidFill>
                            <a:schemeClr val="tx1"/>
                          </a:solidFill>
                          <a:latin typeface="Times New Roman" pitchFamily="18" charset="0"/>
                          <a:cs typeface="Times New Roman" pitchFamily="18" charset="0"/>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Major Rivers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Godavari, </a:t>
                      </a: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Purna</a:t>
                      </a: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Dudhana</a:t>
                      </a: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Painganga</a:t>
                      </a: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Manjara</a:t>
                      </a: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 and </a:t>
                      </a: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Terna</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30422">
                <a:tc>
                  <a:txBody>
                    <a:bodyPr/>
                    <a:lstStyle/>
                    <a:p>
                      <a:pPr algn="ct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Soil Type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Deep and Medium Black Cotton Soil</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419973">
                <a:tc>
                  <a:txBody>
                    <a:bodyPr/>
                    <a:lstStyle/>
                    <a:p>
                      <a:pPr algn="ctr"/>
                      <a:endParaRPr lang="en-US" sz="1800" b="1" dirty="0">
                        <a:solidFill>
                          <a:schemeClr val="tx1"/>
                        </a:solidFill>
                        <a:latin typeface="Times New Roman" pitchFamily="18" charset="0"/>
                        <a:cs typeface="Times New Roman"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Geology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Deccan Trap Basalt 99%, Local Alluvium 1%</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430422">
                <a:tc>
                  <a:txBody>
                    <a:bodyPr/>
                    <a:lstStyle/>
                    <a:p>
                      <a:pPr algn="ctr"/>
                      <a:r>
                        <a:rPr lang="en-US" sz="1800" b="1" dirty="0">
                          <a:solidFill>
                            <a:schemeClr val="tx1"/>
                          </a:solidFill>
                          <a:latin typeface="Times New Roman" pitchFamily="18" charset="0"/>
                          <a:cs typeface="Times New Roman" pitchFamily="18" charset="0"/>
                        </a:rPr>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Irrigation Projects : Major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11</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97103">
                <a:tc>
                  <a:txBody>
                    <a:bodyPr/>
                    <a:lstStyle/>
                    <a:p>
                      <a:pPr algn="ctr"/>
                      <a:endParaRPr lang="en-US"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Medium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75</a:t>
                      </a:r>
                    </a:p>
                  </a:txBody>
                  <a:tcPr marL="84406" marR="844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97103">
                <a:tc>
                  <a:txBody>
                    <a:bodyPr/>
                    <a:lstStyle/>
                    <a:p>
                      <a:pPr algn="ctr"/>
                      <a:endParaRPr lang="en-US" sz="18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dirty="0">
                          <a:solidFill>
                            <a:schemeClr val="tx1"/>
                          </a:solidFill>
                          <a:latin typeface="Times New Roman" pitchFamily="18" charset="0"/>
                          <a:cs typeface="Times New Roman" pitchFamily="18" charset="0"/>
                        </a:rPr>
                        <a:t>Minor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a:ln>
                            <a:noFill/>
                          </a:ln>
                          <a:solidFill>
                            <a:srgbClr val="FF0000"/>
                          </a:solidFill>
                          <a:effectLst/>
                          <a:latin typeface="Times New Roman" pitchFamily="18" charset="0"/>
                          <a:cs typeface="Times New Roman" pitchFamily="18" charset="0"/>
                        </a:rPr>
                        <a:t>749</a:t>
                      </a:r>
                    </a:p>
                  </a:txBody>
                  <a:tcPr marL="84406" marR="844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6" name="Rectangle 5"/>
          <p:cNvSpPr/>
          <p:nvPr/>
        </p:nvSpPr>
        <p:spPr>
          <a:xfrm>
            <a:off x="228600" y="152400"/>
            <a:ext cx="8686800" cy="523220"/>
          </a:xfrm>
          <a:prstGeom prst="rect">
            <a:avLst/>
          </a:prstGeom>
          <a:solidFill>
            <a:schemeClr val="accent5">
              <a:lumMod val="20000"/>
              <a:lumOff val="80000"/>
            </a:schemeClr>
          </a:solidFill>
          <a:ln w="28575">
            <a:solidFill>
              <a:schemeClr val="tx2">
                <a:lumMod val="50000"/>
              </a:schemeClr>
            </a:solidFill>
            <a:prstDash val="solid"/>
          </a:ln>
        </p:spPr>
        <p:txBody>
          <a:bodyPr wrap="square">
            <a:spAutoFit/>
          </a:bodyPr>
          <a:lstStyle/>
          <a:p>
            <a:pPr algn="ctr"/>
            <a:r>
              <a:rPr lang="en-US" sz="2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Aurangabad Division : General Information</a:t>
            </a:r>
            <a:endParaRPr lang="en-US" sz="2400" b="1" dirty="0">
              <a:latin typeface="Times New Roman" pitchFamily="18" charset="0"/>
              <a:cs typeface="Times New Roman" pitchFamily="18" charset="0"/>
            </a:endParaRPr>
          </a:p>
        </p:txBody>
      </p:sp>
      <p:sp>
        <p:nvSpPr>
          <p:cNvPr id="8" name="Slide Number Placeholder 11"/>
          <p:cNvSpPr txBox="1">
            <a:spLocks/>
          </p:cNvSpPr>
          <p:nvPr/>
        </p:nvSpPr>
        <p:spPr>
          <a:xfrm>
            <a:off x="8610600" y="6492875"/>
            <a:ext cx="533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254411330"/>
      </p:ext>
    </p:extLst>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28604" y="228602"/>
          <a:ext cx="8762995" cy="6257461"/>
        </p:xfrm>
        <a:graphic>
          <a:graphicData uri="http://schemas.openxmlformats.org/drawingml/2006/table">
            <a:tbl>
              <a:tblPr/>
              <a:tblGrid>
                <a:gridCol w="513879">
                  <a:extLst>
                    <a:ext uri="{9D8B030D-6E8A-4147-A177-3AD203B41FA5}">
                      <a16:colId xmlns:a16="http://schemas.microsoft.com/office/drawing/2014/main" val="20000"/>
                    </a:ext>
                  </a:extLst>
                </a:gridCol>
                <a:gridCol w="1311745">
                  <a:extLst>
                    <a:ext uri="{9D8B030D-6E8A-4147-A177-3AD203B41FA5}">
                      <a16:colId xmlns:a16="http://schemas.microsoft.com/office/drawing/2014/main" val="20001"/>
                    </a:ext>
                  </a:extLst>
                </a:gridCol>
                <a:gridCol w="770819">
                  <a:extLst>
                    <a:ext uri="{9D8B030D-6E8A-4147-A177-3AD203B41FA5}">
                      <a16:colId xmlns:a16="http://schemas.microsoft.com/office/drawing/2014/main" val="20002"/>
                    </a:ext>
                  </a:extLst>
                </a:gridCol>
                <a:gridCol w="770819">
                  <a:extLst>
                    <a:ext uri="{9D8B030D-6E8A-4147-A177-3AD203B41FA5}">
                      <a16:colId xmlns:a16="http://schemas.microsoft.com/office/drawing/2014/main" val="20003"/>
                    </a:ext>
                  </a:extLst>
                </a:gridCol>
                <a:gridCol w="770819">
                  <a:extLst>
                    <a:ext uri="{9D8B030D-6E8A-4147-A177-3AD203B41FA5}">
                      <a16:colId xmlns:a16="http://schemas.microsoft.com/office/drawing/2014/main" val="20004"/>
                    </a:ext>
                  </a:extLst>
                </a:gridCol>
                <a:gridCol w="770819">
                  <a:extLst>
                    <a:ext uri="{9D8B030D-6E8A-4147-A177-3AD203B41FA5}">
                      <a16:colId xmlns:a16="http://schemas.microsoft.com/office/drawing/2014/main" val="20005"/>
                    </a:ext>
                  </a:extLst>
                </a:gridCol>
                <a:gridCol w="770819">
                  <a:extLst>
                    <a:ext uri="{9D8B030D-6E8A-4147-A177-3AD203B41FA5}">
                      <a16:colId xmlns:a16="http://schemas.microsoft.com/office/drawing/2014/main" val="20006"/>
                    </a:ext>
                  </a:extLst>
                </a:gridCol>
                <a:gridCol w="770819">
                  <a:extLst>
                    <a:ext uri="{9D8B030D-6E8A-4147-A177-3AD203B41FA5}">
                      <a16:colId xmlns:a16="http://schemas.microsoft.com/office/drawing/2014/main" val="20007"/>
                    </a:ext>
                  </a:extLst>
                </a:gridCol>
                <a:gridCol w="770819">
                  <a:extLst>
                    <a:ext uri="{9D8B030D-6E8A-4147-A177-3AD203B41FA5}">
                      <a16:colId xmlns:a16="http://schemas.microsoft.com/office/drawing/2014/main" val="20008"/>
                    </a:ext>
                  </a:extLst>
                </a:gridCol>
                <a:gridCol w="770819">
                  <a:extLst>
                    <a:ext uri="{9D8B030D-6E8A-4147-A177-3AD203B41FA5}">
                      <a16:colId xmlns:a16="http://schemas.microsoft.com/office/drawing/2014/main" val="20009"/>
                    </a:ext>
                  </a:extLst>
                </a:gridCol>
                <a:gridCol w="770819">
                  <a:extLst>
                    <a:ext uri="{9D8B030D-6E8A-4147-A177-3AD203B41FA5}">
                      <a16:colId xmlns:a16="http://schemas.microsoft.com/office/drawing/2014/main" val="20010"/>
                    </a:ext>
                  </a:extLst>
                </a:gridCol>
              </a:tblGrid>
              <a:tr h="838198">
                <a:tc gridSpan="11">
                  <a:txBody>
                    <a:bodyPr/>
                    <a:lstStyle/>
                    <a:p>
                      <a:pPr algn="ctr" fontAlgn="t"/>
                      <a:r>
                        <a:rPr lang="en-US" sz="2400" b="1" i="0" u="sng" strike="noStrike" dirty="0">
                          <a:solidFill>
                            <a:srgbClr val="632523"/>
                          </a:solidFill>
                          <a:latin typeface="Times New Roman"/>
                        </a:rPr>
                        <a:t>Aurangabad Division</a:t>
                      </a:r>
                      <a:br>
                        <a:rPr lang="en-US" sz="2800" b="0" i="0" u="none" strike="noStrike" dirty="0">
                          <a:solidFill>
                            <a:srgbClr val="632523"/>
                          </a:solidFill>
                          <a:latin typeface="Times New Roman"/>
                        </a:rPr>
                      </a:br>
                      <a:r>
                        <a:rPr lang="en-US" sz="2800" b="1" i="0" u="none" strike="noStrike" dirty="0">
                          <a:solidFill>
                            <a:srgbClr val="215867"/>
                          </a:solidFill>
                          <a:latin typeface="Times New Roman"/>
                        </a:rPr>
                        <a:t>Sugar Factories Crushing Capacity </a:t>
                      </a:r>
                      <a:r>
                        <a:rPr lang="en-US" sz="2000" b="1" i="0" u="none" strike="noStrike" dirty="0">
                          <a:solidFill>
                            <a:schemeClr val="tx1"/>
                          </a:solidFill>
                          <a:latin typeface="Times New Roman"/>
                        </a:rPr>
                        <a:t>(MT/Day)</a:t>
                      </a:r>
                      <a:endParaRPr lang="en-US" sz="2000" b="0" i="0" u="none" strike="noStrike" dirty="0">
                        <a:solidFill>
                          <a:schemeClr val="tx1"/>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5638">
                <a:tc>
                  <a:txBody>
                    <a:bodyPr/>
                    <a:lstStyle/>
                    <a:p>
                      <a:pPr algn="ctr" rtl="0" fontAlgn="t"/>
                      <a:r>
                        <a:rPr lang="en-US" sz="1600" b="1" i="0" u="none" strike="noStrike" dirty="0" err="1">
                          <a:solidFill>
                            <a:srgbClr val="000000"/>
                          </a:solidFill>
                          <a:latin typeface="Times New Roman"/>
                        </a:rPr>
                        <a:t>Sr.No</a:t>
                      </a:r>
                      <a:endParaRPr lang="en-US" sz="16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35052">
                <a:tc>
                  <a:txBody>
                    <a:bodyPr/>
                    <a:lstStyle/>
                    <a:p>
                      <a:pPr algn="ctr" rtl="0" fontAlgn="ctr"/>
                      <a:r>
                        <a:rPr lang="en-US" sz="120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200" b="1" i="1" u="none" strike="noStrike" dirty="0">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535397">
                <a:tc>
                  <a:txBody>
                    <a:bodyPr/>
                    <a:lstStyle/>
                    <a:p>
                      <a:pPr algn="ctr" rtl="0" fontAlgn="ctr"/>
                      <a:r>
                        <a:rPr lang="en-US" sz="1800" b="0"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9950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8700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9950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6700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35397">
                <a:tc>
                  <a:txBody>
                    <a:bodyPr/>
                    <a:lstStyle/>
                    <a:p>
                      <a:pPr algn="ctr" rtl="0" fontAlgn="ctr"/>
                      <a:r>
                        <a:rPr lang="en-US" sz="1800" b="0"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Jalna</a:t>
                      </a:r>
                      <a:r>
                        <a:rPr lang="en-US" sz="18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35397">
                <a:tc>
                  <a:txBody>
                    <a:bodyPr/>
                    <a:lstStyle/>
                    <a:p>
                      <a:pPr algn="ctr" rtl="0" fontAlgn="ctr"/>
                      <a:r>
                        <a:rPr lang="en-US" sz="18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11250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11250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14750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35397">
                <a:tc>
                  <a:txBody>
                    <a:bodyPr/>
                    <a:lstStyle/>
                    <a:p>
                      <a:pPr algn="ctr" rtl="0" fontAlgn="ctr"/>
                      <a:r>
                        <a:rPr lang="en-US" sz="18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6250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6250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6250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6250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7750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8050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10650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35397">
                <a:tc>
                  <a:txBody>
                    <a:bodyPr/>
                    <a:lstStyle/>
                    <a:p>
                      <a:pPr algn="ctr" rtl="0" fontAlgn="ctr"/>
                      <a:r>
                        <a:rPr lang="en-US" sz="18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Nanded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12950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16150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17000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35397">
                <a:tc>
                  <a:txBody>
                    <a:bodyPr/>
                    <a:lstStyle/>
                    <a:p>
                      <a:pPr algn="ctr" rtl="0" fontAlgn="ctr"/>
                      <a:r>
                        <a:rPr lang="en-US" sz="18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Beed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19000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9750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13700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20950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10650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7950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35397">
                <a:tc>
                  <a:txBody>
                    <a:bodyPr/>
                    <a:lstStyle/>
                    <a:p>
                      <a:pPr algn="ctr" rtl="0" fontAlgn="ctr"/>
                      <a:r>
                        <a:rPr lang="en-US" sz="18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Latur</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20750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19500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21750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26000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25900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28250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34750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35397">
                <a:tc>
                  <a:txBody>
                    <a:bodyPr/>
                    <a:lstStyle/>
                    <a:p>
                      <a:pPr algn="ctr" rtl="0" fontAlgn="ctr"/>
                      <a:r>
                        <a:rPr lang="en-US" sz="18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Osmanabad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23550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30250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20250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29750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41650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40500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36200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535397">
                <a:tc gridSpan="2">
                  <a:txBody>
                    <a:bodyPr/>
                    <a:lstStyle/>
                    <a:p>
                      <a:pPr algn="ctr" rtl="0" fontAlgn="ctr"/>
                      <a:r>
                        <a:rPr lang="en-US" sz="1800" b="1" i="0" u="none" strike="noStrike" dirty="0" err="1">
                          <a:solidFill>
                            <a:srgbClr val="632523"/>
                          </a:solidFill>
                          <a:latin typeface="Times New Roman"/>
                        </a:rPr>
                        <a:t>A'bad</a:t>
                      </a:r>
                      <a:r>
                        <a:rPr lang="en-US" sz="18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fontAlgn="ctr"/>
                      <a:r>
                        <a:rPr lang="en-US" sz="1800" b="1" i="0" u="none" strike="noStrike">
                          <a:solidFill>
                            <a:srgbClr val="000000"/>
                          </a:solidFill>
                          <a:latin typeface="Times New Roman"/>
                        </a:rPr>
                        <a:t>94550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a:solidFill>
                            <a:srgbClr val="000000"/>
                          </a:solidFill>
                          <a:latin typeface="Times New Roman"/>
                        </a:rPr>
                        <a:t>110500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a:solidFill>
                            <a:srgbClr val="000000"/>
                          </a:solidFill>
                          <a:latin typeface="Times New Roman"/>
                        </a:rPr>
                        <a:t>95450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a:solidFill>
                            <a:srgbClr val="000000"/>
                          </a:solidFill>
                          <a:latin typeface="Times New Roman"/>
                        </a:rPr>
                        <a:t>108900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a:solidFill>
                            <a:srgbClr val="000000"/>
                          </a:solidFill>
                          <a:latin typeface="Times New Roman"/>
                        </a:rPr>
                        <a:t>136500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142650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137300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148750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157050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39</a:t>
            </a:fld>
            <a:endParaRPr lang="en-US"/>
          </a:p>
        </p:txBody>
      </p:sp>
    </p:spTree>
  </p:cSld>
  <p:clrMapOvr>
    <a:masterClrMapping/>
  </p:clrMapOvr>
  <p:transition>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457200" y="228600"/>
          <a:ext cx="8458200" cy="6324599"/>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40</a:t>
            </a:fld>
            <a:endParaRPr lang="en-US"/>
          </a:p>
        </p:txBody>
      </p:sp>
    </p:spTree>
  </p:cSld>
  <p:clrMapOvr>
    <a:masterClrMapping/>
  </p:clrMapOvr>
  <p:transition>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4" y="228603"/>
          <a:ext cx="8686793" cy="6400802"/>
        </p:xfrm>
        <a:graphic>
          <a:graphicData uri="http://schemas.openxmlformats.org/drawingml/2006/table">
            <a:tbl>
              <a:tblPr/>
              <a:tblGrid>
                <a:gridCol w="509411">
                  <a:extLst>
                    <a:ext uri="{9D8B030D-6E8A-4147-A177-3AD203B41FA5}">
                      <a16:colId xmlns:a16="http://schemas.microsoft.com/office/drawing/2014/main" val="20000"/>
                    </a:ext>
                  </a:extLst>
                </a:gridCol>
                <a:gridCol w="1300338">
                  <a:extLst>
                    <a:ext uri="{9D8B030D-6E8A-4147-A177-3AD203B41FA5}">
                      <a16:colId xmlns:a16="http://schemas.microsoft.com/office/drawing/2014/main" val="20001"/>
                    </a:ext>
                  </a:extLst>
                </a:gridCol>
                <a:gridCol w="764116">
                  <a:extLst>
                    <a:ext uri="{9D8B030D-6E8A-4147-A177-3AD203B41FA5}">
                      <a16:colId xmlns:a16="http://schemas.microsoft.com/office/drawing/2014/main" val="20002"/>
                    </a:ext>
                  </a:extLst>
                </a:gridCol>
                <a:gridCol w="764116">
                  <a:extLst>
                    <a:ext uri="{9D8B030D-6E8A-4147-A177-3AD203B41FA5}">
                      <a16:colId xmlns:a16="http://schemas.microsoft.com/office/drawing/2014/main" val="20003"/>
                    </a:ext>
                  </a:extLst>
                </a:gridCol>
                <a:gridCol w="776815">
                  <a:extLst>
                    <a:ext uri="{9D8B030D-6E8A-4147-A177-3AD203B41FA5}">
                      <a16:colId xmlns:a16="http://schemas.microsoft.com/office/drawing/2014/main" val="20004"/>
                    </a:ext>
                  </a:extLst>
                </a:gridCol>
                <a:gridCol w="751417">
                  <a:extLst>
                    <a:ext uri="{9D8B030D-6E8A-4147-A177-3AD203B41FA5}">
                      <a16:colId xmlns:a16="http://schemas.microsoft.com/office/drawing/2014/main" val="20005"/>
                    </a:ext>
                  </a:extLst>
                </a:gridCol>
                <a:gridCol w="764116">
                  <a:extLst>
                    <a:ext uri="{9D8B030D-6E8A-4147-A177-3AD203B41FA5}">
                      <a16:colId xmlns:a16="http://schemas.microsoft.com/office/drawing/2014/main" val="20006"/>
                    </a:ext>
                  </a:extLst>
                </a:gridCol>
                <a:gridCol w="764116">
                  <a:extLst>
                    <a:ext uri="{9D8B030D-6E8A-4147-A177-3AD203B41FA5}">
                      <a16:colId xmlns:a16="http://schemas.microsoft.com/office/drawing/2014/main" val="20007"/>
                    </a:ext>
                  </a:extLst>
                </a:gridCol>
                <a:gridCol w="764116">
                  <a:extLst>
                    <a:ext uri="{9D8B030D-6E8A-4147-A177-3AD203B41FA5}">
                      <a16:colId xmlns:a16="http://schemas.microsoft.com/office/drawing/2014/main" val="20008"/>
                    </a:ext>
                  </a:extLst>
                </a:gridCol>
                <a:gridCol w="764116">
                  <a:extLst>
                    <a:ext uri="{9D8B030D-6E8A-4147-A177-3AD203B41FA5}">
                      <a16:colId xmlns:a16="http://schemas.microsoft.com/office/drawing/2014/main" val="20009"/>
                    </a:ext>
                  </a:extLst>
                </a:gridCol>
                <a:gridCol w="764116">
                  <a:extLst>
                    <a:ext uri="{9D8B030D-6E8A-4147-A177-3AD203B41FA5}">
                      <a16:colId xmlns:a16="http://schemas.microsoft.com/office/drawing/2014/main" val="20010"/>
                    </a:ext>
                  </a:extLst>
                </a:gridCol>
              </a:tblGrid>
              <a:tr h="899127">
                <a:tc gridSpan="11">
                  <a:txBody>
                    <a:bodyPr/>
                    <a:lstStyle/>
                    <a:p>
                      <a:pPr algn="ctr" fontAlgn="t"/>
                      <a:r>
                        <a:rPr lang="en-US" sz="2400" b="1" i="0" u="sng" strike="noStrike" dirty="0">
                          <a:solidFill>
                            <a:srgbClr val="632523"/>
                          </a:solidFill>
                          <a:latin typeface="Times New Roman"/>
                        </a:rPr>
                        <a:t>Aurangabad Division</a:t>
                      </a:r>
                      <a:br>
                        <a:rPr lang="en-US" sz="2800" b="0" i="0" u="none" strike="noStrike" dirty="0">
                          <a:solidFill>
                            <a:srgbClr val="632523"/>
                          </a:solidFill>
                          <a:latin typeface="Times New Roman"/>
                        </a:rPr>
                      </a:br>
                      <a:r>
                        <a:rPr lang="en-US" sz="2600" b="1" i="0" u="none" strike="noStrike" dirty="0">
                          <a:solidFill>
                            <a:srgbClr val="215867"/>
                          </a:solidFill>
                          <a:latin typeface="Times New Roman"/>
                        </a:rPr>
                        <a:t>Sugar Factories Actual Crushing </a:t>
                      </a:r>
                      <a:r>
                        <a:rPr lang="en-US" sz="2000" b="1" i="0" u="none" strike="noStrike" dirty="0">
                          <a:solidFill>
                            <a:srgbClr val="632523"/>
                          </a:solidFill>
                          <a:latin typeface="Times New Roman"/>
                        </a:rPr>
                        <a:t>(Lakh MT)</a:t>
                      </a:r>
                      <a:endParaRPr lang="en-US" sz="2800" b="0"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71198">
                <a:tc>
                  <a:txBody>
                    <a:bodyPr/>
                    <a:lstStyle/>
                    <a:p>
                      <a:pPr algn="ctr" rtl="0" fontAlgn="t"/>
                      <a:r>
                        <a:rPr lang="en-US" sz="1600" b="1" i="0" u="none" strike="noStrike" dirty="0" err="1">
                          <a:solidFill>
                            <a:srgbClr val="000000"/>
                          </a:solidFill>
                          <a:latin typeface="Times New Roman"/>
                        </a:rPr>
                        <a:t>Sr.No</a:t>
                      </a:r>
                      <a:r>
                        <a:rPr lang="en-US" sz="16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1" i="0" u="none" strike="noStrike" dirty="0">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6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38626">
                <a:tc>
                  <a:txBody>
                    <a:bodyPr/>
                    <a:lstStyle/>
                    <a:p>
                      <a:pPr algn="ctr" rtl="0" fontAlgn="ctr"/>
                      <a:r>
                        <a:rPr lang="en-US" sz="105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dirty="0">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dirty="0">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dirty="0">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543539">
                <a:tc>
                  <a:txBody>
                    <a:bodyPr/>
                    <a:lstStyle/>
                    <a:p>
                      <a:pPr algn="ctr" rtl="0" fontAlgn="ctr"/>
                      <a:r>
                        <a:rPr lang="en-US" sz="18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9.96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9.24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7.71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5.49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16.69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3539">
                <a:tc>
                  <a:txBody>
                    <a:bodyPr/>
                    <a:lstStyle/>
                    <a:p>
                      <a:pPr algn="ctr" rtl="0" fontAlgn="ctr"/>
                      <a:r>
                        <a:rPr lang="en-US" sz="18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a:solidFill>
                            <a:srgbClr val="000000"/>
                          </a:solidFill>
                          <a:latin typeface="Times New Roman"/>
                        </a:rPr>
                        <a:t>Jalna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7.08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16.78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5.86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21.16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43539">
                <a:tc>
                  <a:txBody>
                    <a:bodyPr/>
                    <a:lstStyle/>
                    <a:p>
                      <a:pPr algn="ctr" rtl="0" fontAlgn="ctr"/>
                      <a:r>
                        <a:rPr lang="en-US" sz="18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9.89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15.03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18.15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17.75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43539">
                <a:tc>
                  <a:txBody>
                    <a:bodyPr/>
                    <a:lstStyle/>
                    <a:p>
                      <a:pPr algn="ctr" rtl="0" fontAlgn="ctr"/>
                      <a:r>
                        <a:rPr lang="en-US" sz="18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7.27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9.13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9.02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8.22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8.46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43539">
                <a:tc>
                  <a:txBody>
                    <a:bodyPr/>
                    <a:lstStyle/>
                    <a:p>
                      <a:pPr algn="ctr" rtl="0" fontAlgn="ctr"/>
                      <a:r>
                        <a:rPr lang="en-US" sz="18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Nanded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5.71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8.33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8.12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13.23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9.22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43539">
                <a:tc>
                  <a:txBody>
                    <a:bodyPr/>
                    <a:lstStyle/>
                    <a:p>
                      <a:pPr algn="ctr" rtl="0" fontAlgn="ctr"/>
                      <a:r>
                        <a:rPr lang="en-US" sz="18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Beed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27.80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26.12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18.69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15.76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26.13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34.45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33.52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43539">
                <a:tc>
                  <a:txBody>
                    <a:bodyPr/>
                    <a:lstStyle/>
                    <a:p>
                      <a:pPr algn="ctr" rtl="0" fontAlgn="ctr"/>
                      <a:r>
                        <a:rPr lang="en-US" sz="18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Latur</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36.29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33.63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29.04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33.51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35.70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35.24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43539">
                <a:tc>
                  <a:txBody>
                    <a:bodyPr/>
                    <a:lstStyle/>
                    <a:p>
                      <a:pPr algn="ctr" rtl="0" fontAlgn="ctr"/>
                      <a:r>
                        <a:rPr lang="en-US" sz="18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Osmanabad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35.53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39.47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26.36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23.98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40.78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38.76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42.27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543539">
                <a:tc gridSpan="2">
                  <a:txBody>
                    <a:bodyPr/>
                    <a:lstStyle/>
                    <a:p>
                      <a:pPr algn="ctr" rtl="0" fontAlgn="ctr"/>
                      <a:r>
                        <a:rPr lang="en-US" sz="1800" b="1" i="0" u="none" strike="noStrike" dirty="0" err="1">
                          <a:solidFill>
                            <a:srgbClr val="632523"/>
                          </a:solidFill>
                          <a:latin typeface="Times New Roman"/>
                        </a:rPr>
                        <a:t>A'bad</a:t>
                      </a:r>
                      <a:r>
                        <a:rPr lang="en-US" sz="18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fontAlgn="ctr"/>
                      <a:r>
                        <a:rPr lang="en-US" sz="1800" b="1" i="0" u="none" strike="noStrike">
                          <a:solidFill>
                            <a:srgbClr val="000000"/>
                          </a:solidFill>
                          <a:latin typeface="Times New Roman"/>
                        </a:rPr>
                        <a:t>130.02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157.76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a:solidFill>
                            <a:srgbClr val="000000"/>
                          </a:solidFill>
                          <a:latin typeface="Times New Roman"/>
                        </a:rPr>
                        <a:t>127.89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a:solidFill>
                            <a:srgbClr val="000000"/>
                          </a:solidFill>
                          <a:latin typeface="Times New Roman"/>
                        </a:rPr>
                        <a:t>111.12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173.81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92.54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23.31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189.68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800" b="1" i="0" u="none" strike="noStrike" dirty="0">
                          <a:solidFill>
                            <a:srgbClr val="000000"/>
                          </a:solidFill>
                          <a:latin typeface="Times New Roman"/>
                        </a:rPr>
                        <a:t>194.31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41</a:t>
            </a:fld>
            <a:endParaRPr lang="en-US"/>
          </a:p>
        </p:txBody>
      </p:sp>
    </p:spTree>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228599" y="228600"/>
          <a:ext cx="8763001" cy="64008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42</a:t>
            </a:fld>
            <a:endParaRPr lang="en-US"/>
          </a:p>
        </p:txBody>
      </p:sp>
    </p:spTree>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2" y="228593"/>
          <a:ext cx="8610602" cy="6149036"/>
        </p:xfrm>
        <a:graphic>
          <a:graphicData uri="http://schemas.openxmlformats.org/drawingml/2006/table">
            <a:tbl>
              <a:tblPr/>
              <a:tblGrid>
                <a:gridCol w="504942">
                  <a:extLst>
                    <a:ext uri="{9D8B030D-6E8A-4147-A177-3AD203B41FA5}">
                      <a16:colId xmlns:a16="http://schemas.microsoft.com/office/drawing/2014/main" val="20000"/>
                    </a:ext>
                  </a:extLst>
                </a:gridCol>
                <a:gridCol w="1288934">
                  <a:extLst>
                    <a:ext uri="{9D8B030D-6E8A-4147-A177-3AD203B41FA5}">
                      <a16:colId xmlns:a16="http://schemas.microsoft.com/office/drawing/2014/main" val="20001"/>
                    </a:ext>
                  </a:extLst>
                </a:gridCol>
                <a:gridCol w="757414">
                  <a:extLst>
                    <a:ext uri="{9D8B030D-6E8A-4147-A177-3AD203B41FA5}">
                      <a16:colId xmlns:a16="http://schemas.microsoft.com/office/drawing/2014/main" val="20002"/>
                    </a:ext>
                  </a:extLst>
                </a:gridCol>
                <a:gridCol w="757414">
                  <a:extLst>
                    <a:ext uri="{9D8B030D-6E8A-4147-A177-3AD203B41FA5}">
                      <a16:colId xmlns:a16="http://schemas.microsoft.com/office/drawing/2014/main" val="20003"/>
                    </a:ext>
                  </a:extLst>
                </a:gridCol>
                <a:gridCol w="757414">
                  <a:extLst>
                    <a:ext uri="{9D8B030D-6E8A-4147-A177-3AD203B41FA5}">
                      <a16:colId xmlns:a16="http://schemas.microsoft.com/office/drawing/2014/main" val="20004"/>
                    </a:ext>
                  </a:extLst>
                </a:gridCol>
                <a:gridCol w="757414">
                  <a:extLst>
                    <a:ext uri="{9D8B030D-6E8A-4147-A177-3AD203B41FA5}">
                      <a16:colId xmlns:a16="http://schemas.microsoft.com/office/drawing/2014/main" val="20005"/>
                    </a:ext>
                  </a:extLst>
                </a:gridCol>
                <a:gridCol w="757414">
                  <a:extLst>
                    <a:ext uri="{9D8B030D-6E8A-4147-A177-3AD203B41FA5}">
                      <a16:colId xmlns:a16="http://schemas.microsoft.com/office/drawing/2014/main" val="20006"/>
                    </a:ext>
                  </a:extLst>
                </a:gridCol>
                <a:gridCol w="757414">
                  <a:extLst>
                    <a:ext uri="{9D8B030D-6E8A-4147-A177-3AD203B41FA5}">
                      <a16:colId xmlns:a16="http://schemas.microsoft.com/office/drawing/2014/main" val="20007"/>
                    </a:ext>
                  </a:extLst>
                </a:gridCol>
                <a:gridCol w="757414">
                  <a:extLst>
                    <a:ext uri="{9D8B030D-6E8A-4147-A177-3AD203B41FA5}">
                      <a16:colId xmlns:a16="http://schemas.microsoft.com/office/drawing/2014/main" val="20008"/>
                    </a:ext>
                  </a:extLst>
                </a:gridCol>
                <a:gridCol w="757414">
                  <a:extLst>
                    <a:ext uri="{9D8B030D-6E8A-4147-A177-3AD203B41FA5}">
                      <a16:colId xmlns:a16="http://schemas.microsoft.com/office/drawing/2014/main" val="20009"/>
                    </a:ext>
                  </a:extLst>
                </a:gridCol>
                <a:gridCol w="757414">
                  <a:extLst>
                    <a:ext uri="{9D8B030D-6E8A-4147-A177-3AD203B41FA5}">
                      <a16:colId xmlns:a16="http://schemas.microsoft.com/office/drawing/2014/main" val="20010"/>
                    </a:ext>
                  </a:extLst>
                </a:gridCol>
              </a:tblGrid>
              <a:tr h="762007">
                <a:tc gridSpan="11">
                  <a:txBody>
                    <a:bodyPr/>
                    <a:lstStyle/>
                    <a:p>
                      <a:pPr algn="ctr" fontAlgn="t"/>
                      <a:r>
                        <a:rPr lang="en-US" sz="2400" b="1" i="0" u="sng" strike="noStrike" dirty="0">
                          <a:solidFill>
                            <a:srgbClr val="632523"/>
                          </a:solidFill>
                          <a:latin typeface="Times New Roman"/>
                        </a:rPr>
                        <a:t>Aurangabad Division</a:t>
                      </a:r>
                      <a:br>
                        <a:rPr lang="en-US" sz="2800" b="0" i="0" u="none" strike="noStrike" dirty="0">
                          <a:solidFill>
                            <a:srgbClr val="632523"/>
                          </a:solidFill>
                          <a:latin typeface="Times New Roman"/>
                        </a:rPr>
                      </a:br>
                      <a:r>
                        <a:rPr lang="en-US" sz="2800" b="1" i="0" u="none" strike="noStrike" dirty="0">
                          <a:solidFill>
                            <a:srgbClr val="215867"/>
                          </a:solidFill>
                          <a:latin typeface="Times New Roman"/>
                        </a:rPr>
                        <a:t>Sugar Production by Sugar Factories</a:t>
                      </a:r>
                      <a:r>
                        <a:rPr lang="en-US" sz="2800" b="1" i="0" u="none" strike="noStrike" dirty="0">
                          <a:solidFill>
                            <a:srgbClr val="632523"/>
                          </a:solidFill>
                          <a:latin typeface="Times New Roman"/>
                        </a:rPr>
                        <a:t> </a:t>
                      </a:r>
                      <a:r>
                        <a:rPr lang="en-US" sz="2000" b="1" i="0" u="none" strike="noStrike" dirty="0">
                          <a:solidFill>
                            <a:srgbClr val="632523"/>
                          </a:solidFill>
                          <a:latin typeface="Times New Roman"/>
                        </a:rPr>
                        <a:t>(Lakh MT)</a:t>
                      </a:r>
                      <a:endParaRPr lang="en-US" sz="2800" b="0"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solidFill>
                      <a:srgbClr val="EAF1D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61406">
                <a:tc>
                  <a:txBody>
                    <a:bodyPr/>
                    <a:lstStyle/>
                    <a:p>
                      <a:pPr algn="ctr" rtl="0" fontAlgn="t"/>
                      <a:r>
                        <a:rPr lang="en-US" sz="1500" b="1" i="0" u="none" strike="noStrike">
                          <a:solidFill>
                            <a:srgbClr val="000000"/>
                          </a:solidFill>
                          <a:latin typeface="Times New Roman"/>
                        </a:rPr>
                        <a:t>Sr.No.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500" b="1" i="0" u="none" strike="noStrike">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dirty="0">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dirty="0">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dirty="0">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15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32332">
                <a:tc>
                  <a:txBody>
                    <a:bodyPr/>
                    <a:lstStyle/>
                    <a:p>
                      <a:pPr algn="ctr" rtl="0" fontAlgn="ctr"/>
                      <a:r>
                        <a:rPr lang="en-US" sz="105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529202">
                <a:tc>
                  <a:txBody>
                    <a:bodyPr/>
                    <a:lstStyle/>
                    <a:p>
                      <a:pPr algn="ctr" rtl="0" fontAlgn="ctr"/>
                      <a:r>
                        <a:rPr lang="en-US" sz="18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0.99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0.77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29202">
                <a:tc>
                  <a:txBody>
                    <a:bodyPr/>
                    <a:lstStyle/>
                    <a:p>
                      <a:pPr algn="ctr" rtl="0" fontAlgn="ctr"/>
                      <a:r>
                        <a:rPr lang="en-US" sz="18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Jalna</a:t>
                      </a:r>
                      <a:r>
                        <a:rPr lang="en-US" sz="18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9202">
                <a:tc>
                  <a:txBody>
                    <a:bodyPr/>
                    <a:lstStyle/>
                    <a:p>
                      <a:pPr algn="ctr" rtl="0" fontAlgn="ctr"/>
                      <a:r>
                        <a:rPr lang="en-US" sz="1800" b="0"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29202">
                <a:tc>
                  <a:txBody>
                    <a:bodyPr/>
                    <a:lstStyle/>
                    <a:p>
                      <a:pPr algn="ctr" rtl="0" fontAlgn="ctr"/>
                      <a:r>
                        <a:rPr lang="en-US" sz="1800" b="0"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Hingoli</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29202">
                <a:tc>
                  <a:txBody>
                    <a:bodyPr/>
                    <a:lstStyle/>
                    <a:p>
                      <a:pPr algn="ctr" rtl="0" fontAlgn="ctr"/>
                      <a:r>
                        <a:rPr lang="en-US" sz="1800" b="0"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Nanded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29202">
                <a:tc>
                  <a:txBody>
                    <a:bodyPr/>
                    <a:lstStyle/>
                    <a:p>
                      <a:pPr algn="ctr" rtl="0" fontAlgn="ctr"/>
                      <a:r>
                        <a:rPr lang="en-US" sz="1800" b="0"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Beed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2.90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29202">
                <a:tc>
                  <a:txBody>
                    <a:bodyPr/>
                    <a:lstStyle/>
                    <a:p>
                      <a:pPr algn="ctr" rtl="0" fontAlgn="ctr"/>
                      <a:r>
                        <a:rPr lang="en-US" sz="1800" b="0"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Latur</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29202">
                <a:tc>
                  <a:txBody>
                    <a:bodyPr/>
                    <a:lstStyle/>
                    <a:p>
                      <a:pPr algn="ctr" rtl="0" fontAlgn="ctr"/>
                      <a:r>
                        <a:rPr lang="en-US" sz="1800" b="0"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800" b="1" i="0" u="none" strike="noStrike" dirty="0" err="1">
                          <a:solidFill>
                            <a:srgbClr val="000000"/>
                          </a:solidFill>
                          <a:latin typeface="Times New Roman"/>
                        </a:rPr>
                        <a:t>Osmanabad</a:t>
                      </a:r>
                      <a:endParaRPr lang="en-US" sz="18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3.91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2.39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4.17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latin typeface="Times New Roman"/>
                        </a:rPr>
                        <a:t>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3.92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latin typeface="Times New Roman"/>
                        </a:rPr>
                        <a:t>4.35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529202">
                <a:tc gridSpan="2">
                  <a:txBody>
                    <a:bodyPr/>
                    <a:lstStyle/>
                    <a:p>
                      <a:pPr algn="ctr" rtl="0" fontAlgn="ctr"/>
                      <a:r>
                        <a:rPr lang="en-US" sz="1800" b="1" i="0" u="none" strike="noStrike" dirty="0" err="1">
                          <a:solidFill>
                            <a:srgbClr val="632523"/>
                          </a:solidFill>
                          <a:latin typeface="Times New Roman"/>
                        </a:rPr>
                        <a:t>A'bad</a:t>
                      </a:r>
                      <a:r>
                        <a:rPr lang="en-US" sz="18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fontAlgn="ctr"/>
                      <a:r>
                        <a:rPr lang="en-US" sz="2000" b="1" i="0" u="none" strike="noStrike" dirty="0">
                          <a:solidFill>
                            <a:srgbClr val="000000"/>
                          </a:solidFill>
                          <a:latin typeface="Times New Roman"/>
                        </a:rPr>
                        <a:t>14.23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a:solidFill>
                            <a:srgbClr val="000000"/>
                          </a:solidFill>
                          <a:latin typeface="Times New Roman"/>
                        </a:rPr>
                        <a:t>18.03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a:solidFill>
                            <a:srgbClr val="000000"/>
                          </a:solidFill>
                          <a:latin typeface="Times New Roman"/>
                        </a:rPr>
                        <a:t>13.82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a:solidFill>
                            <a:srgbClr val="000000"/>
                          </a:solidFill>
                          <a:latin typeface="Times New Roman"/>
                        </a:rPr>
                        <a:t>11.52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a:solidFill>
                            <a:srgbClr val="000000"/>
                          </a:solidFill>
                          <a:latin typeface="Times New Roman"/>
                        </a:rPr>
                        <a:t>18.26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a:solidFill>
                            <a:srgbClr val="000000"/>
                          </a:solidFill>
                          <a:latin typeface="Times New Roman"/>
                        </a:rPr>
                        <a:t>9.39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dirty="0">
                          <a:solidFill>
                            <a:srgbClr val="000000"/>
                          </a:solidFill>
                          <a:latin typeface="Times New Roman"/>
                        </a:rPr>
                        <a:t>2.18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dirty="0">
                          <a:solidFill>
                            <a:srgbClr val="000000"/>
                          </a:solidFill>
                          <a:latin typeface="Times New Roman"/>
                        </a:rPr>
                        <a:t>19.74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000" b="1" i="0" u="none" strike="noStrike" dirty="0">
                          <a:solidFill>
                            <a:srgbClr val="000000"/>
                          </a:solidFill>
                          <a:latin typeface="Times New Roman"/>
                        </a:rPr>
                        <a:t>20.91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43</a:t>
            </a:fld>
            <a:endParaRPr lang="en-US"/>
          </a:p>
        </p:txBody>
      </p:sp>
    </p:spTree>
  </p:cSld>
  <p:clrMapOvr>
    <a:masterClrMapping/>
  </p:clrMapOvr>
  <p:transition>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394459" y="228600"/>
          <a:ext cx="8355081" cy="6140726"/>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44</a:t>
            </a:fld>
            <a:endParaRPr lang="en-US"/>
          </a:p>
        </p:txBody>
      </p:sp>
    </p:spTree>
  </p:cSld>
  <p:clrMapOvr>
    <a:masterClrMapping/>
  </p:clrMapOvr>
  <p:transition>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597"/>
          <a:ext cx="8686804" cy="5715003"/>
        </p:xfrm>
        <a:graphic>
          <a:graphicData uri="http://schemas.openxmlformats.org/drawingml/2006/table">
            <a:tbl>
              <a:tblPr/>
              <a:tblGrid>
                <a:gridCol w="457374">
                  <a:extLst>
                    <a:ext uri="{9D8B030D-6E8A-4147-A177-3AD203B41FA5}">
                      <a16:colId xmlns:a16="http://schemas.microsoft.com/office/drawing/2014/main" val="20000"/>
                    </a:ext>
                  </a:extLst>
                </a:gridCol>
                <a:gridCol w="1219026">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762000">
                  <a:extLst>
                    <a:ext uri="{9D8B030D-6E8A-4147-A177-3AD203B41FA5}">
                      <a16:colId xmlns:a16="http://schemas.microsoft.com/office/drawing/2014/main" val="20006"/>
                    </a:ext>
                  </a:extLst>
                </a:gridCol>
                <a:gridCol w="762000">
                  <a:extLst>
                    <a:ext uri="{9D8B030D-6E8A-4147-A177-3AD203B41FA5}">
                      <a16:colId xmlns:a16="http://schemas.microsoft.com/office/drawing/2014/main" val="20007"/>
                    </a:ext>
                  </a:extLst>
                </a:gridCol>
                <a:gridCol w="762000">
                  <a:extLst>
                    <a:ext uri="{9D8B030D-6E8A-4147-A177-3AD203B41FA5}">
                      <a16:colId xmlns:a16="http://schemas.microsoft.com/office/drawing/2014/main" val="20008"/>
                    </a:ext>
                  </a:extLst>
                </a:gridCol>
                <a:gridCol w="838200">
                  <a:extLst>
                    <a:ext uri="{9D8B030D-6E8A-4147-A177-3AD203B41FA5}">
                      <a16:colId xmlns:a16="http://schemas.microsoft.com/office/drawing/2014/main" val="20009"/>
                    </a:ext>
                  </a:extLst>
                </a:gridCol>
                <a:gridCol w="838204">
                  <a:extLst>
                    <a:ext uri="{9D8B030D-6E8A-4147-A177-3AD203B41FA5}">
                      <a16:colId xmlns:a16="http://schemas.microsoft.com/office/drawing/2014/main" val="20010"/>
                    </a:ext>
                  </a:extLst>
                </a:gridCol>
              </a:tblGrid>
              <a:tr h="990603">
                <a:tc gridSpan="11">
                  <a:txBody>
                    <a:bodyPr/>
                    <a:lstStyle/>
                    <a:p>
                      <a:pPr algn="ctr" fontAlgn="t"/>
                      <a:r>
                        <a:rPr lang="en-US" sz="2400" b="1" i="0" u="sng" strike="noStrike" dirty="0">
                          <a:solidFill>
                            <a:srgbClr val="632523"/>
                          </a:solidFill>
                          <a:latin typeface="Times New Roman"/>
                        </a:rPr>
                        <a:t>Aurangabad Division</a:t>
                      </a:r>
                      <a:br>
                        <a:rPr lang="en-US" sz="2400" b="1" i="0" u="sng" strike="noStrike" dirty="0">
                          <a:solidFill>
                            <a:srgbClr val="632523"/>
                          </a:solidFill>
                          <a:latin typeface="Times New Roman"/>
                        </a:rPr>
                      </a:br>
                      <a:r>
                        <a:rPr lang="en-US" sz="2800" b="1" i="0" u="sng" strike="noStrike" dirty="0">
                          <a:solidFill>
                            <a:srgbClr val="215867"/>
                          </a:solidFill>
                          <a:latin typeface="Times New Roman"/>
                        </a:rPr>
                        <a:t>Alcohol Production in Sugarcane Factories (Lakh Litres)</a:t>
                      </a:r>
                      <a:endParaRPr lang="en-US" sz="3200" b="1" i="0" u="sng"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pPr algn="ctr" fontAlgn="t"/>
                      <a:endParaRPr lang="en-US" sz="3200" b="1" i="0" u="none"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09600">
                <a:tc>
                  <a:txBody>
                    <a:bodyPr/>
                    <a:lstStyle/>
                    <a:p>
                      <a:pPr algn="ctr" rtl="0" fontAlgn="t"/>
                      <a:r>
                        <a:rPr lang="en-US" sz="1600" b="1" i="0" u="none" strike="noStrike">
                          <a:solidFill>
                            <a:srgbClr val="000000"/>
                          </a:solidFill>
                          <a:latin typeface="Times New Roman"/>
                        </a:rPr>
                        <a:t>Sr.</a:t>
                      </a:r>
                      <a:br>
                        <a:rPr lang="en-US" sz="1600" b="1" i="0" u="none" strike="noStrike">
                          <a:solidFill>
                            <a:srgbClr val="000000"/>
                          </a:solidFill>
                          <a:latin typeface="Times New Roman"/>
                        </a:rPr>
                      </a:br>
                      <a:r>
                        <a:rPr lang="en-US" sz="1600" b="1" i="0" u="none" strike="noStrike">
                          <a:solidFill>
                            <a:srgbClr val="000000"/>
                          </a:solidFill>
                          <a:latin typeface="Times New Roman"/>
                        </a:rPr>
                        <a:t>No.</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600" b="0" i="0" u="none" strike="noStrike" dirty="0">
                          <a:solidFill>
                            <a:schemeClr val="tx1"/>
                          </a:solidFill>
                          <a:latin typeface="Times New Roman"/>
                        </a:rPr>
                        <a:t>District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a:solidFill>
                            <a:srgbClr val="000000"/>
                          </a:solidFill>
                          <a:latin typeface="Times New Roman"/>
                        </a:rPr>
                        <a:t>Year 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0" i="0" u="none" strike="noStrike" dirty="0">
                          <a:solidFill>
                            <a:srgbClr val="000000"/>
                          </a:solidFill>
                          <a:latin typeface="Times New Roman"/>
                        </a:rPr>
                        <a:t>Year  </a:t>
                      </a:r>
                    </a:p>
                    <a:p>
                      <a:pPr algn="ctr" fontAlgn="ctr"/>
                      <a:r>
                        <a:rPr lang="en-US" sz="1600" b="0"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33192">
                <a:tc>
                  <a:txBody>
                    <a:bodyPr/>
                    <a:lstStyle/>
                    <a:p>
                      <a:pPr algn="ctr" rtl="0" fontAlgn="ctr"/>
                      <a:r>
                        <a:rPr lang="en-US" sz="105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438950">
                <a:tc>
                  <a:txBody>
                    <a:bodyPr/>
                    <a:lstStyle/>
                    <a:p>
                      <a:pPr algn="ctr" rtl="0" fontAlgn="ctr"/>
                      <a:r>
                        <a:rPr lang="en-US" sz="1600" b="1" i="0" u="none" strike="noStrike">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dirty="0">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38950">
                <a:tc>
                  <a:txBody>
                    <a:bodyPr/>
                    <a:lstStyle/>
                    <a:p>
                      <a:pPr algn="ctr" rtl="0" fontAlgn="ctr"/>
                      <a:r>
                        <a:rPr lang="en-US" sz="1600" b="1" i="0" u="none" strike="noStrike">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Jalna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43.65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56.11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39.60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36.06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a:solidFill>
                            <a:srgbClr val="000000"/>
                          </a:solidFill>
                          <a:latin typeface="Times New Roman"/>
                        </a:rPr>
                        <a:t>36.26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37.43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15.70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35.61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53.36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38950">
                <a:tc>
                  <a:txBody>
                    <a:bodyPr/>
                    <a:lstStyle/>
                    <a:p>
                      <a:pPr algn="ctr" rtl="0" fontAlgn="ctr"/>
                      <a:r>
                        <a:rPr lang="en-US" sz="1600" b="1" i="0" u="none" strike="noStrike">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err="1">
                          <a:solidFill>
                            <a:srgbClr val="000000"/>
                          </a:solidFill>
                          <a:latin typeface="Times New Roman"/>
                        </a:rPr>
                        <a:t>Beed</a:t>
                      </a:r>
                      <a:endParaRPr lang="en-US" sz="16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201.73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176.24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146.20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138.65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dirty="0">
                          <a:solidFill>
                            <a:srgbClr val="000000"/>
                          </a:solidFill>
                          <a:latin typeface="Times New Roman"/>
                        </a:rPr>
                        <a:t>183.69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167.38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96.22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134.49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262.68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38950">
                <a:tc>
                  <a:txBody>
                    <a:bodyPr/>
                    <a:lstStyle/>
                    <a:p>
                      <a:pPr algn="ctr" rtl="0" fontAlgn="ctr"/>
                      <a:r>
                        <a:rPr lang="en-US" sz="1600" b="1" i="0" u="none" strike="noStrike">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Latur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114.96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160.82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177.66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172.51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a:solidFill>
                            <a:srgbClr val="000000"/>
                          </a:solidFill>
                          <a:latin typeface="Times New Roman"/>
                        </a:rPr>
                        <a:t>163.26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156.81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34.20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161.72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269.71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38950">
                <a:tc>
                  <a:txBody>
                    <a:bodyPr/>
                    <a:lstStyle/>
                    <a:p>
                      <a:pPr algn="ctr" rtl="0" fontAlgn="ctr"/>
                      <a:r>
                        <a:rPr lang="en-US" sz="1600" b="1" i="0" u="none" strike="noStrike">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107.49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138.99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123.01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110.62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a:solidFill>
                            <a:srgbClr val="000000"/>
                          </a:solidFill>
                          <a:latin typeface="Times New Roman"/>
                        </a:rPr>
                        <a:t>125.87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109.56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33.67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145.39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297.34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38950">
                <a:tc>
                  <a:txBody>
                    <a:bodyPr/>
                    <a:lstStyle/>
                    <a:p>
                      <a:pPr algn="ctr" rtl="0" fontAlgn="ctr"/>
                      <a:r>
                        <a:rPr lang="en-US" sz="1600" b="1" i="0" u="none" strike="noStrike">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44.12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53.31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59.47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56.38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a:solidFill>
                            <a:srgbClr val="000000"/>
                          </a:solidFill>
                          <a:latin typeface="Times New Roman"/>
                        </a:rPr>
                        <a:t>53.09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44.55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43.16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55.29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38950">
                <a:tc>
                  <a:txBody>
                    <a:bodyPr/>
                    <a:lstStyle/>
                    <a:p>
                      <a:pPr algn="ctr" rtl="0" fontAlgn="ctr"/>
                      <a:r>
                        <a:rPr lang="en-US" sz="1600" b="1" i="0" u="none" strike="noStrike">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29.60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114.03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120.00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110.28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a:solidFill>
                            <a:srgbClr val="000000"/>
                          </a:solidFill>
                          <a:latin typeface="Times New Roman"/>
                        </a:rPr>
                        <a:t>90.23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135.00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62.90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73.32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128.70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38950">
                <a:tc>
                  <a:txBody>
                    <a:bodyPr/>
                    <a:lstStyle/>
                    <a:p>
                      <a:pPr algn="ctr" rtl="0" fontAlgn="ctr"/>
                      <a:r>
                        <a:rPr lang="en-US" sz="1600" b="1" i="0" u="none" strike="noStrike">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Hingoli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38.31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44.92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42.66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32.01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rtl="0" fontAlgn="ctr"/>
                      <a:r>
                        <a:rPr lang="en-US" sz="1600" b="1" i="0" u="none" strike="noStrike">
                          <a:solidFill>
                            <a:srgbClr val="000000"/>
                          </a:solidFill>
                          <a:latin typeface="Times New Roman"/>
                        </a:rPr>
                        <a:t>47.24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39.07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14.45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43.93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43.90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70008">
                <a:tc gridSpan="2">
                  <a:txBody>
                    <a:bodyPr/>
                    <a:lstStyle/>
                    <a:p>
                      <a:pPr algn="ctr" rtl="0" fontAlgn="ctr"/>
                      <a:r>
                        <a:rPr lang="en-US" sz="1600" b="1" i="0" u="none" strike="noStrike" dirty="0" err="1">
                          <a:solidFill>
                            <a:srgbClr val="632523"/>
                          </a:solidFill>
                          <a:latin typeface="Times New Roman"/>
                        </a:rPr>
                        <a:t>A'bad</a:t>
                      </a:r>
                      <a:r>
                        <a:rPr lang="en-US" sz="16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a:txBody>
                    <a:bodyPr/>
                    <a:lstStyle/>
                    <a:p>
                      <a:pPr algn="ctr" rtl="0" fontAlgn="ctr"/>
                      <a:r>
                        <a:rPr lang="en-US" sz="1800" b="1" i="0" u="none" strike="noStrike" dirty="0">
                          <a:solidFill>
                            <a:srgbClr val="632523"/>
                          </a:solidFill>
                          <a:latin typeface="Times New Roman"/>
                        </a:rPr>
                        <a:t>579.86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744.42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708.60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656.51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699.64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689.80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300.30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636.62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800" b="1" i="0" u="none" strike="noStrike" dirty="0">
                          <a:solidFill>
                            <a:srgbClr val="632523"/>
                          </a:solidFill>
                          <a:latin typeface="Times New Roman"/>
                        </a:rPr>
                        <a:t>1110.98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1"/>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45</a:t>
            </a:fld>
            <a:endParaRPr lang="en-US"/>
          </a:p>
        </p:txBody>
      </p:sp>
    </p:spTree>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194272" y="228600"/>
          <a:ext cx="8644928" cy="63246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46</a:t>
            </a:fld>
            <a:endParaRPr lang="en-US"/>
          </a:p>
        </p:txBody>
      </p:sp>
    </p:spTree>
  </p:cSld>
  <p:clrMapOvr>
    <a:masterClrMapping/>
  </p:clrMapOvr>
  <p:transition>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52400"/>
          <a:ext cx="8610600" cy="6157592"/>
        </p:xfrm>
        <a:graphic>
          <a:graphicData uri="http://schemas.openxmlformats.org/drawingml/2006/table">
            <a:tbl>
              <a:tblPr/>
              <a:tblGrid>
                <a:gridCol w="789963">
                  <a:extLst>
                    <a:ext uri="{9D8B030D-6E8A-4147-A177-3AD203B41FA5}">
                      <a16:colId xmlns:a16="http://schemas.microsoft.com/office/drawing/2014/main" val="20000"/>
                    </a:ext>
                  </a:extLst>
                </a:gridCol>
                <a:gridCol w="7820637">
                  <a:extLst>
                    <a:ext uri="{9D8B030D-6E8A-4147-A177-3AD203B41FA5}">
                      <a16:colId xmlns:a16="http://schemas.microsoft.com/office/drawing/2014/main" val="20001"/>
                    </a:ext>
                  </a:extLst>
                </a:gridCol>
              </a:tblGrid>
              <a:tr h="1168063">
                <a:tc>
                  <a:txBody>
                    <a:bodyPr/>
                    <a:lstStyle/>
                    <a:p>
                      <a:pPr algn="ctr" fontAlgn="t"/>
                      <a:endParaRPr lang="en-US" sz="28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400" b="1" i="0" u="sng" strike="noStrike" dirty="0">
                          <a:solidFill>
                            <a:srgbClr val="632523"/>
                          </a:solidFill>
                          <a:latin typeface="Times New Roman"/>
                        </a:rPr>
                        <a:t>Aurangabad Division</a:t>
                      </a:r>
                      <a:br>
                        <a:rPr lang="en-US" sz="2800" b="1" i="0" u="sng" strike="noStrike" dirty="0">
                          <a:solidFill>
                            <a:srgbClr val="000000"/>
                          </a:solidFill>
                          <a:latin typeface="Times New Roman"/>
                        </a:rPr>
                      </a:br>
                      <a:r>
                        <a:rPr lang="en-US" sz="2800" b="1" i="0" u="sng" strike="noStrike" dirty="0">
                          <a:solidFill>
                            <a:srgbClr val="215867"/>
                          </a:solidFill>
                          <a:latin typeface="Times New Roman"/>
                        </a:rPr>
                        <a:t>Drinking Water Requirement</a:t>
                      </a:r>
                      <a:endParaRPr lang="en-US" sz="2800" b="1" i="0" u="sng" strike="noStrike" dirty="0">
                        <a:solidFill>
                          <a:srgbClr val="000000"/>
                        </a:solidFill>
                        <a:latin typeface="Times New Roman"/>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17937">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Population of Aurangabad Division (As per Census 2011) - </a:t>
                      </a:r>
                      <a:r>
                        <a:rPr lang="en-US" sz="2400" b="0" i="0" u="none" strike="noStrike" dirty="0">
                          <a:solidFill>
                            <a:srgbClr val="FF0000"/>
                          </a:solidFill>
                          <a:latin typeface="Times New Roman"/>
                        </a:rPr>
                        <a:t>187.81 Lakh</a:t>
                      </a:r>
                      <a:r>
                        <a:rPr lang="en-US" sz="2400" b="0" i="0" u="none" strike="noStrike" dirty="0">
                          <a:solidFill>
                            <a:srgbClr val="000000"/>
                          </a:solidFill>
                          <a:latin typeface="Times New Roman"/>
                        </a:rPr>
                        <a:t>.</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6858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Estimated Population in 2019- Approximate - </a:t>
                      </a:r>
                      <a:r>
                        <a:rPr lang="en-US" sz="2400" b="0" i="0" u="none" strike="noStrike" dirty="0">
                          <a:solidFill>
                            <a:srgbClr val="FF0000"/>
                          </a:solidFill>
                          <a:latin typeface="Times New Roman"/>
                        </a:rPr>
                        <a:t>212.67 Lakh.</a:t>
                      </a:r>
                      <a:endParaRPr lang="en-US" sz="24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727286">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Approximate Urban Population in 2019 - </a:t>
                      </a:r>
                      <a:r>
                        <a:rPr lang="en-US" sz="2400" b="0" i="0" u="none" strike="noStrike" dirty="0">
                          <a:solidFill>
                            <a:srgbClr val="FF0000"/>
                          </a:solidFill>
                          <a:latin typeface="Times New Roman"/>
                        </a:rPr>
                        <a:t>97.82 Lakh.</a:t>
                      </a:r>
                      <a:endParaRPr lang="en-US" sz="24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1330114">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Water requirement for urban bodies ( Town - 70 lpcd, Cities PWP/S - 135 lpcd and </a:t>
                      </a:r>
                      <a:r>
                        <a:rPr lang="en-US" sz="2400" b="0" i="0" u="none" strike="noStrike" dirty="0" err="1">
                          <a:solidFill>
                            <a:srgbClr val="000000"/>
                          </a:solidFill>
                          <a:latin typeface="Times New Roman"/>
                        </a:rPr>
                        <a:t>Metropolitian</a:t>
                      </a:r>
                      <a:r>
                        <a:rPr lang="en-US" sz="2400" b="0" i="0" u="none" strike="noStrike" dirty="0">
                          <a:solidFill>
                            <a:srgbClr val="000000"/>
                          </a:solidFill>
                          <a:latin typeface="Times New Roman"/>
                        </a:rPr>
                        <a:t> Cities- 150 lpcd). We considered here average 100 lpcd, i.e. 9782 Lakh Litres. </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1128392">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Annual requirement of water for</a:t>
                      </a:r>
                      <a:r>
                        <a:rPr lang="en-US" sz="2400" b="0" i="0" u="none" strike="noStrike" baseline="0" dirty="0">
                          <a:solidFill>
                            <a:srgbClr val="000000"/>
                          </a:solidFill>
                          <a:latin typeface="Times New Roman"/>
                        </a:rPr>
                        <a:t> Urban Area</a:t>
                      </a:r>
                      <a:r>
                        <a:rPr lang="en-US" sz="2400" b="0" i="0" u="none" strike="noStrike" dirty="0">
                          <a:solidFill>
                            <a:srgbClr val="000000"/>
                          </a:solidFill>
                          <a:latin typeface="Times New Roman"/>
                        </a:rPr>
                        <a:t> will be </a:t>
                      </a:r>
                      <a:r>
                        <a:rPr lang="en-US" sz="2400" b="0" i="0" u="none" strike="noStrike" dirty="0">
                          <a:solidFill>
                            <a:srgbClr val="FF0000"/>
                          </a:solidFill>
                          <a:latin typeface="Times New Roman"/>
                        </a:rPr>
                        <a:t>35,70,430 Lakh Litres</a:t>
                      </a:r>
                      <a:r>
                        <a:rPr lang="en-US" sz="2400" b="0" i="0" u="none" strike="noStrike" dirty="0">
                          <a:solidFill>
                            <a:srgbClr val="000000"/>
                          </a:solidFill>
                          <a:latin typeface="Times New Roman"/>
                        </a:rPr>
                        <a:t>. It comes to </a:t>
                      </a:r>
                      <a:r>
                        <a:rPr lang="en-US" sz="2400" b="0" i="0" u="none" strike="noStrike" dirty="0">
                          <a:solidFill>
                            <a:srgbClr val="FF0000"/>
                          </a:solidFill>
                          <a:latin typeface="Times New Roman"/>
                        </a:rPr>
                        <a:t>357mm³</a:t>
                      </a:r>
                      <a:r>
                        <a:rPr lang="en-US" sz="24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47</a:t>
            </a:fld>
            <a:endParaRPr lang="en-US"/>
          </a:p>
        </p:txBody>
      </p:sp>
    </p:spTree>
  </p:cSld>
  <p:clrMapOvr>
    <a:masterClrMapping/>
  </p:clrMapOvr>
  <p:transition>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00956"/>
          <a:ext cx="8686800" cy="6258527"/>
        </p:xfrm>
        <a:graphic>
          <a:graphicData uri="http://schemas.openxmlformats.org/drawingml/2006/table">
            <a:tbl>
              <a:tblPr/>
              <a:tblGrid>
                <a:gridCol w="609600">
                  <a:extLst>
                    <a:ext uri="{9D8B030D-6E8A-4147-A177-3AD203B41FA5}">
                      <a16:colId xmlns:a16="http://schemas.microsoft.com/office/drawing/2014/main" val="20000"/>
                    </a:ext>
                  </a:extLst>
                </a:gridCol>
                <a:gridCol w="8077200">
                  <a:extLst>
                    <a:ext uri="{9D8B030D-6E8A-4147-A177-3AD203B41FA5}">
                      <a16:colId xmlns:a16="http://schemas.microsoft.com/office/drawing/2014/main" val="20001"/>
                    </a:ext>
                  </a:extLst>
                </a:gridCol>
              </a:tblGrid>
              <a:tr h="1141211">
                <a:tc>
                  <a:txBody>
                    <a:bodyPr/>
                    <a:lstStyle/>
                    <a:p>
                      <a:pPr algn="ctr" fontAlgn="t"/>
                      <a:endParaRPr lang="en-US" sz="28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400" b="1" i="0" u="sng" strike="noStrike" dirty="0">
                          <a:solidFill>
                            <a:srgbClr val="632523"/>
                          </a:solidFill>
                          <a:latin typeface="Times New Roman"/>
                        </a:rPr>
                        <a:t>Aurangabad Division</a:t>
                      </a:r>
                      <a:br>
                        <a:rPr lang="en-US" sz="2800" b="1" i="0" u="sng" strike="noStrike" dirty="0">
                          <a:solidFill>
                            <a:srgbClr val="000000"/>
                          </a:solidFill>
                          <a:latin typeface="Times New Roman"/>
                        </a:rPr>
                      </a:br>
                      <a:r>
                        <a:rPr lang="en-US" sz="3200" b="1" i="0" u="sng" strike="noStrike" dirty="0">
                          <a:solidFill>
                            <a:srgbClr val="215867"/>
                          </a:solidFill>
                          <a:latin typeface="Times New Roman"/>
                        </a:rPr>
                        <a:t>Drinking Water Requirement</a:t>
                      </a:r>
                      <a:endParaRPr lang="en-US" sz="2400" b="1" i="0" u="sng" strike="noStrike" dirty="0">
                        <a:solidFill>
                          <a:srgbClr val="000000"/>
                        </a:solidFill>
                        <a:latin typeface="Times New Roman"/>
                      </a:endParaRP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858233">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Approximate Rural Population in 2019 - 116.97 Lakh and Requirement of drinking as</a:t>
                      </a:r>
                      <a:r>
                        <a:rPr lang="en-US" sz="2400" b="0" i="0" u="none" strike="noStrike" baseline="0" dirty="0">
                          <a:solidFill>
                            <a:srgbClr val="000000"/>
                          </a:solidFill>
                          <a:latin typeface="Times New Roman"/>
                        </a:rPr>
                        <a:t> per</a:t>
                      </a:r>
                      <a:r>
                        <a:rPr lang="en-US" sz="2400" b="0" i="0" u="none" strike="noStrike" dirty="0">
                          <a:solidFill>
                            <a:srgbClr val="000000"/>
                          </a:solidFill>
                          <a:latin typeface="Times New Roman"/>
                        </a:rPr>
                        <a:t> water 40 lpcd, it will come 4678 Lakh lpcd. Annual Requirement will be 1707762 Lakh Litres, it comes to </a:t>
                      </a:r>
                      <a:r>
                        <a:rPr lang="en-US" sz="2400" b="0" i="0" u="none" strike="noStrike" dirty="0">
                          <a:solidFill>
                            <a:srgbClr val="FF0000"/>
                          </a:solidFill>
                          <a:latin typeface="Times New Roman"/>
                        </a:rPr>
                        <a:t>171 mm³</a:t>
                      </a:r>
                      <a:r>
                        <a:rPr lang="en-US" sz="2400" b="0" i="0" u="sng" strike="noStrike" dirty="0">
                          <a:solidFill>
                            <a:srgbClr val="FF0000"/>
                          </a:solidFill>
                          <a:latin typeface="Times New Roman"/>
                        </a:rPr>
                        <a:t>.</a:t>
                      </a:r>
                      <a:endParaRPr lang="en-US" sz="2400" b="0" i="0" u="none" strike="noStrike" dirty="0">
                        <a:solidFill>
                          <a:srgbClr val="000000"/>
                        </a:solidFill>
                        <a:latin typeface="Times New Roman"/>
                      </a:endParaRP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7620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t"/>
                      <a:r>
                        <a:rPr lang="en-US" sz="2400" b="0" i="0" u="none" strike="noStrike" dirty="0">
                          <a:solidFill>
                            <a:srgbClr val="000000"/>
                          </a:solidFill>
                          <a:latin typeface="Times New Roman"/>
                        </a:rPr>
                        <a:t>Total Rural and Urban Water Requirement will be </a:t>
                      </a:r>
                      <a:r>
                        <a:rPr lang="en-US" sz="2400" b="0" i="0" u="none" strike="noStrike" dirty="0">
                          <a:solidFill>
                            <a:srgbClr val="FF0000"/>
                          </a:solidFill>
                          <a:latin typeface="Times New Roman"/>
                        </a:rPr>
                        <a:t>528mm³</a:t>
                      </a:r>
                      <a:r>
                        <a:rPr lang="en-US" sz="24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6858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t"/>
                      <a:r>
                        <a:rPr lang="en-US" sz="2400" b="0" i="0" u="none" strike="noStrike" dirty="0">
                          <a:solidFill>
                            <a:srgbClr val="000000"/>
                          </a:solidFill>
                          <a:latin typeface="Times New Roman"/>
                        </a:rPr>
                        <a:t>Total Water Requirement for human being and Animals will</a:t>
                      </a:r>
                      <a:r>
                        <a:rPr lang="en-US" sz="2400" b="0" i="0" u="none" strike="noStrike" baseline="0" dirty="0">
                          <a:solidFill>
                            <a:srgbClr val="000000"/>
                          </a:solidFill>
                          <a:latin typeface="Times New Roman"/>
                        </a:rPr>
                        <a:t> be </a:t>
                      </a:r>
                      <a:r>
                        <a:rPr lang="en-US" sz="24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10668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t"/>
                      <a:r>
                        <a:rPr lang="en-US" sz="2400" b="0" i="0" u="none" strike="noStrike" dirty="0">
                          <a:solidFill>
                            <a:srgbClr val="000000"/>
                          </a:solidFill>
                          <a:latin typeface="Wingdings"/>
                        </a:rPr>
                        <a:t>Ø</a:t>
                      </a:r>
                      <a:r>
                        <a:rPr lang="en-US" sz="2400" b="0" i="0" u="none" strike="noStrike" dirty="0">
                          <a:solidFill>
                            <a:srgbClr val="000000"/>
                          </a:solidFill>
                          <a:latin typeface="Times New Roman"/>
                        </a:rPr>
                        <a:t>  Human Being-                </a:t>
                      </a:r>
                      <a:r>
                        <a:rPr lang="en-US" sz="2400" b="0" i="0" u="none" strike="noStrike" dirty="0">
                          <a:solidFill>
                            <a:srgbClr val="FF0000"/>
                          </a:solidFill>
                          <a:latin typeface="Times New Roman"/>
                        </a:rPr>
                        <a:t>528 mm³</a:t>
                      </a:r>
                      <a:br>
                        <a:rPr lang="en-US" sz="2400" b="0" i="0" u="none" strike="noStrike" dirty="0">
                          <a:solidFill>
                            <a:srgbClr val="000000"/>
                          </a:solidFill>
                          <a:latin typeface="Times New Roman"/>
                        </a:rPr>
                      </a:br>
                      <a:r>
                        <a:rPr lang="en-US" sz="2400" b="0" i="0" u="none" strike="noStrike" dirty="0">
                          <a:solidFill>
                            <a:srgbClr val="000000"/>
                          </a:solidFill>
                          <a:latin typeface="Wingdings"/>
                        </a:rPr>
                        <a:t>Ø</a:t>
                      </a:r>
                      <a:r>
                        <a:rPr lang="en-US" sz="2400" b="0" i="0" u="none" strike="noStrike" dirty="0">
                          <a:solidFill>
                            <a:srgbClr val="000000"/>
                          </a:solidFill>
                          <a:latin typeface="Times New Roman"/>
                        </a:rPr>
                        <a:t>  Animal-                            </a:t>
                      </a:r>
                      <a:r>
                        <a:rPr lang="en-US" sz="2400" b="0" i="0" u="none" strike="noStrike" dirty="0">
                          <a:solidFill>
                            <a:srgbClr val="FF0000"/>
                          </a:solidFill>
                          <a:latin typeface="Times New Roman"/>
                        </a:rPr>
                        <a:t>62 mm³</a:t>
                      </a:r>
                      <a:endParaRPr lang="en-US" sz="24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4"/>
                  </a:ext>
                </a:extLst>
              </a:tr>
              <a:tr h="744483">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t"/>
                      <a:r>
                        <a:rPr lang="en-US" sz="2400" b="0" i="0" u="none" strike="noStrike" dirty="0">
                          <a:solidFill>
                            <a:srgbClr val="000000"/>
                          </a:solidFill>
                          <a:latin typeface="Times New Roman"/>
                        </a:rPr>
                        <a:t>Total Water Requirement -- </a:t>
                      </a:r>
                      <a:r>
                        <a:rPr lang="en-US" sz="2400" b="0" i="0" u="none" strike="noStrike" dirty="0">
                          <a:solidFill>
                            <a:srgbClr val="FF0000"/>
                          </a:solidFill>
                          <a:latin typeface="Times New Roman"/>
                        </a:rPr>
                        <a:t>590mm³</a:t>
                      </a:r>
                      <a:endParaRPr lang="en-US" sz="2400" b="0" i="0" u="none" strike="noStrike" dirty="0">
                        <a:solidFill>
                          <a:srgbClr val="000000"/>
                        </a:solidFill>
                        <a:latin typeface="Times New Roman"/>
                      </a:endParaRPr>
                    </a:p>
                  </a:txBody>
                  <a:tcPr marL="0" marR="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48</a:t>
            </a:fld>
            <a:endParaRPr lang="en-US"/>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304801"/>
          <a:ext cx="8534400" cy="6172199"/>
        </p:xfrm>
        <a:graphic>
          <a:graphicData uri="http://schemas.openxmlformats.org/drawingml/2006/table">
            <a:tbl>
              <a:tblPr/>
              <a:tblGrid>
                <a:gridCol w="609600">
                  <a:extLst>
                    <a:ext uri="{9D8B030D-6E8A-4147-A177-3AD203B41FA5}">
                      <a16:colId xmlns:a16="http://schemas.microsoft.com/office/drawing/2014/main" val="20000"/>
                    </a:ext>
                  </a:extLst>
                </a:gridCol>
                <a:gridCol w="7924800">
                  <a:extLst>
                    <a:ext uri="{9D8B030D-6E8A-4147-A177-3AD203B41FA5}">
                      <a16:colId xmlns:a16="http://schemas.microsoft.com/office/drawing/2014/main" val="20001"/>
                    </a:ext>
                  </a:extLst>
                </a:gridCol>
              </a:tblGrid>
              <a:tr h="561399">
                <a:tc>
                  <a:txBody>
                    <a:bodyPr/>
                    <a:lstStyle/>
                    <a:p>
                      <a:pPr algn="ctr" fontAlgn="t"/>
                      <a:endParaRPr lang="en-US" sz="32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t"/>
                      <a:r>
                        <a:rPr lang="en-US" sz="2800" b="1" i="0" u="sng" strike="noStrike" dirty="0">
                          <a:solidFill>
                            <a:schemeClr val="accent5">
                              <a:lumMod val="50000"/>
                            </a:schemeClr>
                          </a:solidFill>
                          <a:latin typeface="Times New Roman"/>
                        </a:rPr>
                        <a:t>Rainfall in Aurangabad Division</a:t>
                      </a:r>
                    </a:p>
                  </a:txBody>
                  <a:tcPr marL="0" marR="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42319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600" b="0" i="0" u="none" strike="noStrike" dirty="0">
                          <a:solidFill>
                            <a:srgbClr val="000000"/>
                          </a:solidFill>
                          <a:latin typeface="Times New Roman"/>
                        </a:rPr>
                        <a:t>Topographically Marathwada situated in such way that it </a:t>
                      </a:r>
                      <a:r>
                        <a:rPr lang="en-US" sz="2600" b="0" i="0" u="none" strike="noStrike" baseline="0" dirty="0">
                          <a:solidFill>
                            <a:srgbClr val="000000"/>
                          </a:solidFill>
                          <a:latin typeface="Times New Roman"/>
                        </a:rPr>
                        <a:t>always receives less rain as compare to the rest of Maharashtra. </a:t>
                      </a:r>
                    </a:p>
                  </a:txBody>
                  <a:tcPr marL="0"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063174">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0" i="0" u="none" strike="noStrike" dirty="0">
                          <a:solidFill>
                            <a:srgbClr val="FF0000"/>
                          </a:solidFill>
                          <a:latin typeface="Times New Roman"/>
                        </a:rPr>
                        <a:t>*</a:t>
                      </a:r>
                    </a:p>
                    <a:p>
                      <a:pPr algn="ctr" fontAlgn="t"/>
                      <a:endParaRPr lang="en-US" sz="2800" b="0" i="0" u="none" strike="noStrike" dirty="0">
                        <a:solidFill>
                          <a:srgbClr val="FF0000"/>
                        </a:solidFill>
                        <a:latin typeface="Times New Roman"/>
                      </a:endParaRP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600" b="0" i="0" u="none" strike="noStrike" dirty="0">
                          <a:solidFill>
                            <a:srgbClr val="000000"/>
                          </a:solidFill>
                          <a:latin typeface="Times New Roman"/>
                        </a:rPr>
                        <a:t>Rainfal</a:t>
                      </a:r>
                      <a:r>
                        <a:rPr lang="en-US" sz="2600" b="0" i="0" u="none" strike="noStrike" baseline="0" dirty="0">
                          <a:solidFill>
                            <a:srgbClr val="000000"/>
                          </a:solidFill>
                          <a:latin typeface="Times New Roman"/>
                        </a:rPr>
                        <a:t>l in Marathwada is also variable, erratic and deficient many time.</a:t>
                      </a:r>
                      <a:endParaRPr lang="en-US" sz="26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063174">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600" b="0" i="0" u="none" strike="noStrike" dirty="0">
                          <a:solidFill>
                            <a:schemeClr val="tx1"/>
                          </a:solidFill>
                          <a:latin typeface="Times New Roman"/>
                        </a:rPr>
                        <a:t>Though average</a:t>
                      </a:r>
                      <a:r>
                        <a:rPr lang="en-US" sz="2600" b="0" i="0" u="none" strike="noStrike" baseline="0" dirty="0">
                          <a:solidFill>
                            <a:schemeClr val="tx1"/>
                          </a:solidFill>
                          <a:latin typeface="Times New Roman"/>
                        </a:rPr>
                        <a:t> rainfall of Marathwada is </a:t>
                      </a:r>
                      <a:r>
                        <a:rPr lang="en-US" sz="2600" b="0" i="0" u="none" strike="noStrike" dirty="0">
                          <a:solidFill>
                            <a:srgbClr val="FF0000"/>
                          </a:solidFill>
                          <a:latin typeface="Times New Roman"/>
                        </a:rPr>
                        <a:t>779mm, </a:t>
                      </a:r>
                      <a:r>
                        <a:rPr lang="en-US" sz="2600" b="0" i="0" u="none" strike="noStrike" dirty="0">
                          <a:solidFill>
                            <a:schemeClr val="tx1"/>
                          </a:solidFill>
                          <a:latin typeface="Times New Roman"/>
                        </a:rPr>
                        <a:t>last</a:t>
                      </a:r>
                      <a:r>
                        <a:rPr lang="en-US" sz="2600" b="0" i="0" u="none" strike="noStrike" dirty="0">
                          <a:solidFill>
                            <a:srgbClr val="000000"/>
                          </a:solidFill>
                          <a:latin typeface="Times New Roman"/>
                        </a:rPr>
                        <a:t> ten years average is </a:t>
                      </a:r>
                      <a:r>
                        <a:rPr lang="en-US" sz="2600" b="0" i="0" u="none" strike="noStrike" dirty="0">
                          <a:solidFill>
                            <a:srgbClr val="FF0000"/>
                          </a:solidFill>
                          <a:latin typeface="Times New Roman"/>
                        </a:rPr>
                        <a:t>684mm.</a:t>
                      </a:r>
                      <a:endParaRPr lang="en-US" sz="26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3"/>
                  </a:ext>
                </a:extLst>
              </a:tr>
              <a:tr h="2061262">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600" b="0" i="0" u="none" strike="noStrike" dirty="0">
                          <a:solidFill>
                            <a:srgbClr val="000000"/>
                          </a:solidFill>
                          <a:latin typeface="Times New Roman"/>
                        </a:rPr>
                        <a:t>Deficient</a:t>
                      </a:r>
                      <a:r>
                        <a:rPr lang="en-US" sz="2600" b="0" i="0" u="none" strike="noStrike" baseline="0" dirty="0">
                          <a:solidFill>
                            <a:srgbClr val="000000"/>
                          </a:solidFill>
                          <a:latin typeface="Times New Roman"/>
                        </a:rPr>
                        <a:t> </a:t>
                      </a:r>
                      <a:r>
                        <a:rPr lang="en-US" sz="2600" b="0" i="0" u="none" strike="noStrike" dirty="0">
                          <a:solidFill>
                            <a:srgbClr val="000000"/>
                          </a:solidFill>
                          <a:latin typeface="Times New Roman"/>
                        </a:rPr>
                        <a:t>Rainfall during last few years is as below : </a:t>
                      </a:r>
                    </a:p>
                    <a:p>
                      <a:pPr algn="just" fontAlgn="t"/>
                      <a:r>
                        <a:rPr lang="en-US" sz="2600" b="0" i="0" u="none" strike="noStrike" dirty="0">
                          <a:solidFill>
                            <a:srgbClr val="FF0000"/>
                          </a:solidFill>
                          <a:latin typeface="Times New Roman"/>
                        </a:rPr>
                        <a:t>2012-13 (69%), 2014-15</a:t>
                      </a:r>
                      <a:r>
                        <a:rPr lang="en-US" sz="2600" b="0" i="0" u="none" strike="noStrike" baseline="0" dirty="0">
                          <a:solidFill>
                            <a:srgbClr val="FF0000"/>
                          </a:solidFill>
                          <a:latin typeface="Times New Roman"/>
                        </a:rPr>
                        <a:t> (</a:t>
                      </a:r>
                      <a:r>
                        <a:rPr lang="en-US" sz="2600" b="0" i="0" u="none" strike="noStrike" dirty="0">
                          <a:solidFill>
                            <a:srgbClr val="FF0000"/>
                          </a:solidFill>
                          <a:latin typeface="Times New Roman"/>
                        </a:rPr>
                        <a:t>53%), 2015-16(56%), </a:t>
                      </a:r>
                      <a:r>
                        <a:rPr lang="en-US" sz="2600" b="0" i="0" u="none" strike="noStrike" dirty="0">
                          <a:solidFill>
                            <a:srgbClr val="000000"/>
                          </a:solidFill>
                          <a:latin typeface="Times New Roman"/>
                        </a:rPr>
                        <a:t>and during </a:t>
                      </a:r>
                      <a:r>
                        <a:rPr lang="en-US" sz="2600" b="0" i="0" u="none" strike="noStrike" dirty="0">
                          <a:solidFill>
                            <a:srgbClr val="FF0000"/>
                          </a:solidFill>
                          <a:latin typeface="Times New Roman"/>
                        </a:rPr>
                        <a:t>2018-19 (64%)</a:t>
                      </a:r>
                      <a:r>
                        <a:rPr lang="en-US" sz="2600" b="0" i="0" u="none" strike="noStrike" dirty="0">
                          <a:solidFill>
                            <a:srgbClr val="000000"/>
                          </a:solidFill>
                          <a:latin typeface="Times New Roman"/>
                        </a:rPr>
                        <a:t> which leads to continuous drought like situation in the region.</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a:t>
            </a:fld>
            <a:endParaRPr lang="en-US"/>
          </a:p>
        </p:txBody>
      </p:sp>
    </p:spTree>
  </p:cSld>
  <p:clrMapOvr>
    <a:masterClrMapping/>
  </p:clrMapOvr>
  <p:transition>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04801" y="304800"/>
          <a:ext cx="8610598" cy="6095998"/>
        </p:xfrm>
        <a:graphic>
          <a:graphicData uri="http://schemas.openxmlformats.org/drawingml/2006/table">
            <a:tbl>
              <a:tblPr/>
              <a:tblGrid>
                <a:gridCol w="457199">
                  <a:extLst>
                    <a:ext uri="{9D8B030D-6E8A-4147-A177-3AD203B41FA5}">
                      <a16:colId xmlns:a16="http://schemas.microsoft.com/office/drawing/2014/main" val="20000"/>
                    </a:ext>
                  </a:extLst>
                </a:gridCol>
                <a:gridCol w="181425">
                  <a:extLst>
                    <a:ext uri="{9D8B030D-6E8A-4147-A177-3AD203B41FA5}">
                      <a16:colId xmlns:a16="http://schemas.microsoft.com/office/drawing/2014/main" val="20001"/>
                    </a:ext>
                  </a:extLst>
                </a:gridCol>
                <a:gridCol w="901110">
                  <a:extLst>
                    <a:ext uri="{9D8B030D-6E8A-4147-A177-3AD203B41FA5}">
                      <a16:colId xmlns:a16="http://schemas.microsoft.com/office/drawing/2014/main" val="20002"/>
                    </a:ext>
                  </a:extLst>
                </a:gridCol>
                <a:gridCol w="641330">
                  <a:extLst>
                    <a:ext uri="{9D8B030D-6E8A-4147-A177-3AD203B41FA5}">
                      <a16:colId xmlns:a16="http://schemas.microsoft.com/office/drawing/2014/main" val="20003"/>
                    </a:ext>
                  </a:extLst>
                </a:gridCol>
                <a:gridCol w="641330">
                  <a:extLst>
                    <a:ext uri="{9D8B030D-6E8A-4147-A177-3AD203B41FA5}">
                      <a16:colId xmlns:a16="http://schemas.microsoft.com/office/drawing/2014/main" val="20004"/>
                    </a:ext>
                  </a:extLst>
                </a:gridCol>
                <a:gridCol w="790161">
                  <a:extLst>
                    <a:ext uri="{9D8B030D-6E8A-4147-A177-3AD203B41FA5}">
                      <a16:colId xmlns:a16="http://schemas.microsoft.com/office/drawing/2014/main" val="20005"/>
                    </a:ext>
                  </a:extLst>
                </a:gridCol>
                <a:gridCol w="790161">
                  <a:extLst>
                    <a:ext uri="{9D8B030D-6E8A-4147-A177-3AD203B41FA5}">
                      <a16:colId xmlns:a16="http://schemas.microsoft.com/office/drawing/2014/main" val="20006"/>
                    </a:ext>
                  </a:extLst>
                </a:gridCol>
                <a:gridCol w="800987">
                  <a:extLst>
                    <a:ext uri="{9D8B030D-6E8A-4147-A177-3AD203B41FA5}">
                      <a16:colId xmlns:a16="http://schemas.microsoft.com/office/drawing/2014/main" val="20007"/>
                    </a:ext>
                  </a:extLst>
                </a:gridCol>
                <a:gridCol w="803691">
                  <a:extLst>
                    <a:ext uri="{9D8B030D-6E8A-4147-A177-3AD203B41FA5}">
                      <a16:colId xmlns:a16="http://schemas.microsoft.com/office/drawing/2014/main" val="20008"/>
                    </a:ext>
                  </a:extLst>
                </a:gridCol>
                <a:gridCol w="698205">
                  <a:extLst>
                    <a:ext uri="{9D8B030D-6E8A-4147-A177-3AD203B41FA5}">
                      <a16:colId xmlns:a16="http://schemas.microsoft.com/office/drawing/2014/main" val="20009"/>
                    </a:ext>
                  </a:extLst>
                </a:gridCol>
                <a:gridCol w="906473">
                  <a:extLst>
                    <a:ext uri="{9D8B030D-6E8A-4147-A177-3AD203B41FA5}">
                      <a16:colId xmlns:a16="http://schemas.microsoft.com/office/drawing/2014/main" val="20010"/>
                    </a:ext>
                  </a:extLst>
                </a:gridCol>
                <a:gridCol w="998526">
                  <a:extLst>
                    <a:ext uri="{9D8B030D-6E8A-4147-A177-3AD203B41FA5}">
                      <a16:colId xmlns:a16="http://schemas.microsoft.com/office/drawing/2014/main" val="20011"/>
                    </a:ext>
                  </a:extLst>
                </a:gridCol>
              </a:tblGrid>
              <a:tr h="1146305">
                <a:tc gridSpan="12">
                  <a:txBody>
                    <a:bodyPr/>
                    <a:lstStyle/>
                    <a:p>
                      <a:pPr algn="ctr" fontAlgn="t"/>
                      <a:r>
                        <a:rPr lang="en-US" sz="2400" b="1" i="0" u="sng" strike="noStrike" dirty="0">
                          <a:solidFill>
                            <a:srgbClr val="632523"/>
                          </a:solidFill>
                          <a:latin typeface="Times New Roman"/>
                        </a:rPr>
                        <a:t>Aurangabad Division</a:t>
                      </a:r>
                      <a:br>
                        <a:rPr lang="en-US" sz="2000" b="1" i="0" u="sng" strike="noStrike" dirty="0">
                          <a:solidFill>
                            <a:srgbClr val="632523"/>
                          </a:solidFill>
                          <a:latin typeface="Times New Roman"/>
                        </a:rPr>
                      </a:br>
                      <a:r>
                        <a:rPr lang="en-US" sz="2800" b="1" i="0" u="none" strike="noStrike" dirty="0">
                          <a:solidFill>
                            <a:srgbClr val="215867"/>
                          </a:solidFill>
                          <a:latin typeface="Times New Roman"/>
                        </a:rPr>
                        <a:t>Number of Animals, Requirement of Water</a:t>
                      </a:r>
                      <a:br>
                        <a:rPr lang="en-US" sz="2000" b="1" i="0" u="none" strike="noStrike" dirty="0">
                          <a:solidFill>
                            <a:srgbClr val="632523"/>
                          </a:solidFill>
                          <a:latin typeface="Times New Roman"/>
                        </a:rPr>
                      </a:br>
                      <a:r>
                        <a:rPr lang="en-US" sz="1800" b="1" i="0" u="none" strike="noStrike" dirty="0">
                          <a:solidFill>
                            <a:srgbClr val="C00000"/>
                          </a:solidFill>
                          <a:latin typeface="Times New Roman"/>
                        </a:rPr>
                        <a:t>(</a:t>
                      </a:r>
                      <a:r>
                        <a:rPr lang="en-US" sz="1800" b="1" i="0" u="sng" strike="noStrike" dirty="0">
                          <a:solidFill>
                            <a:srgbClr val="C00000"/>
                          </a:solidFill>
                          <a:latin typeface="Times New Roman"/>
                        </a:rPr>
                        <a:t>Lakh Litres</a:t>
                      </a:r>
                      <a:r>
                        <a:rPr lang="en-US" sz="1800" b="1" i="0" u="none" strike="noStrike" dirty="0">
                          <a:solidFill>
                            <a:srgbClr val="C00000"/>
                          </a:solidFill>
                          <a:latin typeface="Times New Roman"/>
                        </a:rPr>
                        <a:t>)</a:t>
                      </a:r>
                      <a:endParaRPr lang="en-US" sz="2400" b="1" i="0" u="none" strike="noStrike" dirty="0">
                        <a:solidFill>
                          <a:srgbClr val="632523"/>
                        </a:solidFill>
                        <a:latin typeface="Times New Roman"/>
                      </a:endParaRPr>
                    </a:p>
                  </a:txBody>
                  <a:tcPr marL="0" marR="0" marT="0" marB="0" anchor="ctr">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53992">
                <a:tc rowSpan="2">
                  <a:txBody>
                    <a:bodyPr/>
                    <a:lstStyle/>
                    <a:p>
                      <a:pPr algn="ctr" rtl="0" fontAlgn="t"/>
                      <a:r>
                        <a:rPr lang="en-US" sz="1200" b="1" i="0" u="none" strike="noStrike" dirty="0">
                          <a:solidFill>
                            <a:srgbClr val="000000"/>
                          </a:solidFill>
                          <a:latin typeface="Times New Roman"/>
                        </a:rPr>
                        <a:t>Sr.</a:t>
                      </a:r>
                      <a:br>
                        <a:rPr lang="en-US" sz="1200" b="1" i="0" u="none" strike="noStrike" dirty="0">
                          <a:solidFill>
                            <a:srgbClr val="000000"/>
                          </a:solidFill>
                          <a:latin typeface="Times New Roman"/>
                        </a:rPr>
                      </a:br>
                      <a:r>
                        <a:rPr lang="en-US" sz="1200" b="1" i="0" u="none" strike="noStrike" dirty="0">
                          <a:solidFill>
                            <a:srgbClr val="000000"/>
                          </a:solidFill>
                          <a:latin typeface="Times New Roman"/>
                        </a:rPr>
                        <a:t>No.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rowSpan="2" gridSpan="2">
                  <a:txBody>
                    <a:bodyPr/>
                    <a:lstStyle/>
                    <a:p>
                      <a:pPr algn="ctr" rtl="0" fontAlgn="t"/>
                      <a:r>
                        <a:rPr lang="en-US" sz="1200" b="1" i="0" u="none" strike="noStrike" dirty="0">
                          <a:solidFill>
                            <a:srgbClr val="000000"/>
                          </a:solidFill>
                          <a:latin typeface="Times New Roman"/>
                        </a:rPr>
                        <a:t>District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rowSpan="2" hMerge="1">
                  <a:txBody>
                    <a:bodyPr/>
                    <a:lstStyle/>
                    <a:p>
                      <a:pPr algn="ctr" rtl="0" fontAlgn="t"/>
                      <a:endParaRPr lang="en-US" sz="11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gridSpan="4">
                  <a:txBody>
                    <a:bodyPr/>
                    <a:lstStyle/>
                    <a:p>
                      <a:pPr algn="ctr" rtl="0" fontAlgn="t"/>
                      <a:r>
                        <a:rPr lang="en-US" sz="1400" b="1" i="0" u="none" strike="noStrike" dirty="0" err="1">
                          <a:solidFill>
                            <a:schemeClr val="tx1"/>
                          </a:solidFill>
                          <a:latin typeface="Times New Roman"/>
                        </a:rPr>
                        <a:t>No.of</a:t>
                      </a:r>
                      <a:r>
                        <a:rPr lang="en-US" sz="1400" b="1" i="0" u="none" strike="noStrike" dirty="0">
                          <a:solidFill>
                            <a:schemeClr val="tx1"/>
                          </a:solidFill>
                          <a:latin typeface="Times New Roman"/>
                        </a:rPr>
                        <a:t> Animals as per 11th Census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rtl="0" fontAlgn="t"/>
                      <a:r>
                        <a:rPr lang="en-US" sz="1400" b="1" i="0" u="none" strike="noStrike" dirty="0">
                          <a:solidFill>
                            <a:schemeClr val="tx1"/>
                          </a:solidFill>
                          <a:latin typeface="Times New Roman"/>
                        </a:rPr>
                        <a:t>Water Requirement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rtl="0" fontAlgn="t"/>
                      <a:r>
                        <a:rPr lang="en-US" sz="1200" b="1" i="0" u="none" strike="noStrike" dirty="0">
                          <a:solidFill>
                            <a:srgbClr val="000000"/>
                          </a:solidFill>
                          <a:latin typeface="Times New Roman"/>
                        </a:rPr>
                        <a:t>Requirement for Year (10 x 365 Days)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786038">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ctr" rtl="0" fontAlgn="t"/>
                      <a:r>
                        <a:rPr lang="en-US" sz="1200" b="1" i="0" u="none" strike="noStrike" dirty="0">
                          <a:solidFill>
                            <a:srgbClr val="000000"/>
                          </a:solidFill>
                          <a:latin typeface="Times New Roman"/>
                        </a:rPr>
                        <a:t>Small Animal</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Large Animal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Sheep &amp; Goat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Total </a:t>
                      </a:r>
                      <a:br>
                        <a:rPr lang="en-US" sz="1200" b="1" i="0" u="none" strike="noStrike" dirty="0">
                          <a:solidFill>
                            <a:srgbClr val="000000"/>
                          </a:solidFill>
                          <a:latin typeface="Times New Roman"/>
                        </a:rPr>
                      </a:br>
                      <a:r>
                        <a:rPr lang="en-US" sz="1200" b="1" i="0" u="none" strike="noStrike" dirty="0">
                          <a:solidFill>
                            <a:srgbClr val="000000"/>
                          </a:solidFill>
                          <a:latin typeface="Times New Roman"/>
                        </a:rPr>
                        <a:t>Population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Small Animal  </a:t>
                      </a:r>
                    </a:p>
                    <a:p>
                      <a:pPr algn="ctr" rtl="0" fontAlgn="t"/>
                      <a:r>
                        <a:rPr lang="en-US" sz="1200" b="1" i="0" u="none" strike="noStrike" dirty="0">
                          <a:solidFill>
                            <a:srgbClr val="000000"/>
                          </a:solidFill>
                          <a:latin typeface="Times New Roman"/>
                        </a:rPr>
                        <a:t>(15 </a:t>
                      </a:r>
                      <a:r>
                        <a:rPr lang="en-US" sz="1200" b="1" i="0" u="none" strike="noStrike" dirty="0" err="1">
                          <a:solidFill>
                            <a:srgbClr val="000000"/>
                          </a:solidFill>
                          <a:latin typeface="Times New Roman"/>
                        </a:rPr>
                        <a:t>Ltr</a:t>
                      </a:r>
                      <a:r>
                        <a:rPr lang="en-US" sz="1200" b="1" i="0" u="none" strike="noStrike" dirty="0">
                          <a:solidFill>
                            <a:srgbClr val="000000"/>
                          </a:solidFill>
                          <a:latin typeface="Times New Roman"/>
                        </a:rPr>
                        <a:t>. </a:t>
                      </a:r>
                    </a:p>
                    <a:p>
                      <a:pPr algn="ctr" rtl="0" fontAlgn="t"/>
                      <a:r>
                        <a:rPr lang="en-US" sz="1200" b="1" i="0" u="none" strike="noStrike" dirty="0">
                          <a:solidFill>
                            <a:srgbClr val="000000"/>
                          </a:solidFill>
                          <a:latin typeface="Times New Roman"/>
                        </a:rPr>
                        <a:t>Per Day)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Large Animal </a:t>
                      </a:r>
                    </a:p>
                    <a:p>
                      <a:pPr algn="ctr" rtl="0" fontAlgn="t"/>
                      <a:r>
                        <a:rPr lang="en-US" sz="1200" b="1" i="0" u="none" strike="noStrike" dirty="0">
                          <a:solidFill>
                            <a:srgbClr val="000000"/>
                          </a:solidFill>
                          <a:latin typeface="Times New Roman"/>
                        </a:rPr>
                        <a:t>(40 </a:t>
                      </a:r>
                      <a:r>
                        <a:rPr lang="en-US" sz="1200" b="1" i="0" u="none" strike="noStrike" dirty="0" err="1">
                          <a:solidFill>
                            <a:srgbClr val="000000"/>
                          </a:solidFill>
                          <a:latin typeface="Times New Roman"/>
                        </a:rPr>
                        <a:t>Ltr</a:t>
                      </a:r>
                      <a:r>
                        <a:rPr lang="en-US" sz="1200" b="1" i="0" u="none" strike="noStrike" dirty="0">
                          <a:solidFill>
                            <a:srgbClr val="000000"/>
                          </a:solidFill>
                          <a:latin typeface="Times New Roman"/>
                        </a:rPr>
                        <a:t>. </a:t>
                      </a:r>
                    </a:p>
                    <a:p>
                      <a:pPr algn="ctr" rtl="0" fontAlgn="t"/>
                      <a:r>
                        <a:rPr lang="en-US" sz="1200" b="1" i="0" u="none" strike="noStrike" dirty="0">
                          <a:solidFill>
                            <a:srgbClr val="000000"/>
                          </a:solidFill>
                          <a:latin typeface="Times New Roman"/>
                        </a:rPr>
                        <a:t>Per Day) </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Sheep &amp; Goat </a:t>
                      </a:r>
                    </a:p>
                    <a:p>
                      <a:pPr algn="ctr" rtl="0" fontAlgn="t"/>
                      <a:r>
                        <a:rPr lang="en-US" sz="1200" b="1" i="0" u="none" strike="noStrike" dirty="0">
                          <a:solidFill>
                            <a:srgbClr val="000000"/>
                          </a:solidFill>
                          <a:latin typeface="Times New Roman"/>
                        </a:rPr>
                        <a:t>(4 </a:t>
                      </a:r>
                      <a:r>
                        <a:rPr lang="en-US" sz="1200" b="1" i="0" u="none" strike="noStrike" dirty="0" err="1">
                          <a:solidFill>
                            <a:srgbClr val="000000"/>
                          </a:solidFill>
                          <a:latin typeface="Times New Roman"/>
                        </a:rPr>
                        <a:t>Ltr</a:t>
                      </a:r>
                      <a:r>
                        <a:rPr lang="en-US" sz="1200" b="1" i="0" u="none" strike="noStrike" dirty="0">
                          <a:solidFill>
                            <a:srgbClr val="000000"/>
                          </a:solidFill>
                          <a:latin typeface="Times New Roman"/>
                        </a:rPr>
                        <a:t>. </a:t>
                      </a:r>
                    </a:p>
                    <a:p>
                      <a:pPr algn="ctr" rtl="0" fontAlgn="t"/>
                      <a:r>
                        <a:rPr lang="en-US" sz="1200" b="1" i="0" u="none" strike="noStrike" dirty="0">
                          <a:solidFill>
                            <a:srgbClr val="000000"/>
                          </a:solidFill>
                          <a:latin typeface="Times New Roman"/>
                        </a:rPr>
                        <a:t>Per Day)</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t"/>
                      <a:r>
                        <a:rPr lang="en-US" sz="1200" b="1" i="0" u="none" strike="noStrike" dirty="0">
                          <a:solidFill>
                            <a:srgbClr val="000000"/>
                          </a:solidFill>
                          <a:latin typeface="Times New Roman"/>
                        </a:rPr>
                        <a:t>Total Requirement Per Day  (Lakh Letter)</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vMerge="1">
                  <a:txBody>
                    <a:bodyPr/>
                    <a:lstStyle/>
                    <a:p>
                      <a:endParaRPr lang="en-US"/>
                    </a:p>
                  </a:txBody>
                  <a:tcPr/>
                </a:tc>
                <a:extLst>
                  <a:ext uri="{0D108BD9-81ED-4DB2-BD59-A6C34878D82A}">
                    <a16:rowId xmlns:a16="http://schemas.microsoft.com/office/drawing/2014/main" val="10002"/>
                  </a:ext>
                </a:extLst>
              </a:tr>
              <a:tr h="219160">
                <a:tc>
                  <a:txBody>
                    <a:bodyPr/>
                    <a:lstStyle/>
                    <a:p>
                      <a:pPr algn="ctr" rtl="0" fontAlgn="ctr"/>
                      <a:r>
                        <a:rPr lang="en-US" sz="100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gridSpan="2">
                  <a:txBody>
                    <a:bodyPr/>
                    <a:lstStyle/>
                    <a:p>
                      <a:pPr algn="ctr" rtl="0" fontAlgn="ctr"/>
                      <a:r>
                        <a:rPr lang="en-US" sz="100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rtl="0" fontAlgn="ctr"/>
                      <a:endParaRPr lang="en-US" sz="1000" b="1" i="1" u="none" strike="noStrike">
                        <a:solidFill>
                          <a:srgbClr val="C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0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3"/>
                  </a:ext>
                </a:extLst>
              </a:tr>
              <a:tr h="341351">
                <a:tc>
                  <a:txBody>
                    <a:bodyPr/>
                    <a:lstStyle/>
                    <a:p>
                      <a:pPr algn="ctr" rtl="0" fontAlgn="ctr"/>
                      <a:r>
                        <a:rPr lang="en-US" sz="1200" b="0" i="0" u="none" strike="noStrike" dirty="0">
                          <a:solidFill>
                            <a:srgbClr val="0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168118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508062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391232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1067412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a:solidFill>
                            <a:srgbClr val="000000"/>
                          </a:solidFill>
                          <a:latin typeface="Times New Roman"/>
                        </a:rPr>
                        <a:t>25.22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203.22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15.65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244.09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89093.50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41351">
                <a:tc>
                  <a:txBody>
                    <a:bodyPr/>
                    <a:lstStyle/>
                    <a:p>
                      <a:pPr algn="ctr" rtl="0" fontAlgn="ctr"/>
                      <a:r>
                        <a:rPr lang="en-US" sz="1200" b="0" i="0" u="none" strike="noStrike" dirty="0">
                          <a:solidFill>
                            <a:srgbClr val="0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dirty="0" err="1">
                          <a:solidFill>
                            <a:srgbClr val="000000"/>
                          </a:solidFill>
                          <a:latin typeface="Times New Roman"/>
                        </a:rPr>
                        <a:t>Jalna</a:t>
                      </a:r>
                      <a:r>
                        <a:rPr lang="en-US" sz="1300" b="1" i="0" u="none" strike="noStrike" dirty="0">
                          <a:solidFill>
                            <a:srgbClr val="000000"/>
                          </a:solidFill>
                          <a:latin typeface="Times New Roman"/>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84625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405127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209272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699024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dirty="0">
                          <a:solidFill>
                            <a:srgbClr val="000000"/>
                          </a:solidFill>
                          <a:latin typeface="Times New Roman"/>
                        </a:rPr>
                        <a:t>12.69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162.05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8.37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183.12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66837.13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41351">
                <a:tc>
                  <a:txBody>
                    <a:bodyPr/>
                    <a:lstStyle/>
                    <a:p>
                      <a:pPr algn="ctr" rtl="0" fontAlgn="ctr"/>
                      <a:r>
                        <a:rPr lang="en-US" sz="1200" b="0" i="0" u="none" strike="noStrike" dirty="0">
                          <a:solidFill>
                            <a:srgbClr val="0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dirty="0" err="1">
                          <a:solidFill>
                            <a:srgbClr val="000000"/>
                          </a:solidFill>
                          <a:latin typeface="Times New Roman"/>
                        </a:rPr>
                        <a:t>Beed</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225657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596707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402434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1224798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dirty="0">
                          <a:solidFill>
                            <a:srgbClr val="000000"/>
                          </a:solidFill>
                          <a:latin typeface="Times New Roman"/>
                        </a:rPr>
                        <a:t>33.85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238.68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16.10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288.63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105349.48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41351">
                <a:tc>
                  <a:txBody>
                    <a:bodyPr/>
                    <a:lstStyle/>
                    <a:p>
                      <a:pPr algn="ctr" rtl="0" fontAlgn="ctr"/>
                      <a:r>
                        <a:rPr lang="en-US" sz="1200" b="0" i="0" u="none" strike="noStrike" dirty="0">
                          <a:solidFill>
                            <a:srgbClr val="0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dirty="0" err="1">
                          <a:solidFill>
                            <a:srgbClr val="000000"/>
                          </a:solidFill>
                          <a:latin typeface="Times New Roman"/>
                        </a:rPr>
                        <a:t>Latur</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197970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395940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158516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752426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a:solidFill>
                            <a:srgbClr val="000000"/>
                          </a:solidFill>
                          <a:latin typeface="Times New Roman"/>
                        </a:rPr>
                        <a:t>29.70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158.38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194.41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70960.43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41351">
                <a:tc>
                  <a:txBody>
                    <a:bodyPr/>
                    <a:lstStyle/>
                    <a:p>
                      <a:pPr algn="ctr" rtl="0" fontAlgn="ctr"/>
                      <a:r>
                        <a:rPr lang="en-US" sz="1200" b="0" i="0" u="none" strike="noStrike" dirty="0">
                          <a:solidFill>
                            <a:srgbClr val="0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dirty="0" err="1">
                          <a:solidFill>
                            <a:srgbClr val="000000"/>
                          </a:solidFill>
                          <a:latin typeface="Times New Roman"/>
                        </a:rPr>
                        <a:t>Osmanabad</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113791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412014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211542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737347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a:solidFill>
                            <a:srgbClr val="000000"/>
                          </a:solidFill>
                          <a:latin typeface="Times New Roman"/>
                        </a:rPr>
                        <a:t>17.07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164.81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8.46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190.34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69472.61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1351">
                <a:tc>
                  <a:txBody>
                    <a:bodyPr/>
                    <a:lstStyle/>
                    <a:p>
                      <a:pPr algn="ctr" rtl="0" fontAlgn="ctr"/>
                      <a:r>
                        <a:rPr lang="en-US" sz="1200" b="0" i="0" u="none" strike="noStrike" dirty="0">
                          <a:solidFill>
                            <a:srgbClr val="0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dirty="0" err="1">
                          <a:solidFill>
                            <a:srgbClr val="000000"/>
                          </a:solidFill>
                          <a:latin typeface="Times New Roman"/>
                        </a:rPr>
                        <a:t>Nanded</a:t>
                      </a:r>
                      <a:endParaRPr lang="en-US" sz="13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200943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679307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294475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1174725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a:solidFill>
                            <a:srgbClr val="000000"/>
                          </a:solidFill>
                          <a:latin typeface="Times New Roman"/>
                        </a:rPr>
                        <a:t>30.14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271.72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11.78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313.64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114479.79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41351">
                <a:tc>
                  <a:txBody>
                    <a:bodyPr/>
                    <a:lstStyle/>
                    <a:p>
                      <a:pPr algn="ctr" rtl="0" fontAlgn="ctr"/>
                      <a:r>
                        <a:rPr lang="en-US" sz="1200" b="0" i="0" u="none" strike="noStrike" dirty="0">
                          <a:solidFill>
                            <a:srgbClr val="0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rtl="0" fontAlgn="ctr"/>
                      <a:r>
                        <a:rPr lang="en-US" sz="1300" b="1" i="0" u="none" strike="noStrike">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88138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374503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159559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622200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300" b="1" i="0" u="none" strike="noStrike">
                          <a:solidFill>
                            <a:srgbClr val="000000"/>
                          </a:solidFill>
                          <a:latin typeface="Times New Roman"/>
                        </a:rPr>
                        <a:t>13.22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149.80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169.40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61832.55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53992">
                <a:tc>
                  <a:txBody>
                    <a:bodyPr/>
                    <a:lstStyle/>
                    <a:p>
                      <a:pPr algn="ctr" rtl="0" fontAlgn="ctr"/>
                      <a:r>
                        <a:rPr lang="en-US" sz="1200" b="0" i="0" u="none" strike="noStrike" dirty="0">
                          <a:solidFill>
                            <a:srgbClr val="0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ctr" rtl="0" fontAlgn="ctr"/>
                      <a:r>
                        <a:rPr lang="en-US" sz="1300" b="1" i="0" u="none" strike="noStrike">
                          <a:solidFill>
                            <a:srgbClr val="000000"/>
                          </a:solidFill>
                          <a:latin typeface="Times New Roman"/>
                        </a:rPr>
                        <a:t>Hingoli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pPr algn="ctr" rtl="0" fontAlgn="ctr"/>
                      <a:endParaRPr lang="en-US" sz="1200" b="1" i="0" u="none" strike="noStrike">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a:solidFill>
                            <a:srgbClr val="000000"/>
                          </a:solidFill>
                          <a:latin typeface="Times New Roman"/>
                        </a:rPr>
                        <a:t>57152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283830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118698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459680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300" b="1" i="0" u="none" strike="noStrike" dirty="0">
                          <a:solidFill>
                            <a:srgbClr val="000000"/>
                          </a:solidFill>
                          <a:latin typeface="Times New Roman"/>
                        </a:rPr>
                        <a:t>8.57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113.53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4.75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126.85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rtl="0" fontAlgn="ctr"/>
                      <a:r>
                        <a:rPr lang="en-US" sz="1300" b="1" i="0" u="none" strike="noStrike" dirty="0">
                          <a:solidFill>
                            <a:srgbClr val="000000"/>
                          </a:solidFill>
                          <a:latin typeface="Times New Roman"/>
                        </a:rPr>
                        <a:t>46301.24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66635">
                <a:tc gridSpan="3">
                  <a:txBody>
                    <a:bodyPr/>
                    <a:lstStyle/>
                    <a:p>
                      <a:pPr algn="ctr" rtl="0" fontAlgn="ctr"/>
                      <a:r>
                        <a:rPr lang="en-US" sz="1400" b="1" i="0" u="none" strike="noStrike" dirty="0" err="1">
                          <a:solidFill>
                            <a:srgbClr val="632523"/>
                          </a:solidFill>
                          <a:latin typeface="Times New Roman"/>
                        </a:rPr>
                        <a:t>A'bad</a:t>
                      </a:r>
                      <a:r>
                        <a:rPr lang="en-US" sz="1400" b="1" i="0" u="none" strike="noStrike" dirty="0">
                          <a:solidFill>
                            <a:srgbClr val="632523"/>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hMerge="1">
                  <a:txBody>
                    <a:bodyPr/>
                    <a:lstStyle/>
                    <a:p>
                      <a:endParaRPr lang="en-US"/>
                    </a:p>
                  </a:txBody>
                  <a:tcPr/>
                </a:tc>
                <a:tc hMerge="1">
                  <a:txBody>
                    <a:bodyPr/>
                    <a:lstStyle/>
                    <a:p>
                      <a:endParaRPr lang="en-US"/>
                    </a:p>
                  </a:txBody>
                  <a:tcPr/>
                </a:tc>
                <a:tc>
                  <a:txBody>
                    <a:bodyPr/>
                    <a:lstStyle/>
                    <a:p>
                      <a:pPr algn="ctr" rtl="0" fontAlgn="ctr"/>
                      <a:r>
                        <a:rPr lang="en-US" sz="1400" b="1" i="0" u="none" strike="noStrike" dirty="0">
                          <a:solidFill>
                            <a:srgbClr val="632523"/>
                          </a:solidFill>
                          <a:latin typeface="Times New Roman"/>
                        </a:rPr>
                        <a:t>1136394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632523"/>
                          </a:solidFill>
                          <a:latin typeface="Times New Roman"/>
                        </a:rPr>
                        <a:t>3655490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632523"/>
                          </a:solidFill>
                          <a:latin typeface="Times New Roman"/>
                        </a:rPr>
                        <a:t>1945728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632523"/>
                          </a:solidFill>
                          <a:latin typeface="Times New Roman"/>
                        </a:rPr>
                        <a:t>6737612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rtl="0" fontAlgn="ctr"/>
                      <a:r>
                        <a:rPr lang="en-US" sz="1400" b="1" i="0" u="none" strike="noStrike" dirty="0">
                          <a:solidFill>
                            <a:srgbClr val="632523"/>
                          </a:solidFill>
                          <a:latin typeface="Times New Roman"/>
                        </a:rPr>
                        <a:t>170.46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632523"/>
                          </a:solidFill>
                          <a:latin typeface="Times New Roman"/>
                        </a:rPr>
                        <a:t>1462.20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632523"/>
                          </a:solidFill>
                          <a:latin typeface="Times New Roman"/>
                        </a:rPr>
                        <a:t>77.83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000000"/>
                          </a:solidFill>
                          <a:latin typeface="Times New Roman"/>
                        </a:rPr>
                        <a:t>1710.48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rtl="0" fontAlgn="ctr"/>
                      <a:r>
                        <a:rPr lang="en-US" sz="1400" b="1" i="0" u="none" strike="noStrike" dirty="0">
                          <a:solidFill>
                            <a:srgbClr val="000000"/>
                          </a:solidFill>
                          <a:latin typeface="Times New Roman"/>
                        </a:rPr>
                        <a:t>624326.74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2"/>
                  </a:ext>
                </a:extLst>
              </a:tr>
              <a:tr h="480419">
                <a:tc gridSpan="2">
                  <a:txBody>
                    <a:bodyPr/>
                    <a:lstStyle/>
                    <a:p>
                      <a:pPr algn="ctr" fontAlgn="b"/>
                      <a:r>
                        <a:rPr lang="en-US" sz="1800" b="0" i="0" u="none" strike="noStrike" dirty="0">
                          <a:solidFill>
                            <a:srgbClr val="000000"/>
                          </a:solidFill>
                          <a:latin typeface="Times New Roman"/>
                        </a:rPr>
                        <a:t>*</a:t>
                      </a:r>
                    </a:p>
                  </a:txBody>
                  <a:tcPr marL="0" marR="0" marT="0" marB="0" anchor="ctr">
                    <a:lnL>
                      <a:noFill/>
                    </a:lnL>
                    <a:lnR>
                      <a:noFill/>
                    </a:lnR>
                    <a:lnT w="25400" cap="flat" cmpd="dbl" algn="ctr">
                      <a:solidFill>
                        <a:srgbClr val="000000"/>
                      </a:solidFill>
                      <a:prstDash val="solid"/>
                      <a:round/>
                      <a:headEnd type="none" w="med" len="med"/>
                      <a:tailEnd type="none" w="med" len="med"/>
                    </a:lnT>
                    <a:lnB>
                      <a:noFill/>
                    </a:lnB>
                  </a:tcPr>
                </a:tc>
                <a:tc hMerge="1">
                  <a:txBody>
                    <a:bodyPr/>
                    <a:lstStyle/>
                    <a:p>
                      <a:endParaRPr lang="en-US"/>
                    </a:p>
                  </a:txBody>
                  <a:tcPr/>
                </a:tc>
                <a:tc gridSpan="6">
                  <a:txBody>
                    <a:bodyPr/>
                    <a:lstStyle/>
                    <a:p>
                      <a:pPr algn="l" fontAlgn="b"/>
                      <a:r>
                        <a:rPr lang="en-US" sz="1800" b="1" i="0" u="none" strike="noStrike" dirty="0">
                          <a:solidFill>
                            <a:srgbClr val="FF0000"/>
                          </a:solidFill>
                          <a:latin typeface="Times New Roman"/>
                        </a:rPr>
                        <a:t>Total Water Requirement will be 62.4mm</a:t>
                      </a:r>
                      <a:r>
                        <a:rPr lang="en-US" sz="1800" b="1" i="0" u="none" strike="noStrike" dirty="0">
                          <a:solidFill>
                            <a:srgbClr val="FF0000"/>
                          </a:solidFill>
                          <a:latin typeface="Calibri"/>
                        </a:rPr>
                        <a:t>³</a:t>
                      </a:r>
                      <a:r>
                        <a:rPr lang="en-US" sz="1800" b="1" i="0" u="none" strike="noStrike" dirty="0">
                          <a:solidFill>
                            <a:srgbClr val="FF0000"/>
                          </a:solidFill>
                          <a:latin typeface="Times New Roman"/>
                        </a:rPr>
                        <a:t>.</a:t>
                      </a:r>
                    </a:p>
                  </a:txBody>
                  <a:tcPr marL="0" marR="0" marT="0" marB="0" anchor="ctr">
                    <a:lnL>
                      <a:noFill/>
                    </a:lnL>
                    <a:lnR>
                      <a:noFill/>
                    </a:lnR>
                    <a:lnT w="25400" cap="flat" cmpd="dbl"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solidFill>
                          <a:srgbClr val="000000"/>
                        </a:solidFill>
                        <a:latin typeface="Times New Roman"/>
                      </a:endParaRPr>
                    </a:p>
                  </a:txBody>
                  <a:tcPr marL="0" marR="0" marT="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latin typeface="Times New Roman"/>
                      </a:endParaRPr>
                    </a:p>
                  </a:txBody>
                  <a:tcPr marL="0" marR="0" marT="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800" b="0" i="0" u="none" strike="noStrike">
                        <a:solidFill>
                          <a:srgbClr val="000000"/>
                        </a:solidFill>
                        <a:latin typeface="Times New Roman"/>
                      </a:endParaRPr>
                    </a:p>
                  </a:txBody>
                  <a:tcPr marL="0" marR="0" marT="0" marB="0" anchor="ctr">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en-US" sz="1800" b="0" i="0" u="none" strike="noStrike" dirty="0">
                        <a:solidFill>
                          <a:srgbClr val="000000"/>
                        </a:solidFill>
                        <a:latin typeface="Times New Roman"/>
                      </a:endParaRPr>
                    </a:p>
                  </a:txBody>
                  <a:tcPr marL="0" marR="0" marT="0" marB="0" anchor="ctr">
                    <a:lnL>
                      <a:noFill/>
                    </a:lnL>
                    <a:lnR>
                      <a:noFill/>
                    </a:lnR>
                    <a:lnT w="25400" cap="flat" cmpd="dbl"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1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49</a:t>
            </a:fld>
            <a:endParaRPr lang="en-US"/>
          </a:p>
        </p:txBody>
      </p:sp>
    </p:spTree>
  </p:cSld>
  <p:clrMapOvr>
    <a:masterClrMapping/>
  </p:clrMapOvr>
  <p:transition>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601"/>
          <a:ext cx="8686800" cy="6059917"/>
        </p:xfrm>
        <a:graphic>
          <a:graphicData uri="http://schemas.openxmlformats.org/drawingml/2006/table">
            <a:tbl>
              <a:tblPr>
                <a:tableStyleId>{2D5ABB26-0587-4C30-8999-92F81FD0307C}</a:tableStyleId>
              </a:tblPr>
              <a:tblGrid>
                <a:gridCol w="533400">
                  <a:extLst>
                    <a:ext uri="{9D8B030D-6E8A-4147-A177-3AD203B41FA5}">
                      <a16:colId xmlns:a16="http://schemas.microsoft.com/office/drawing/2014/main" val="20000"/>
                    </a:ext>
                  </a:extLst>
                </a:gridCol>
                <a:gridCol w="8153400">
                  <a:extLst>
                    <a:ext uri="{9D8B030D-6E8A-4147-A177-3AD203B41FA5}">
                      <a16:colId xmlns:a16="http://schemas.microsoft.com/office/drawing/2014/main" val="20001"/>
                    </a:ext>
                  </a:extLst>
                </a:gridCol>
              </a:tblGrid>
              <a:tr h="957726">
                <a:tc gridSpan="2">
                  <a:txBody>
                    <a:bodyPr/>
                    <a:lstStyle/>
                    <a:p>
                      <a:pPr algn="ctr" fontAlgn="ctr"/>
                      <a:r>
                        <a:rPr lang="en-US" sz="3200" b="1" i="0" u="sng" strike="noStrike" dirty="0">
                          <a:solidFill>
                            <a:srgbClr val="215867"/>
                          </a:solidFill>
                          <a:latin typeface="Times New Roman"/>
                        </a:rPr>
                        <a:t>Water Consumption by Sugarcane</a:t>
                      </a:r>
                    </a:p>
                  </a:txBody>
                  <a:tcPr marL="0" marR="0" marT="0" marB="0" anchor="ctr">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399755">
                <a:tc>
                  <a:txBody>
                    <a:bodyPr/>
                    <a:lstStyle/>
                    <a:p>
                      <a:pPr algn="ctr" fontAlgn="t"/>
                      <a:r>
                        <a:rPr lang="en-US" sz="2800" u="none" strike="noStrike" dirty="0">
                          <a:solidFill>
                            <a:srgbClr val="FF0000"/>
                          </a:solidFill>
                        </a:rPr>
                        <a:t>*</a:t>
                      </a:r>
                      <a:endParaRPr lang="en-US" sz="2800" b="0" i="0" u="none" strike="noStrike" dirty="0">
                        <a:solidFill>
                          <a:srgbClr val="FF0000"/>
                        </a:solidFill>
                        <a:latin typeface="Times New Roman"/>
                      </a:endParaRPr>
                    </a:p>
                  </a:txBody>
                  <a:tcPr marL="0" marR="0" marT="9144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indent="0" algn="just" defTabSz="914400" rtl="0" eaLnBrk="1" fontAlgn="t" latinLnBrk="0" hangingPunct="1">
                        <a:lnSpc>
                          <a:spcPct val="100000"/>
                        </a:lnSpc>
                        <a:spcBef>
                          <a:spcPts val="0"/>
                        </a:spcBef>
                        <a:spcAft>
                          <a:spcPts val="0"/>
                        </a:spcAft>
                        <a:buClrTx/>
                        <a:buSzTx/>
                        <a:buFontTx/>
                        <a:buNone/>
                        <a:tabLst/>
                        <a:defRPr/>
                      </a:pPr>
                      <a:r>
                        <a:rPr lang="en-US" sz="2400" u="none" strike="noStrike" dirty="0">
                          <a:latin typeface="Times New Roman" pitchFamily="18" charset="0"/>
                          <a:cs typeface="Times New Roman" pitchFamily="18" charset="0"/>
                        </a:rPr>
                        <a:t>Depending</a:t>
                      </a:r>
                      <a:r>
                        <a:rPr lang="en-US" sz="2400" u="none" strike="noStrike" baseline="0" dirty="0">
                          <a:latin typeface="Times New Roman" pitchFamily="18" charset="0"/>
                          <a:cs typeface="Times New Roman" pitchFamily="18" charset="0"/>
                        </a:rPr>
                        <a:t> upon the agro-climatic conditions, type of soil, method of planting, variety, use of manure, the water requirement of sugarcane crop varies.</a:t>
                      </a:r>
                      <a:endParaRPr lang="en-US" sz="2400" b="0" i="0" u="none" strike="noStrike" dirty="0">
                        <a:solidFill>
                          <a:srgbClr val="000000"/>
                        </a:solidFill>
                        <a:latin typeface="Times New Roman" pitchFamily="18" charset="0"/>
                        <a:cs typeface="Times New Roman" pitchFamily="18" charset="0"/>
                      </a:endParaRPr>
                    </a:p>
                  </a:txBody>
                  <a:tcPr marL="0" marT="9144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1300118">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u="none" strike="noStrike" dirty="0">
                          <a:solidFill>
                            <a:srgbClr val="FF0000"/>
                          </a:solidFill>
                        </a:rPr>
                        <a:t>*</a:t>
                      </a:r>
                      <a:endParaRPr lang="en-US" sz="2800" b="0" i="0" u="none" strike="noStrike" dirty="0">
                        <a:solidFill>
                          <a:srgbClr val="FF0000"/>
                        </a:solidFill>
                        <a:latin typeface="Times New Roman"/>
                      </a:endParaRPr>
                    </a:p>
                  </a:txBody>
                  <a:tcPr marL="0" marR="0" marT="0" marB="0">
                    <a:lnL w="12700" cap="flat" cmpd="sng" algn="ctr">
                      <a:solidFill>
                        <a:schemeClr val="tx1"/>
                      </a:solidFill>
                      <a:prstDash val="solid"/>
                      <a:round/>
                      <a:headEnd type="none" w="med" len="med"/>
                      <a:tailEnd type="none" w="med" len="med"/>
                    </a:lnL>
                  </a:tcPr>
                </a:tc>
                <a:tc>
                  <a:txBody>
                    <a:bodyPr/>
                    <a:lstStyle/>
                    <a:p>
                      <a:pPr marL="0" marR="0" indent="0" algn="just" defTabSz="914400" rtl="0" eaLnBrk="1" fontAlgn="t" latinLnBrk="0" hangingPunct="1">
                        <a:lnSpc>
                          <a:spcPct val="100000"/>
                        </a:lnSpc>
                        <a:spcBef>
                          <a:spcPts val="0"/>
                        </a:spcBef>
                        <a:spcAft>
                          <a:spcPts val="0"/>
                        </a:spcAft>
                        <a:buClrTx/>
                        <a:buSzTx/>
                        <a:buFontTx/>
                        <a:buNone/>
                        <a:tabLst/>
                        <a:defRPr/>
                      </a:pPr>
                      <a:r>
                        <a:rPr lang="en-US" sz="2400" u="none" strike="noStrike" dirty="0">
                          <a:latin typeface="Times New Roman" pitchFamily="18" charset="0"/>
                          <a:cs typeface="Times New Roman" pitchFamily="18" charset="0"/>
                        </a:rPr>
                        <a:t>According to the report of Commission on Agriculture costs and prices, Ministry of Agriculture sugarcane require water </a:t>
                      </a:r>
                      <a:r>
                        <a:rPr lang="en-US" sz="2400" u="none" strike="noStrike" dirty="0">
                          <a:solidFill>
                            <a:srgbClr val="FF0000"/>
                          </a:solidFill>
                          <a:latin typeface="Times New Roman" pitchFamily="18" charset="0"/>
                          <a:cs typeface="Times New Roman" pitchFamily="18" charset="0"/>
                        </a:rPr>
                        <a:t>187.5 Lakh Litres/ha</a:t>
                      </a:r>
                      <a:r>
                        <a:rPr lang="en-US" sz="2400" u="none" strike="noStrike" dirty="0">
                          <a:latin typeface="Times New Roman" pitchFamily="18" charset="0"/>
                          <a:cs typeface="Times New Roman" pitchFamily="18" charset="0"/>
                        </a:rPr>
                        <a:t>.</a:t>
                      </a:r>
                      <a:endParaRPr lang="en-US" sz="2400" b="0" i="0" u="none" strike="noStrike" dirty="0">
                        <a:solidFill>
                          <a:srgbClr val="FF0000"/>
                        </a:solidFill>
                        <a:latin typeface="Times New Roman" pitchFamily="18" charset="0"/>
                        <a:cs typeface="Times New Roman" pitchFamily="18" charset="0"/>
                      </a:endParaRPr>
                    </a:p>
                  </a:txBody>
                  <a:tcPr marL="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957727">
                <a:tc>
                  <a:txBody>
                    <a:bodyPr/>
                    <a:lstStyle/>
                    <a:p>
                      <a:pPr algn="ctr" fontAlgn="t"/>
                      <a:r>
                        <a:rPr lang="en-US" sz="2800" u="none" strike="noStrike" dirty="0">
                          <a:solidFill>
                            <a:srgbClr val="FF0000"/>
                          </a:solidFill>
                        </a:rPr>
                        <a:t>*</a:t>
                      </a:r>
                      <a:endParaRPr lang="en-US" sz="2800" b="0" i="0" u="none" strike="noStrike" dirty="0">
                        <a:solidFill>
                          <a:srgbClr val="FF0000"/>
                        </a:solidFill>
                        <a:latin typeface="Times New Roman"/>
                      </a:endParaRPr>
                    </a:p>
                  </a:txBody>
                  <a:tcPr marL="0" marR="0" marT="0" marB="0">
                    <a:lnL w="12700" cap="flat" cmpd="sng" algn="ctr">
                      <a:solidFill>
                        <a:schemeClr val="tx1"/>
                      </a:solidFill>
                      <a:prstDash val="solid"/>
                      <a:round/>
                      <a:headEnd type="none" w="med" len="med"/>
                      <a:tailEnd type="none" w="med" len="med"/>
                    </a:lnL>
                  </a:tcPr>
                </a:tc>
                <a:tc>
                  <a:txBody>
                    <a:bodyPr/>
                    <a:lstStyle/>
                    <a:p>
                      <a:pPr algn="just" fontAlgn="t"/>
                      <a:r>
                        <a:rPr lang="en-US" sz="2400" u="none" strike="noStrike" dirty="0" err="1">
                          <a:latin typeface="Times New Roman" pitchFamily="18" charset="0"/>
                          <a:cs typeface="Times New Roman" pitchFamily="18" charset="0"/>
                        </a:rPr>
                        <a:t>Kelkar</a:t>
                      </a:r>
                      <a:r>
                        <a:rPr lang="en-US" sz="2400" u="none" strike="noStrike" baseline="0" dirty="0">
                          <a:latin typeface="Times New Roman" pitchFamily="18" charset="0"/>
                          <a:cs typeface="Times New Roman" pitchFamily="18" charset="0"/>
                        </a:rPr>
                        <a:t> </a:t>
                      </a:r>
                      <a:r>
                        <a:rPr lang="en-US" sz="2400" u="none" strike="noStrike" dirty="0">
                          <a:latin typeface="Times New Roman" pitchFamily="18" charset="0"/>
                          <a:cs typeface="Times New Roman" pitchFamily="18" charset="0"/>
                        </a:rPr>
                        <a:t>Committee on Regional balance report assumed requirement of water for sugarcane  </a:t>
                      </a:r>
                      <a:r>
                        <a:rPr lang="en-US" sz="2400" u="none" strike="noStrike" dirty="0">
                          <a:solidFill>
                            <a:srgbClr val="FF0000"/>
                          </a:solidFill>
                          <a:latin typeface="Times New Roman" pitchFamily="18" charset="0"/>
                          <a:cs typeface="Times New Roman" pitchFamily="18" charset="0"/>
                        </a:rPr>
                        <a:t>250 Lakh Litres/ha</a:t>
                      </a:r>
                      <a:r>
                        <a:rPr lang="en-US" sz="2400" u="none" strike="noStrike" dirty="0">
                          <a:latin typeface="Times New Roman" pitchFamily="18" charset="0"/>
                          <a:cs typeface="Times New Roman" pitchFamily="18" charset="0"/>
                        </a:rPr>
                        <a:t>.</a:t>
                      </a:r>
                      <a:endParaRPr lang="en-US" sz="2400" b="0" i="0" u="none" strike="noStrike" dirty="0">
                        <a:solidFill>
                          <a:srgbClr val="000000"/>
                        </a:solidFill>
                        <a:latin typeface="Times New Roman" pitchFamily="18" charset="0"/>
                        <a:cs typeface="Times New Roman" pitchFamily="18" charset="0"/>
                      </a:endParaRPr>
                    </a:p>
                  </a:txBody>
                  <a:tcPr marL="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444591">
                <a:tc>
                  <a:txBody>
                    <a:bodyPr/>
                    <a:lstStyle/>
                    <a:p>
                      <a:pPr algn="ctr" fontAlgn="t"/>
                      <a:r>
                        <a:rPr lang="en-US" sz="2800" u="none" strike="noStrike" dirty="0">
                          <a:solidFill>
                            <a:srgbClr val="FF0000"/>
                          </a:solidFill>
                        </a:rPr>
                        <a:t>*</a:t>
                      </a:r>
                      <a:endParaRPr lang="en-US" sz="2800" b="0" i="0" u="none" strike="noStrike" dirty="0">
                        <a:solidFill>
                          <a:srgbClr val="FF0000"/>
                        </a:solidFill>
                        <a:latin typeface="Times New Roman"/>
                      </a:endParaRPr>
                    </a:p>
                  </a:txBody>
                  <a:tcPr marL="0" marR="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just" fontAlgn="t"/>
                      <a:r>
                        <a:rPr lang="en-US" sz="2400" u="none" strike="noStrike" dirty="0">
                          <a:latin typeface="Times New Roman" pitchFamily="18" charset="0"/>
                          <a:cs typeface="Times New Roman" pitchFamily="18" charset="0"/>
                        </a:rPr>
                        <a:t>According to Indian Institute of Sugarcane Research, in Maharashtra - </a:t>
                      </a:r>
                      <a:r>
                        <a:rPr lang="en-US" sz="2400" u="none" strike="noStrike" dirty="0">
                          <a:solidFill>
                            <a:srgbClr val="FF0000"/>
                          </a:solidFill>
                          <a:latin typeface="Times New Roman" pitchFamily="18" charset="0"/>
                          <a:cs typeface="Times New Roman" pitchFamily="18" charset="0"/>
                        </a:rPr>
                        <a:t>2450 Litres </a:t>
                      </a:r>
                      <a:r>
                        <a:rPr lang="en-US" sz="2400" u="none" strike="noStrike" dirty="0">
                          <a:latin typeface="Times New Roman" pitchFamily="18" charset="0"/>
                          <a:cs typeface="Times New Roman" pitchFamily="18" charset="0"/>
                        </a:rPr>
                        <a:t>of water goes into producing one kilogram of sugar. </a:t>
                      </a:r>
                      <a:endParaRPr lang="en-US" sz="2400" b="0" i="0" u="none" strike="noStrike" dirty="0">
                        <a:solidFill>
                          <a:srgbClr val="000000"/>
                        </a:solidFill>
                        <a:latin typeface="Times New Roman" pitchFamily="18" charset="0"/>
                        <a:cs typeface="Times New Roman" pitchFamily="18" charset="0"/>
                      </a:endParaRPr>
                    </a:p>
                  </a:txBody>
                  <a:tcPr marL="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50</a:t>
            </a:fld>
            <a:endParaRPr lang="en-US"/>
          </a:p>
        </p:txBody>
      </p:sp>
    </p:spTree>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304801"/>
          <a:ext cx="8534400" cy="6095999"/>
        </p:xfrm>
        <a:graphic>
          <a:graphicData uri="http://schemas.openxmlformats.org/drawingml/2006/table">
            <a:tbl>
              <a:tblPr/>
              <a:tblGrid>
                <a:gridCol w="685800">
                  <a:extLst>
                    <a:ext uri="{9D8B030D-6E8A-4147-A177-3AD203B41FA5}">
                      <a16:colId xmlns:a16="http://schemas.microsoft.com/office/drawing/2014/main" val="20000"/>
                    </a:ext>
                  </a:extLst>
                </a:gridCol>
                <a:gridCol w="7848600">
                  <a:extLst>
                    <a:ext uri="{9D8B030D-6E8A-4147-A177-3AD203B41FA5}">
                      <a16:colId xmlns:a16="http://schemas.microsoft.com/office/drawing/2014/main" val="20001"/>
                    </a:ext>
                  </a:extLst>
                </a:gridCol>
              </a:tblGrid>
              <a:tr h="685799">
                <a:tc>
                  <a:txBody>
                    <a:bodyPr/>
                    <a:lstStyle/>
                    <a:p>
                      <a:pPr algn="ctr" fontAlgn="t"/>
                      <a:endParaRPr lang="en-US" sz="3200" b="0" i="0" u="none" strike="noStrike" dirty="0">
                        <a:solidFill>
                          <a:srgbClr val="00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ctr" fontAlgn="ctr"/>
                      <a:r>
                        <a:rPr lang="en-US" sz="3200" b="1" i="0" u="sng" strike="noStrike" dirty="0">
                          <a:solidFill>
                            <a:srgbClr val="215867"/>
                          </a:solidFill>
                          <a:latin typeface="Times New Roman"/>
                        </a:rPr>
                        <a:t>Water Consumption by Sugarcane</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752600">
                <a:tc>
                  <a:txBody>
                    <a:bodyPr/>
                    <a:lstStyle/>
                    <a:p>
                      <a:pPr algn="ctr" fontAlgn="t"/>
                      <a:r>
                        <a:rPr lang="en-US" sz="2800" b="0" i="0" u="none" strike="noStrike" dirty="0">
                          <a:solidFill>
                            <a:srgbClr val="FF0000"/>
                          </a:solidFill>
                          <a:latin typeface="Times New Roman"/>
                        </a:rPr>
                        <a:t>*</a:t>
                      </a:r>
                    </a:p>
                  </a:txBody>
                  <a:tcPr marL="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Average yield of sugarcane is </a:t>
                      </a:r>
                      <a:r>
                        <a:rPr lang="en-US" sz="2400" b="0" i="0" u="none" strike="noStrike" dirty="0">
                          <a:solidFill>
                            <a:srgbClr val="FF0000"/>
                          </a:solidFill>
                          <a:latin typeface="Times New Roman"/>
                        </a:rPr>
                        <a:t>57.28 MT/ha</a:t>
                      </a:r>
                      <a:r>
                        <a:rPr lang="en-US" sz="2400" b="0" i="0" u="none" strike="noStrike" baseline="0" dirty="0">
                          <a:solidFill>
                            <a:srgbClr val="000000"/>
                          </a:solidFill>
                          <a:latin typeface="Times New Roman"/>
                        </a:rPr>
                        <a:t> and average recovery of sugar form sugarcane is </a:t>
                      </a:r>
                      <a:r>
                        <a:rPr lang="en-US" sz="2400" b="0" i="0" u="none" strike="noStrike" baseline="0" dirty="0">
                          <a:solidFill>
                            <a:srgbClr val="FF0000"/>
                          </a:solidFill>
                          <a:latin typeface="Times New Roman"/>
                        </a:rPr>
                        <a:t>10.66</a:t>
                      </a:r>
                      <a:r>
                        <a:rPr lang="en-US" sz="2400" b="0" i="0" u="none" strike="noStrike" baseline="0" dirty="0">
                          <a:solidFill>
                            <a:srgbClr val="000000"/>
                          </a:solidFill>
                          <a:latin typeface="Times New Roman"/>
                        </a:rPr>
                        <a:t> in Aurangabad Division. Therefore, one hectare of sugarcane produces </a:t>
                      </a:r>
                      <a:r>
                        <a:rPr lang="en-US" sz="2400" b="0" i="0" u="none" strike="noStrike" baseline="0" dirty="0">
                          <a:solidFill>
                            <a:srgbClr val="FF0000"/>
                          </a:solidFill>
                          <a:latin typeface="Times New Roman"/>
                        </a:rPr>
                        <a:t>6106 Kg</a:t>
                      </a:r>
                      <a:r>
                        <a:rPr lang="en-US" sz="2400" b="0" i="0" u="none" strike="noStrike" baseline="0" dirty="0">
                          <a:solidFill>
                            <a:srgbClr val="000000"/>
                          </a:solidFill>
                          <a:latin typeface="Times New Roman"/>
                        </a:rPr>
                        <a:t>. sugar, which requires </a:t>
                      </a:r>
                      <a:r>
                        <a:rPr lang="en-US" sz="2400" b="0" i="0" u="none" strike="noStrike" baseline="0" dirty="0">
                          <a:solidFill>
                            <a:srgbClr val="FF0000"/>
                          </a:solidFill>
                          <a:latin typeface="Times New Roman"/>
                        </a:rPr>
                        <a:t>149.60 Lakh Litres of water/ha.</a:t>
                      </a:r>
                      <a:endParaRPr lang="en-US" sz="2400" b="0" i="0" u="none" strike="noStrike" dirty="0">
                        <a:solidFill>
                          <a:srgbClr val="FF0000"/>
                        </a:solidFill>
                        <a:latin typeface="Times New Roman"/>
                      </a:endParaRP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371600">
                <a:tc>
                  <a:txBody>
                    <a:bodyPr/>
                    <a:lstStyle/>
                    <a:p>
                      <a:pPr algn="ctr" fontAlgn="t"/>
                      <a:r>
                        <a:rPr lang="en-US" sz="28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According to Sugarcane Breeding Institute (ICAR) The water requirement of sugarcane for tropical area is </a:t>
                      </a:r>
                      <a:r>
                        <a:rPr lang="en-US" sz="2400" b="0" i="0" u="none" strike="noStrike" dirty="0">
                          <a:solidFill>
                            <a:srgbClr val="FF0000"/>
                          </a:solidFill>
                          <a:latin typeface="Times New Roman"/>
                        </a:rPr>
                        <a:t>2000mm</a:t>
                      </a:r>
                      <a:r>
                        <a:rPr lang="en-US" sz="2400" b="0" i="0" u="none" strike="noStrike" dirty="0">
                          <a:solidFill>
                            <a:srgbClr val="000000"/>
                          </a:solidFill>
                          <a:latin typeface="Times New Roman"/>
                        </a:rPr>
                        <a:t>. It will come </a:t>
                      </a:r>
                      <a:r>
                        <a:rPr lang="en-US" sz="2400" b="0" i="0" u="none" strike="noStrike" dirty="0">
                          <a:solidFill>
                            <a:srgbClr val="FF0000"/>
                          </a:solidFill>
                          <a:latin typeface="Times New Roman"/>
                        </a:rPr>
                        <a:t>200 Lakh </a:t>
                      </a:r>
                      <a:r>
                        <a:rPr lang="en-US" sz="2400" b="0" i="0" u="none" strike="noStrike" dirty="0" err="1">
                          <a:solidFill>
                            <a:srgbClr val="FF0000"/>
                          </a:solidFill>
                          <a:latin typeface="Times New Roman"/>
                        </a:rPr>
                        <a:t>Litres</a:t>
                      </a:r>
                      <a:r>
                        <a:rPr lang="en-US" sz="2400" b="0" i="0" u="none" strike="noStrike" dirty="0">
                          <a:solidFill>
                            <a:srgbClr val="FF0000"/>
                          </a:solidFill>
                          <a:latin typeface="Times New Roman"/>
                        </a:rPr>
                        <a:t>/ha</a:t>
                      </a:r>
                      <a:r>
                        <a:rPr lang="en-US" sz="24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990600">
                <a:tc>
                  <a:txBody>
                    <a:bodyPr/>
                    <a:lstStyle/>
                    <a:p>
                      <a:pPr algn="ctr" fontAlgn="t"/>
                      <a:r>
                        <a:rPr lang="en-US" sz="2800" b="0" i="0" u="none" strike="noStrike">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If we consider the average of all above, it comes </a:t>
                      </a:r>
                      <a:r>
                        <a:rPr lang="en-US" sz="2400" b="0" i="0" u="none" strike="noStrike" dirty="0">
                          <a:solidFill>
                            <a:srgbClr val="FF0000"/>
                          </a:solidFill>
                          <a:latin typeface="Times New Roman"/>
                        </a:rPr>
                        <a:t>196.78 Lakh </a:t>
                      </a:r>
                      <a:r>
                        <a:rPr lang="en-US" sz="2400" b="0" i="0" u="none" strike="noStrike" dirty="0" err="1">
                          <a:solidFill>
                            <a:srgbClr val="FF0000"/>
                          </a:solidFill>
                          <a:latin typeface="Times New Roman"/>
                        </a:rPr>
                        <a:t>Litres</a:t>
                      </a:r>
                      <a:r>
                        <a:rPr lang="en-US" sz="2400" b="0" i="0" u="none" strike="noStrike" dirty="0">
                          <a:solidFill>
                            <a:srgbClr val="FF0000"/>
                          </a:solidFill>
                          <a:latin typeface="Times New Roman"/>
                        </a:rPr>
                        <a:t>/ha</a:t>
                      </a:r>
                      <a:r>
                        <a:rPr lang="en-US" sz="2400" b="0" i="0" u="none" strike="noStrike" dirty="0">
                          <a:solidFill>
                            <a:srgbClr val="000000"/>
                          </a:solidFill>
                          <a:latin typeface="Times New Roman"/>
                        </a:rPr>
                        <a:t>. requirement of water for sugarcane. </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1295400">
                <a:tc>
                  <a:txBody>
                    <a:bodyPr/>
                    <a:lstStyle/>
                    <a:p>
                      <a:pPr algn="ctr" fontAlgn="t"/>
                      <a:r>
                        <a:rPr lang="en-US" sz="2800" b="0" i="0" u="none" strike="noStrike" dirty="0">
                          <a:solidFill>
                            <a:srgbClr val="FF0000"/>
                          </a:solidFill>
                          <a:latin typeface="Times New Roman"/>
                        </a:rPr>
                        <a:t>*</a:t>
                      </a:r>
                    </a:p>
                  </a:txBody>
                  <a:tcPr marL="0" marR="0" marT="0" marB="9144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If we consider the above average requirement of water i.e. </a:t>
                      </a:r>
                      <a:r>
                        <a:rPr lang="en-US" sz="2400" b="0" i="0" u="none" strike="noStrike" dirty="0">
                          <a:solidFill>
                            <a:srgbClr val="FF0000"/>
                          </a:solidFill>
                          <a:latin typeface="Times New Roman"/>
                        </a:rPr>
                        <a:t>196.78 </a:t>
                      </a:r>
                      <a:r>
                        <a:rPr lang="en-US" sz="2400" b="0" i="0" u="none" strike="noStrike" dirty="0" err="1">
                          <a:solidFill>
                            <a:srgbClr val="FF0000"/>
                          </a:solidFill>
                          <a:latin typeface="Times New Roman"/>
                        </a:rPr>
                        <a:t>Litres</a:t>
                      </a:r>
                      <a:r>
                        <a:rPr lang="en-US" sz="2400" b="0" i="0" u="none" strike="noStrike" dirty="0">
                          <a:solidFill>
                            <a:srgbClr val="FF0000"/>
                          </a:solidFill>
                          <a:latin typeface="Times New Roman"/>
                        </a:rPr>
                        <a:t>/ha.</a:t>
                      </a:r>
                      <a:r>
                        <a:rPr lang="en-US" sz="2400" b="0" i="0" u="none" strike="noStrike" dirty="0">
                          <a:solidFill>
                            <a:srgbClr val="000000"/>
                          </a:solidFill>
                          <a:latin typeface="Times New Roman"/>
                        </a:rPr>
                        <a:t> Aurangabad Division which has area of </a:t>
                      </a:r>
                      <a:r>
                        <a:rPr lang="en-US" sz="2400" b="0" i="0" u="none" strike="noStrike" dirty="0">
                          <a:solidFill>
                            <a:srgbClr val="FF0000"/>
                          </a:solidFill>
                          <a:latin typeface="Times New Roman"/>
                        </a:rPr>
                        <a:t>3.13</a:t>
                      </a:r>
                      <a:r>
                        <a:rPr lang="en-US" sz="2400" b="0" i="0" u="none" strike="noStrike" dirty="0">
                          <a:solidFill>
                            <a:srgbClr val="000000"/>
                          </a:solidFill>
                          <a:latin typeface="Times New Roman"/>
                        </a:rPr>
                        <a:t> Lakh ha. of sugarcane consumed </a:t>
                      </a:r>
                      <a:r>
                        <a:rPr lang="en-US" sz="2400" b="0" i="0" u="none" strike="noStrike" dirty="0">
                          <a:solidFill>
                            <a:srgbClr val="FF0000"/>
                          </a:solidFill>
                          <a:latin typeface="Times New Roman"/>
                        </a:rPr>
                        <a:t>6159mm</a:t>
                      </a:r>
                      <a:r>
                        <a:rPr lang="en-US" sz="2400" b="0" i="0" u="none" strike="noStrike" dirty="0">
                          <a:solidFill>
                            <a:srgbClr val="FF0000"/>
                          </a:solidFill>
                          <a:latin typeface="Times New Roman"/>
                          <a:cs typeface="Times New Roman"/>
                        </a:rPr>
                        <a:t>³ </a:t>
                      </a:r>
                      <a:r>
                        <a:rPr lang="en-US" sz="2400" b="0" i="0" u="none" strike="noStrike" dirty="0">
                          <a:solidFill>
                            <a:srgbClr val="000000"/>
                          </a:solidFill>
                          <a:latin typeface="Times New Roman"/>
                        </a:rPr>
                        <a:t>of Water.</a:t>
                      </a:r>
                    </a:p>
                  </a:txBody>
                  <a:tcPr marL="0" marT="0" marB="9144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51</a:t>
            </a:fld>
            <a:endParaRPr lang="en-US"/>
          </a:p>
        </p:txBody>
      </p:sp>
    </p:spTree>
  </p:cSld>
  <p:clrMapOvr>
    <a:masterClrMapping/>
  </p:clrMapOvr>
  <p:transition>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52400"/>
          <a:ext cx="8686800" cy="5943600"/>
        </p:xfrm>
        <a:graphic>
          <a:graphicData uri="http://schemas.openxmlformats.org/drawingml/2006/table">
            <a:tbl>
              <a:tblPr/>
              <a:tblGrid>
                <a:gridCol w="6858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990600">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Water Consumption by Sugarcane</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990600">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All of these sugarcane irrigated by either by canals or dam or wells or groundwater.</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9906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This water requirement comes equivalent to</a:t>
                      </a:r>
                      <a:r>
                        <a:rPr lang="en-US" sz="2400" b="0" i="0" u="none" strike="noStrike" baseline="0" dirty="0">
                          <a:solidFill>
                            <a:srgbClr val="000000"/>
                          </a:solidFill>
                          <a:latin typeface="Times New Roman"/>
                        </a:rPr>
                        <a:t> more than twice </a:t>
                      </a:r>
                      <a:r>
                        <a:rPr lang="en-US" sz="2400" b="0" i="0" u="none" strike="noStrike" dirty="0">
                          <a:solidFill>
                            <a:srgbClr val="000000"/>
                          </a:solidFill>
                          <a:latin typeface="Times New Roman"/>
                        </a:rPr>
                        <a:t>of Jayakwadi which has </a:t>
                      </a:r>
                      <a:r>
                        <a:rPr lang="en-US" sz="2400" b="0" i="0" u="none" strike="noStrike" dirty="0">
                          <a:solidFill>
                            <a:srgbClr val="FF0000"/>
                          </a:solidFill>
                          <a:latin typeface="Times New Roman"/>
                        </a:rPr>
                        <a:t>2909mm</a:t>
                      </a:r>
                      <a:r>
                        <a:rPr lang="en-US" sz="2400" b="0" i="0" u="none" strike="noStrike" dirty="0">
                          <a:solidFill>
                            <a:srgbClr val="FF0000"/>
                          </a:solidFill>
                          <a:latin typeface="Times New Roman"/>
                          <a:cs typeface="Times New Roman"/>
                        </a:rPr>
                        <a:t>³ </a:t>
                      </a:r>
                      <a:r>
                        <a:rPr lang="en-US" sz="2400" b="0" i="0" u="none" strike="noStrike" dirty="0">
                          <a:solidFill>
                            <a:srgbClr val="000000"/>
                          </a:solidFill>
                          <a:latin typeface="Times New Roman"/>
                        </a:rPr>
                        <a:t> storage</a:t>
                      </a:r>
                      <a:r>
                        <a:rPr lang="en-US" sz="2400" b="0" i="0" u="none" strike="noStrike" baseline="0" dirty="0">
                          <a:solidFill>
                            <a:srgbClr val="000000"/>
                          </a:solidFill>
                          <a:latin typeface="Times New Roman"/>
                        </a:rPr>
                        <a:t> </a:t>
                      </a:r>
                      <a:r>
                        <a:rPr lang="en-US" sz="2400" b="0" i="0" u="none" strike="noStrike" dirty="0">
                          <a:solidFill>
                            <a:srgbClr val="000000"/>
                          </a:solidFill>
                          <a:latin typeface="Times New Roman"/>
                        </a:rPr>
                        <a:t>capacity.</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0002"/>
                  </a:ext>
                </a:extLst>
              </a:tr>
              <a:tr h="990600">
                <a:tc>
                  <a:txBody>
                    <a:bodyPr/>
                    <a:lstStyle/>
                    <a:p>
                      <a:pPr algn="ctr" fontAlgn="t"/>
                      <a:r>
                        <a:rPr lang="en-US" sz="40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i="0" u="none" strike="noStrike" kern="1200" dirty="0">
                          <a:solidFill>
                            <a:srgbClr val="000000"/>
                          </a:solidFill>
                          <a:latin typeface="Times New Roman"/>
                          <a:ea typeface="+mn-ea"/>
                          <a:cs typeface="+mn-cs"/>
                        </a:rPr>
                        <a:t>If this sugarcane area is irrigated by drip irrigation which will lead to 50% reduction in water use.</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0003"/>
                  </a:ext>
                </a:extLst>
              </a:tr>
              <a:tr h="609600">
                <a:tc>
                  <a:txBody>
                    <a:bodyPr/>
                    <a:lstStyle/>
                    <a:p>
                      <a:pPr algn="ctr" fontAlgn="t"/>
                      <a:r>
                        <a:rPr lang="en-US" sz="40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There</a:t>
                      </a:r>
                      <a:r>
                        <a:rPr lang="en-US" sz="2400" b="0" i="0" u="none" strike="noStrike" baseline="0" dirty="0">
                          <a:solidFill>
                            <a:srgbClr val="000000"/>
                          </a:solidFill>
                          <a:latin typeface="Times New Roman"/>
                        </a:rPr>
                        <a:t> fore,  </a:t>
                      </a:r>
                      <a:r>
                        <a:rPr lang="en-US" sz="2400" b="0" i="0" u="none" strike="noStrike" baseline="0" dirty="0">
                          <a:solidFill>
                            <a:srgbClr val="FF0000"/>
                          </a:solidFill>
                          <a:latin typeface="Times New Roman"/>
                        </a:rPr>
                        <a:t>3080 </a:t>
                      </a:r>
                      <a:r>
                        <a:rPr lang="en-US" sz="2400" b="0" i="0" u="none" strike="noStrike" dirty="0">
                          <a:solidFill>
                            <a:srgbClr val="FF0000"/>
                          </a:solidFill>
                          <a:latin typeface="Times New Roman"/>
                        </a:rPr>
                        <a:t>mm</a:t>
                      </a:r>
                      <a:r>
                        <a:rPr lang="en-US" sz="2400" b="0" i="0" u="none" strike="noStrike" dirty="0">
                          <a:solidFill>
                            <a:srgbClr val="FF0000"/>
                          </a:solidFill>
                          <a:latin typeface="Times New Roman"/>
                          <a:cs typeface="Times New Roman"/>
                        </a:rPr>
                        <a:t>³</a:t>
                      </a:r>
                      <a:r>
                        <a:rPr lang="en-US" sz="2400" b="0" i="0" u="none" strike="noStrike" kern="1200" dirty="0">
                          <a:solidFill>
                            <a:srgbClr val="FF0000"/>
                          </a:solidFill>
                          <a:latin typeface="Times New Roman"/>
                          <a:ea typeface="+mn-ea"/>
                          <a:cs typeface="+mn-cs"/>
                        </a:rPr>
                        <a:t> </a:t>
                      </a:r>
                      <a:r>
                        <a:rPr lang="en-US" sz="2400" b="0" i="0" u="none" strike="noStrike" kern="1200" dirty="0">
                          <a:solidFill>
                            <a:srgbClr val="000000"/>
                          </a:solidFill>
                          <a:latin typeface="Times New Roman"/>
                          <a:ea typeface="+mn-ea"/>
                          <a:cs typeface="+mn-cs"/>
                        </a:rPr>
                        <a:t>which</a:t>
                      </a:r>
                      <a:r>
                        <a:rPr lang="en-US" sz="2400" b="0" i="0" u="none" strike="noStrike" dirty="0">
                          <a:solidFill>
                            <a:srgbClr val="000000"/>
                          </a:solidFill>
                          <a:latin typeface="Times New Roman"/>
                        </a:rPr>
                        <a:t> can be saved by using drip.</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1371600">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40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Sugar factories requires </a:t>
                      </a:r>
                      <a:r>
                        <a:rPr lang="en-US" sz="2400" b="0" i="0" u="none" strike="noStrike" kern="1200" dirty="0">
                          <a:solidFill>
                            <a:srgbClr val="FF0000"/>
                          </a:solidFill>
                          <a:latin typeface="Times New Roman"/>
                          <a:ea typeface="+mn-ea"/>
                          <a:cs typeface="+mn-cs"/>
                        </a:rPr>
                        <a:t>1500 Litres </a:t>
                      </a:r>
                      <a:r>
                        <a:rPr lang="en-US" sz="2400" b="0" i="0" u="none" strike="noStrike" dirty="0">
                          <a:solidFill>
                            <a:srgbClr val="000000"/>
                          </a:solidFill>
                          <a:latin typeface="Times New Roman"/>
                        </a:rPr>
                        <a:t>of water per ton for crushing sugarcane. Therefore for crushing </a:t>
                      </a:r>
                      <a:r>
                        <a:rPr lang="en-US" sz="2400" b="0" i="0" u="none" strike="noStrike" kern="1200" dirty="0">
                          <a:solidFill>
                            <a:srgbClr val="FF0000"/>
                          </a:solidFill>
                          <a:latin typeface="Times New Roman"/>
                          <a:ea typeface="+mn-ea"/>
                          <a:cs typeface="+mn-cs"/>
                        </a:rPr>
                        <a:t>194.28 Lakh </a:t>
                      </a:r>
                      <a:r>
                        <a:rPr lang="en-US" sz="2400" b="0" i="0" u="none" strike="noStrike" kern="1200" dirty="0" err="1">
                          <a:solidFill>
                            <a:srgbClr val="FF0000"/>
                          </a:solidFill>
                          <a:latin typeface="Times New Roman"/>
                          <a:ea typeface="+mn-ea"/>
                          <a:cs typeface="+mn-cs"/>
                        </a:rPr>
                        <a:t>Tonnes</a:t>
                      </a:r>
                      <a:r>
                        <a:rPr lang="en-US" sz="2400" b="0" i="0" u="none" strike="noStrike" dirty="0">
                          <a:solidFill>
                            <a:srgbClr val="000000"/>
                          </a:solidFill>
                          <a:latin typeface="Times New Roman"/>
                        </a:rPr>
                        <a:t> of sugarcane </a:t>
                      </a:r>
                      <a:r>
                        <a:rPr lang="en-US" sz="2400" b="0" i="0" u="none" strike="noStrike" kern="1200" dirty="0">
                          <a:solidFill>
                            <a:srgbClr val="FF0000"/>
                          </a:solidFill>
                          <a:latin typeface="Times New Roman"/>
                          <a:ea typeface="+mn-ea"/>
                          <a:cs typeface="+mn-cs"/>
                        </a:rPr>
                        <a:t>29.1mm</a:t>
                      </a:r>
                      <a:r>
                        <a:rPr lang="en-US" sz="2400" b="0" i="0" u="none" strike="noStrike" kern="1200" dirty="0">
                          <a:solidFill>
                            <a:srgbClr val="FF0000"/>
                          </a:solidFill>
                          <a:latin typeface="Times New Roman"/>
                          <a:ea typeface="+mn-ea"/>
                          <a:cs typeface="Times New Roman"/>
                        </a:rPr>
                        <a:t>³ </a:t>
                      </a:r>
                      <a:r>
                        <a:rPr lang="en-US" sz="2400" b="0" i="0" u="none" strike="noStrike" dirty="0">
                          <a:solidFill>
                            <a:srgbClr val="000000"/>
                          </a:solidFill>
                          <a:latin typeface="Times New Roman"/>
                        </a:rPr>
                        <a:t>water consumed. (SANDRP Report) </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52</a:t>
            </a:fld>
            <a:endParaRPr lang="en-US"/>
          </a:p>
        </p:txBody>
      </p:sp>
    </p:spTree>
  </p:cSld>
  <p:clrMapOvr>
    <a:masterClrMapping/>
  </p:clrMapOvr>
  <p:transition>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304800"/>
          <a:ext cx="8686800" cy="6096000"/>
        </p:xfrm>
        <a:graphic>
          <a:graphicData uri="http://schemas.openxmlformats.org/drawingml/2006/table">
            <a:tbl>
              <a:tblPr/>
              <a:tblGrid>
                <a:gridCol w="666176">
                  <a:extLst>
                    <a:ext uri="{9D8B030D-6E8A-4147-A177-3AD203B41FA5}">
                      <a16:colId xmlns:a16="http://schemas.microsoft.com/office/drawing/2014/main" val="20000"/>
                    </a:ext>
                  </a:extLst>
                </a:gridCol>
                <a:gridCol w="8020624">
                  <a:extLst>
                    <a:ext uri="{9D8B030D-6E8A-4147-A177-3AD203B41FA5}">
                      <a16:colId xmlns:a16="http://schemas.microsoft.com/office/drawing/2014/main" val="20001"/>
                    </a:ext>
                  </a:extLst>
                </a:gridCol>
              </a:tblGrid>
              <a:tr h="1250461">
                <a:tc gridSpan="2">
                  <a:txBody>
                    <a:bodyPr/>
                    <a:lstStyle/>
                    <a:p>
                      <a:pPr algn="ctr" fontAlgn="ctr"/>
                      <a:r>
                        <a:rPr lang="en-US" sz="2800" b="1" i="0" u="none" strike="noStrike" dirty="0">
                          <a:solidFill>
                            <a:srgbClr val="215867"/>
                          </a:solidFill>
                          <a:latin typeface="Times New Roman"/>
                        </a:rPr>
                        <a:t>Diversification from sugarcane to pulses </a:t>
                      </a:r>
                    </a:p>
                    <a:p>
                      <a:pPr algn="ctr" fontAlgn="ctr"/>
                      <a:r>
                        <a:rPr lang="en-US" sz="2800" b="1" i="0" u="sng" strike="noStrike" kern="1200" dirty="0">
                          <a:solidFill>
                            <a:srgbClr val="215867"/>
                          </a:solidFill>
                          <a:latin typeface="Times New Roman"/>
                          <a:ea typeface="+mn-ea"/>
                          <a:cs typeface="+mn-cs"/>
                        </a:rPr>
                        <a:t>like</a:t>
                      </a:r>
                      <a:r>
                        <a:rPr lang="en-US" sz="2800" b="1" i="0" u="sng" strike="noStrike" dirty="0">
                          <a:solidFill>
                            <a:srgbClr val="215867"/>
                          </a:solidFill>
                          <a:latin typeface="Times New Roman"/>
                        </a:rPr>
                        <a:t> Pigeon Pea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344616">
                <a:tc>
                  <a:txBody>
                    <a:bodyPr/>
                    <a:lstStyle/>
                    <a:p>
                      <a:pPr algn="ctr" fontAlgn="t"/>
                      <a:r>
                        <a:rPr lang="en-US" sz="24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indent="0" algn="just" defTabSz="914400" rtl="0" eaLnBrk="1" fontAlgn="t" latinLnBrk="0" hangingPunct="1">
                        <a:lnSpc>
                          <a:spcPct val="100000"/>
                        </a:lnSpc>
                        <a:spcBef>
                          <a:spcPts val="0"/>
                        </a:spcBef>
                        <a:spcAft>
                          <a:spcPts val="0"/>
                        </a:spcAft>
                        <a:buClrTx/>
                        <a:buSzTx/>
                        <a:buFontTx/>
                        <a:buNone/>
                        <a:tabLst/>
                        <a:defRPr/>
                      </a:pPr>
                      <a:r>
                        <a:rPr lang="en-US" sz="2400" b="0" i="0" u="none" strike="noStrike" dirty="0">
                          <a:solidFill>
                            <a:srgbClr val="000000"/>
                          </a:solidFill>
                          <a:latin typeface="Times New Roman"/>
                        </a:rPr>
                        <a:t>According to the standard used by </a:t>
                      </a:r>
                      <a:r>
                        <a:rPr lang="en-US" sz="2400" b="0" i="0" u="none" strike="noStrike" dirty="0" err="1">
                          <a:solidFill>
                            <a:srgbClr val="000000"/>
                          </a:solidFill>
                          <a:latin typeface="Times New Roman"/>
                        </a:rPr>
                        <a:t>Kelkar</a:t>
                      </a:r>
                      <a:r>
                        <a:rPr lang="en-US" sz="2400" b="0" i="0" u="none" strike="noStrike" dirty="0">
                          <a:solidFill>
                            <a:srgbClr val="000000"/>
                          </a:solidFill>
                          <a:latin typeface="Times New Roman"/>
                        </a:rPr>
                        <a:t> Committee on Regional Imbalance, important pulse like Pigeon Pea (</a:t>
                      </a:r>
                      <a:r>
                        <a:rPr lang="en-US" sz="2400" b="0" i="0" u="none" strike="noStrike" dirty="0" err="1">
                          <a:solidFill>
                            <a:srgbClr val="000000"/>
                          </a:solidFill>
                          <a:latin typeface="Times New Roman"/>
                        </a:rPr>
                        <a:t>Tur</a:t>
                      </a:r>
                      <a:r>
                        <a:rPr lang="en-US" sz="2400" b="0" i="0" u="none" strike="noStrike" dirty="0">
                          <a:solidFill>
                            <a:srgbClr val="000000"/>
                          </a:solidFill>
                          <a:latin typeface="Times New Roman"/>
                        </a:rPr>
                        <a:t>) requires</a:t>
                      </a:r>
                      <a:r>
                        <a:rPr lang="en-US" sz="2400" b="0" i="0" u="none" strike="noStrike" dirty="0">
                          <a:solidFill>
                            <a:srgbClr val="FF0000"/>
                          </a:solidFill>
                          <a:latin typeface="Times New Roman"/>
                        </a:rPr>
                        <a:t> 10 Lakh </a:t>
                      </a:r>
                      <a:r>
                        <a:rPr lang="en-US" sz="2400" b="0" i="0" u="none" strike="noStrike" dirty="0" err="1">
                          <a:solidFill>
                            <a:srgbClr val="FF0000"/>
                          </a:solidFill>
                          <a:latin typeface="Times New Roman"/>
                        </a:rPr>
                        <a:t>Litres</a:t>
                      </a:r>
                      <a:r>
                        <a:rPr lang="en-US" sz="2400" b="0" i="0" u="none" strike="noStrike" dirty="0">
                          <a:solidFill>
                            <a:srgbClr val="FF0000"/>
                          </a:solidFill>
                          <a:latin typeface="Times New Roman"/>
                        </a:rPr>
                        <a:t>/ha.</a:t>
                      </a:r>
                      <a:r>
                        <a:rPr lang="en-US" sz="2400" b="0" i="0" u="none" strike="noStrike" dirty="0">
                          <a:solidFill>
                            <a:srgbClr val="000000"/>
                          </a:solidFill>
                          <a:latin typeface="Times New Roman"/>
                        </a:rPr>
                        <a:t> of irrigation to reach full potential of production at </a:t>
                      </a:r>
                      <a:r>
                        <a:rPr lang="en-US" sz="2400" b="0" i="0" u="none" strike="noStrike" dirty="0">
                          <a:solidFill>
                            <a:srgbClr val="FF0000"/>
                          </a:solidFill>
                          <a:latin typeface="Times New Roman"/>
                        </a:rPr>
                        <a:t>1500kg/ha.</a:t>
                      </a:r>
                      <a:r>
                        <a:rPr lang="en-US" sz="2400" b="0" i="0" u="none" strike="noStrike" baseline="0" dirty="0">
                          <a:solidFill>
                            <a:srgbClr val="FF0000"/>
                          </a:solidFill>
                          <a:latin typeface="Times New Roman"/>
                        </a:rPr>
                        <a:t> </a:t>
                      </a:r>
                      <a:r>
                        <a:rPr lang="en-US" sz="2400" b="0" i="0" u="none" strike="noStrike" dirty="0">
                          <a:solidFill>
                            <a:srgbClr val="000000"/>
                          </a:solidFill>
                          <a:latin typeface="Times New Roman"/>
                        </a:rPr>
                        <a:t>With some variation  similar to NABARD and ICAR Report.</a:t>
                      </a:r>
                    </a:p>
                    <a:p>
                      <a:pPr algn="just" fontAlgn="t"/>
                      <a:endParaRPr lang="en-US" sz="2400" b="0" i="0" u="none" strike="noStrike" dirty="0">
                        <a:solidFill>
                          <a:srgbClr val="000000"/>
                        </a:solidFill>
                        <a:latin typeface="Times New Roman"/>
                      </a:endParaRP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094154">
                <a:tc>
                  <a:txBody>
                    <a:bodyPr/>
                    <a:lstStyle/>
                    <a:p>
                      <a:pPr algn="ctr" fontAlgn="t"/>
                      <a:r>
                        <a:rPr lang="en-US" sz="24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t"/>
                      <a:r>
                        <a:rPr lang="en-US" sz="2400" b="0" i="0" u="none" strike="noStrike" dirty="0">
                          <a:solidFill>
                            <a:srgbClr val="000000"/>
                          </a:solidFill>
                          <a:latin typeface="Times New Roman"/>
                        </a:rPr>
                        <a:t>One hectare of sugarcane irrigation is equivalent to irrigating </a:t>
                      </a:r>
                      <a:r>
                        <a:rPr lang="en-US" sz="2400" b="0" i="0" u="none" strike="noStrike" dirty="0">
                          <a:solidFill>
                            <a:srgbClr val="FF0000"/>
                          </a:solidFill>
                          <a:latin typeface="Times New Roman"/>
                        </a:rPr>
                        <a:t>25 </a:t>
                      </a:r>
                      <a:r>
                        <a:rPr lang="en-US" sz="2400" b="0" i="0" u="none" strike="noStrike" dirty="0">
                          <a:solidFill>
                            <a:srgbClr val="000000"/>
                          </a:solidFill>
                          <a:latin typeface="Times New Roman"/>
                        </a:rPr>
                        <a:t>hectares of pigeon pea, or more of groundnut.</a:t>
                      </a:r>
                    </a:p>
                  </a:txBody>
                  <a:tcPr marL="0" marT="0" marB="0">
                    <a:lnL>
                      <a:noFill/>
                    </a:lnL>
                    <a:lnR w="12700" cap="flat" cmpd="sng" algn="ctr">
                      <a:solidFill>
                        <a:schemeClr val="tx1"/>
                      </a:solidFill>
                      <a:prstDash val="solid"/>
                      <a:round/>
                      <a:headEnd type="none" w="med" len="med"/>
                      <a:tailEnd type="none" w="med" len="med"/>
                    </a:lnR>
                    <a:lnT>
                      <a:noFill/>
                    </a:lnT>
                    <a:lnB>
                      <a:noFill/>
                    </a:lnB>
                  </a:tcPr>
                </a:tc>
                <a:extLst>
                  <a:ext uri="{0D108BD9-81ED-4DB2-BD59-A6C34878D82A}">
                    <a16:rowId xmlns:a16="http://schemas.microsoft.com/office/drawing/2014/main" val="10002"/>
                  </a:ext>
                </a:extLst>
              </a:tr>
              <a:tr h="1406769">
                <a:tc>
                  <a:txBody>
                    <a:bodyPr/>
                    <a:lstStyle/>
                    <a:p>
                      <a:pPr algn="ctr" fontAlgn="t"/>
                      <a:r>
                        <a:rPr lang="en-US" sz="24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FF0000"/>
                          </a:solidFill>
                          <a:latin typeface="Times New Roman"/>
                        </a:rPr>
                        <a:t>3080 mm</a:t>
                      </a:r>
                      <a:r>
                        <a:rPr lang="en-US" sz="2400" b="0" i="0" u="none" strike="noStrike" dirty="0">
                          <a:solidFill>
                            <a:srgbClr val="FF0000"/>
                          </a:solidFill>
                          <a:latin typeface="Times New Roman"/>
                          <a:cs typeface="Times New Roman"/>
                        </a:rPr>
                        <a:t>³</a:t>
                      </a:r>
                      <a:r>
                        <a:rPr lang="en-US" sz="2400" b="0" i="0" u="none" strike="noStrike" dirty="0">
                          <a:solidFill>
                            <a:srgbClr val="FF0000"/>
                          </a:solidFill>
                          <a:latin typeface="Times New Roman"/>
                        </a:rPr>
                        <a:t> </a:t>
                      </a:r>
                      <a:r>
                        <a:rPr lang="en-US" sz="2400" b="0" i="0" u="none" strike="noStrike" dirty="0">
                          <a:solidFill>
                            <a:srgbClr val="000000"/>
                          </a:solidFill>
                          <a:latin typeface="Times New Roman"/>
                        </a:rPr>
                        <a:t>Water saved by irrigating sugarcane by using drip irrigation on which will be enough to irrigate</a:t>
                      </a:r>
                      <a:r>
                        <a:rPr lang="en-US" sz="2400" b="0" i="0" u="none" strike="noStrike" dirty="0">
                          <a:solidFill>
                            <a:srgbClr val="FF0000"/>
                          </a:solidFill>
                          <a:latin typeface="Times New Roman"/>
                        </a:rPr>
                        <a:t> 30.8 lakh ha. </a:t>
                      </a:r>
                      <a:r>
                        <a:rPr lang="en-US" sz="2400" b="0" i="0" u="none" strike="noStrike" dirty="0">
                          <a:solidFill>
                            <a:srgbClr val="000000"/>
                          </a:solidFill>
                          <a:latin typeface="Times New Roman"/>
                        </a:rPr>
                        <a:t>of pigeon pea.</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53</a:t>
            </a:fld>
            <a:endParaRPr lang="en-US"/>
          </a:p>
        </p:txBody>
      </p:sp>
    </p:spTree>
  </p:cSld>
  <p:clrMapOvr>
    <a:masterClrMapping/>
  </p:clrMapOvr>
  <p:transition>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152400"/>
          <a:ext cx="8458200" cy="5583457"/>
        </p:xfrm>
        <a:graphic>
          <a:graphicData uri="http://schemas.openxmlformats.org/drawingml/2006/table">
            <a:tbl>
              <a:tblPr/>
              <a:tblGrid>
                <a:gridCol w="838200">
                  <a:extLst>
                    <a:ext uri="{9D8B030D-6E8A-4147-A177-3AD203B41FA5}">
                      <a16:colId xmlns:a16="http://schemas.microsoft.com/office/drawing/2014/main" val="20000"/>
                    </a:ext>
                  </a:extLst>
                </a:gridCol>
                <a:gridCol w="7620000">
                  <a:extLst>
                    <a:ext uri="{9D8B030D-6E8A-4147-A177-3AD203B41FA5}">
                      <a16:colId xmlns:a16="http://schemas.microsoft.com/office/drawing/2014/main" val="20001"/>
                    </a:ext>
                  </a:extLst>
                </a:gridCol>
              </a:tblGrid>
              <a:tr h="1295400">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Diversification from sugarcane to pulses </a:t>
                      </a:r>
                    </a:p>
                    <a:p>
                      <a:pPr marL="0" algn="ctr" defTabSz="914400" rtl="0" eaLnBrk="1" fontAlgn="ctr" latinLnBrk="0" hangingPunct="1"/>
                      <a:r>
                        <a:rPr lang="en-US" sz="2800" b="1" i="0" u="sng" strike="noStrike" kern="1200" dirty="0">
                          <a:solidFill>
                            <a:srgbClr val="215867"/>
                          </a:solidFill>
                          <a:latin typeface="Times New Roman"/>
                          <a:ea typeface="+mn-ea"/>
                          <a:cs typeface="+mn-cs"/>
                        </a:rPr>
                        <a:t>like Pigeon Pea</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256412">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This irrigation will result in production of </a:t>
                      </a:r>
                      <a:r>
                        <a:rPr lang="en-US" sz="2400" b="0" i="0" u="none" strike="noStrike" dirty="0">
                          <a:solidFill>
                            <a:srgbClr val="FF0000"/>
                          </a:solidFill>
                          <a:latin typeface="Times New Roman"/>
                        </a:rPr>
                        <a:t>4.62 Million </a:t>
                      </a:r>
                      <a:r>
                        <a:rPr lang="en-US" sz="2400" b="0" i="0" u="none" strike="noStrike" dirty="0" err="1">
                          <a:solidFill>
                            <a:srgbClr val="FF0000"/>
                          </a:solidFill>
                          <a:latin typeface="Times New Roman"/>
                        </a:rPr>
                        <a:t>Tonnes</a:t>
                      </a:r>
                      <a:r>
                        <a:rPr lang="en-US" sz="2400" b="0" i="0" u="none" strike="noStrike" dirty="0">
                          <a:solidFill>
                            <a:srgbClr val="FF0000"/>
                          </a:solidFill>
                          <a:latin typeface="Times New Roman"/>
                        </a:rPr>
                        <a:t> </a:t>
                      </a:r>
                      <a:r>
                        <a:rPr lang="en-US" sz="2400" b="0" i="0" u="none" strike="noStrike" dirty="0">
                          <a:solidFill>
                            <a:srgbClr val="000000"/>
                          </a:solidFill>
                          <a:latin typeface="Times New Roman"/>
                        </a:rPr>
                        <a:t>of Pigeon Pea (</a:t>
                      </a:r>
                      <a:r>
                        <a:rPr lang="en-US" sz="2400" b="0" i="0" u="none" strike="noStrike" dirty="0">
                          <a:solidFill>
                            <a:srgbClr val="FF0000"/>
                          </a:solidFill>
                          <a:latin typeface="Times New Roman"/>
                        </a:rPr>
                        <a:t>@1500kg/ha</a:t>
                      </a:r>
                      <a:r>
                        <a:rPr lang="en-US" sz="2400" b="0" i="0" u="none" strike="noStrike" dirty="0">
                          <a:solidFill>
                            <a:srgbClr val="000000"/>
                          </a:solidFill>
                          <a:latin typeface="Times New Roman"/>
                        </a:rPr>
                        <a:t>) or other pulses and an income of about </a:t>
                      </a:r>
                      <a:r>
                        <a:rPr lang="en-US" sz="2400" b="0" i="0" u="none" strike="noStrike" dirty="0">
                          <a:solidFill>
                            <a:srgbClr val="FF0000"/>
                          </a:solidFill>
                          <a:latin typeface="Times New Roman"/>
                        </a:rPr>
                        <a:t>Rs.252 Million </a:t>
                      </a:r>
                      <a:r>
                        <a:rPr lang="en-US" sz="2400" b="0" i="0" u="none" strike="noStrike" dirty="0">
                          <a:solidFill>
                            <a:srgbClr val="000000"/>
                          </a:solidFill>
                          <a:latin typeface="Times New Roman"/>
                        </a:rPr>
                        <a:t>for the farmers. If we consider the MSP given to Pigeon Pea in </a:t>
                      </a:r>
                      <a:r>
                        <a:rPr lang="en-US" sz="2400" b="0" i="0" u="none" strike="noStrike" dirty="0">
                          <a:solidFill>
                            <a:srgbClr val="FF0000"/>
                          </a:solidFill>
                          <a:latin typeface="Times New Roman"/>
                        </a:rPr>
                        <a:t>2018-19 at Rs.5450</a:t>
                      </a:r>
                      <a:r>
                        <a:rPr lang="en-US" sz="2400" b="0" i="0" u="none" strike="noStrike" dirty="0">
                          <a:solidFill>
                            <a:srgbClr val="000000"/>
                          </a:solidFill>
                          <a:latin typeface="Times New Roman"/>
                        </a:rPr>
                        <a:t> per Quintal (Ministry of Agriculture)</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2031645">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dirty="0">
                          <a:solidFill>
                            <a:srgbClr val="000000"/>
                          </a:solidFill>
                          <a:latin typeface="Times New Roman"/>
                        </a:rPr>
                        <a:t>If we assume that this area was already under rain-fed </a:t>
                      </a:r>
                      <a:r>
                        <a:rPr lang="en-US" sz="2400" b="0" i="0" u="none" strike="noStrike" dirty="0" err="1">
                          <a:solidFill>
                            <a:srgbClr val="000000"/>
                          </a:solidFill>
                          <a:latin typeface="Times New Roman"/>
                        </a:rPr>
                        <a:t>Tur</a:t>
                      </a:r>
                      <a:r>
                        <a:rPr lang="en-US" sz="2400" b="0" i="0" u="none" strike="noStrike" dirty="0">
                          <a:solidFill>
                            <a:srgbClr val="000000"/>
                          </a:solidFill>
                          <a:latin typeface="Times New Roman"/>
                        </a:rPr>
                        <a:t> with rain fed yield of</a:t>
                      </a:r>
                      <a:r>
                        <a:rPr lang="en-US" sz="2400" b="0" i="0" u="none" strike="noStrike" dirty="0">
                          <a:solidFill>
                            <a:srgbClr val="FF0000"/>
                          </a:solidFill>
                          <a:latin typeface="Times New Roman"/>
                        </a:rPr>
                        <a:t> 450kg/ha</a:t>
                      </a:r>
                      <a:r>
                        <a:rPr lang="en-US" sz="2400" b="0" i="0" u="none" strike="noStrike" dirty="0">
                          <a:solidFill>
                            <a:srgbClr val="000000"/>
                          </a:solidFill>
                          <a:latin typeface="Times New Roman"/>
                        </a:rPr>
                        <a:t>. The net additional production possible with this irrigation is </a:t>
                      </a:r>
                      <a:r>
                        <a:rPr lang="en-US" sz="2400" b="0" i="0" u="none" strike="noStrike" dirty="0">
                          <a:solidFill>
                            <a:srgbClr val="FF0000"/>
                          </a:solidFill>
                          <a:latin typeface="Times New Roman"/>
                        </a:rPr>
                        <a:t>3.24 million </a:t>
                      </a:r>
                      <a:r>
                        <a:rPr lang="en-US" sz="2400" b="0" i="0" u="none" strike="noStrike" dirty="0" err="1">
                          <a:solidFill>
                            <a:srgbClr val="FF0000"/>
                          </a:solidFill>
                          <a:latin typeface="Times New Roman"/>
                        </a:rPr>
                        <a:t>Tonnes</a:t>
                      </a:r>
                      <a:r>
                        <a:rPr lang="en-US" sz="2400" b="0" i="0" u="none" strike="noStrike" dirty="0">
                          <a:solidFill>
                            <a:srgbClr val="000000"/>
                          </a:solidFill>
                          <a:latin typeface="Times New Roman"/>
                        </a:rPr>
                        <a:t> or additional income of </a:t>
                      </a:r>
                      <a:r>
                        <a:rPr lang="en-US" sz="2400" b="0" i="0" u="none" strike="noStrike" dirty="0">
                          <a:solidFill>
                            <a:srgbClr val="FF0000"/>
                          </a:solidFill>
                          <a:latin typeface="Times New Roman"/>
                        </a:rPr>
                        <a:t>Rs.176.58 million</a:t>
                      </a:r>
                      <a:r>
                        <a:rPr lang="en-US" sz="24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54</a:t>
            </a:fld>
            <a:endParaRPr lang="en-US"/>
          </a:p>
        </p:txBody>
      </p:sp>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81000" y="152400"/>
          <a:ext cx="8458200" cy="5410200"/>
        </p:xfrm>
        <a:graphic>
          <a:graphicData uri="http://schemas.openxmlformats.org/drawingml/2006/table">
            <a:tbl>
              <a:tblPr/>
              <a:tblGrid>
                <a:gridCol w="648645">
                  <a:extLst>
                    <a:ext uri="{9D8B030D-6E8A-4147-A177-3AD203B41FA5}">
                      <a16:colId xmlns:a16="http://schemas.microsoft.com/office/drawing/2014/main" val="20000"/>
                    </a:ext>
                  </a:extLst>
                </a:gridCol>
                <a:gridCol w="7809555">
                  <a:extLst>
                    <a:ext uri="{9D8B030D-6E8A-4147-A177-3AD203B41FA5}">
                      <a16:colId xmlns:a16="http://schemas.microsoft.com/office/drawing/2014/main" val="20001"/>
                    </a:ext>
                  </a:extLst>
                </a:gridCol>
              </a:tblGrid>
              <a:tr h="1664677">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Diversification from sugarcane to pulses </a:t>
                      </a:r>
                    </a:p>
                    <a:p>
                      <a:pPr marL="0" algn="ctr" defTabSz="914400" rtl="0" eaLnBrk="1" fontAlgn="ctr" latinLnBrk="0" hangingPunct="1"/>
                      <a:r>
                        <a:rPr lang="en-US" sz="2800" b="1" i="0" u="sng" strike="noStrike" kern="1200" dirty="0">
                          <a:solidFill>
                            <a:srgbClr val="215867"/>
                          </a:solidFill>
                          <a:latin typeface="Times New Roman"/>
                          <a:ea typeface="+mn-ea"/>
                          <a:cs typeface="+mn-cs"/>
                        </a:rPr>
                        <a:t>like Pigeon Pea</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1714096">
                <a:tc>
                  <a:txBody>
                    <a:bodyPr/>
                    <a:lstStyle/>
                    <a:p>
                      <a:pPr algn="ctr" fontAlgn="t"/>
                      <a:r>
                        <a:rPr lang="en-US" sz="27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i="0" u="none" strike="noStrike" kern="1200" dirty="0">
                          <a:solidFill>
                            <a:srgbClr val="000000"/>
                          </a:solidFill>
                          <a:latin typeface="Times New Roman"/>
                          <a:ea typeface="+mn-ea"/>
                          <a:cs typeface="+mn-cs"/>
                        </a:rPr>
                        <a:t>This</a:t>
                      </a:r>
                      <a:r>
                        <a:rPr lang="en-US" sz="2400" b="0" i="0" u="none" strike="noStrike" dirty="0">
                          <a:solidFill>
                            <a:srgbClr val="000000"/>
                          </a:solidFill>
                          <a:latin typeface="Times New Roman"/>
                        </a:rPr>
                        <a:t> </a:t>
                      </a:r>
                      <a:r>
                        <a:rPr lang="en-US" sz="2400" b="0" i="0" u="none" strike="noStrike" kern="1200" dirty="0">
                          <a:solidFill>
                            <a:srgbClr val="000000"/>
                          </a:solidFill>
                          <a:latin typeface="Times New Roman"/>
                          <a:ea typeface="+mn-ea"/>
                          <a:cs typeface="+mn-cs"/>
                        </a:rPr>
                        <a:t>is also close to the target of increasing pulse production by </a:t>
                      </a:r>
                      <a:r>
                        <a:rPr lang="en-US" sz="2400" b="0" i="0" u="none" strike="noStrike" kern="1200" dirty="0">
                          <a:solidFill>
                            <a:srgbClr val="FF0000"/>
                          </a:solidFill>
                          <a:latin typeface="Times New Roman"/>
                          <a:ea typeface="+mn-ea"/>
                          <a:cs typeface="+mn-cs"/>
                        </a:rPr>
                        <a:t>2 million </a:t>
                      </a:r>
                      <a:r>
                        <a:rPr lang="en-US" sz="2400" b="0" i="0" u="none" strike="noStrike" kern="1200" dirty="0" err="1">
                          <a:solidFill>
                            <a:srgbClr val="FF0000"/>
                          </a:solidFill>
                          <a:latin typeface="Times New Roman"/>
                          <a:ea typeface="+mn-ea"/>
                          <a:cs typeface="+mn-cs"/>
                        </a:rPr>
                        <a:t>tonnes</a:t>
                      </a:r>
                      <a:r>
                        <a:rPr lang="en-US" sz="2400" b="0" i="0" u="none" strike="noStrike" kern="1200" dirty="0">
                          <a:solidFill>
                            <a:srgbClr val="FF0000"/>
                          </a:solidFill>
                          <a:latin typeface="Times New Roman"/>
                          <a:ea typeface="+mn-ea"/>
                          <a:cs typeface="+mn-cs"/>
                        </a:rPr>
                        <a:t> </a:t>
                      </a:r>
                      <a:r>
                        <a:rPr lang="en-US" sz="2400" b="0" i="0" u="none" strike="noStrike" kern="1200" dirty="0">
                          <a:solidFill>
                            <a:srgbClr val="000000"/>
                          </a:solidFill>
                          <a:latin typeface="Times New Roman"/>
                          <a:ea typeface="+mn-ea"/>
                          <a:cs typeface="+mn-cs"/>
                        </a:rPr>
                        <a:t>of the National Food Security Mission. (http://www.ntsm.gov.in)</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2031427">
                <a:tc>
                  <a:txBody>
                    <a:bodyPr/>
                    <a:lstStyle/>
                    <a:p>
                      <a:pPr algn="ctr" fontAlgn="t"/>
                      <a:r>
                        <a:rPr lang="en-US" sz="27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t"/>
                      <a:r>
                        <a:rPr lang="en-US" sz="2400" b="0" i="0" u="none" strike="noStrike" kern="1200" dirty="0">
                          <a:solidFill>
                            <a:srgbClr val="000000"/>
                          </a:solidFill>
                          <a:latin typeface="Times New Roman"/>
                          <a:ea typeface="+mn-ea"/>
                          <a:cs typeface="+mn-cs"/>
                        </a:rPr>
                        <a:t>Considering</a:t>
                      </a:r>
                      <a:r>
                        <a:rPr lang="en-US" sz="2400" b="0" i="0" u="none" strike="noStrike" dirty="0">
                          <a:solidFill>
                            <a:srgbClr val="000000"/>
                          </a:solidFill>
                          <a:latin typeface="Times New Roman"/>
                        </a:rPr>
                        <a:t> an average land holding of about </a:t>
                      </a:r>
                      <a:r>
                        <a:rPr lang="en-US" sz="2400" b="0" i="0" u="none" strike="noStrike" dirty="0">
                          <a:solidFill>
                            <a:srgbClr val="FF0000"/>
                          </a:solidFill>
                          <a:latin typeface="Times New Roman"/>
                        </a:rPr>
                        <a:t>1.35</a:t>
                      </a:r>
                      <a:r>
                        <a:rPr lang="en-US" sz="2400" b="0" i="0" u="none" strike="noStrike" baseline="0" dirty="0">
                          <a:solidFill>
                            <a:srgbClr val="FF0000"/>
                          </a:solidFill>
                          <a:latin typeface="Times New Roman"/>
                        </a:rPr>
                        <a:t> </a:t>
                      </a:r>
                      <a:r>
                        <a:rPr lang="en-US" sz="2400" b="0" i="0" u="none" strike="noStrike" dirty="0">
                          <a:solidFill>
                            <a:srgbClr val="FF0000"/>
                          </a:solidFill>
                          <a:latin typeface="Times New Roman"/>
                        </a:rPr>
                        <a:t>ha</a:t>
                      </a:r>
                      <a:r>
                        <a:rPr lang="en-US" sz="2400" b="0" i="0" u="none" strike="noStrike" dirty="0">
                          <a:solidFill>
                            <a:srgbClr val="000000"/>
                          </a:solidFill>
                          <a:latin typeface="Times New Roman"/>
                        </a:rPr>
                        <a:t>. (Agriculture</a:t>
                      </a:r>
                      <a:r>
                        <a:rPr lang="en-US" sz="2400" b="0" i="0" u="none" strike="noStrike" baseline="0" dirty="0">
                          <a:solidFill>
                            <a:srgbClr val="000000"/>
                          </a:solidFill>
                          <a:latin typeface="Times New Roman"/>
                        </a:rPr>
                        <a:t> </a:t>
                      </a:r>
                      <a:r>
                        <a:rPr lang="en-US" sz="2400" b="0" i="0" u="none" strike="noStrike" dirty="0">
                          <a:solidFill>
                            <a:srgbClr val="000000"/>
                          </a:solidFill>
                          <a:latin typeface="Times New Roman"/>
                        </a:rPr>
                        <a:t>census), increased area under pulses can support </a:t>
                      </a:r>
                      <a:r>
                        <a:rPr lang="en-US" sz="2400" b="0" i="0" u="none" strike="noStrike" dirty="0">
                          <a:solidFill>
                            <a:srgbClr val="FF0000"/>
                          </a:solidFill>
                          <a:latin typeface="Times New Roman"/>
                        </a:rPr>
                        <a:t>22.81 Lakh farmers</a:t>
                      </a:r>
                      <a:r>
                        <a:rPr lang="en-US" sz="2400" b="0" i="0" u="none" strike="noStrike" dirty="0">
                          <a:solidFill>
                            <a:srgbClr val="000000"/>
                          </a:solidFill>
                          <a:latin typeface="Times New Roman"/>
                        </a:rPr>
                        <a:t>. (As against </a:t>
                      </a:r>
                      <a:r>
                        <a:rPr lang="en-US" sz="2400" b="0" i="0" u="sng" strike="noStrike" dirty="0">
                          <a:solidFill>
                            <a:srgbClr val="FF0000"/>
                          </a:solidFill>
                          <a:latin typeface="Times New Roman"/>
                        </a:rPr>
                        <a:t>1.56 Lakh </a:t>
                      </a:r>
                      <a:r>
                        <a:rPr lang="en-US" sz="2400" b="0" i="0" u="none" strike="noStrike" dirty="0">
                          <a:solidFill>
                            <a:srgbClr val="000000"/>
                          </a:solidFill>
                          <a:latin typeface="Times New Roman"/>
                        </a:rPr>
                        <a:t>farmers currently cultivating sugarcane)</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55</a:t>
            </a:fld>
            <a:endParaRPr lang="en-US"/>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487020"/>
          <a:ext cx="8610600" cy="4520323"/>
        </p:xfrm>
        <a:graphic>
          <a:graphicData uri="http://schemas.openxmlformats.org/drawingml/2006/table">
            <a:tbl>
              <a:tblPr/>
              <a:tblGrid>
                <a:gridCol w="533400">
                  <a:extLst>
                    <a:ext uri="{9D8B030D-6E8A-4147-A177-3AD203B41FA5}">
                      <a16:colId xmlns:a16="http://schemas.microsoft.com/office/drawing/2014/main" val="20000"/>
                    </a:ext>
                  </a:extLst>
                </a:gridCol>
                <a:gridCol w="8077200">
                  <a:extLst>
                    <a:ext uri="{9D8B030D-6E8A-4147-A177-3AD203B41FA5}">
                      <a16:colId xmlns:a16="http://schemas.microsoft.com/office/drawing/2014/main" val="20001"/>
                    </a:ext>
                  </a:extLst>
                </a:gridCol>
              </a:tblGrid>
              <a:tr h="655980">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Sugarcane, pulses, Oil Seeds and Facts</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286000">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400" b="0" i="0" u="none" strike="noStrike" dirty="0">
                          <a:solidFill>
                            <a:srgbClr val="000000"/>
                          </a:solidFill>
                          <a:latin typeface="Times New Roman"/>
                        </a:rPr>
                        <a:t>According to the Indian Institute of Sugarcane Research, in Maharashtra - Around </a:t>
                      </a:r>
                      <a:r>
                        <a:rPr lang="en-US" sz="2400" b="0" i="0" u="none" strike="noStrike" dirty="0">
                          <a:solidFill>
                            <a:srgbClr val="FF0000"/>
                          </a:solidFill>
                          <a:latin typeface="Times New Roman"/>
                        </a:rPr>
                        <a:t>70%</a:t>
                      </a:r>
                      <a:r>
                        <a:rPr lang="en-US" sz="2400" b="0" i="0" u="none" strike="noStrike" dirty="0">
                          <a:solidFill>
                            <a:srgbClr val="000000"/>
                          </a:solidFill>
                          <a:latin typeface="Times New Roman"/>
                        </a:rPr>
                        <a:t> of the water available in the state for farming purposes is taken by sugarcane cultivators and, sadly </a:t>
                      </a:r>
                      <a:r>
                        <a:rPr lang="en-US" sz="2400" b="0" i="0" u="none" strike="noStrike" dirty="0">
                          <a:solidFill>
                            <a:srgbClr val="FF0000"/>
                          </a:solidFill>
                          <a:latin typeface="Times New Roman"/>
                        </a:rPr>
                        <a:t>80%</a:t>
                      </a:r>
                      <a:r>
                        <a:rPr lang="en-US" sz="2400" b="0" i="0" u="none" strike="noStrike" dirty="0">
                          <a:solidFill>
                            <a:srgbClr val="000000"/>
                          </a:solidFill>
                          <a:latin typeface="Times New Roman"/>
                        </a:rPr>
                        <a:t> of that water is invested in areas known for water deficiency, i.e. unsuitable for sugar cultivation.</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1578343">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400" b="0" i="0" u="none" strike="noStrike" kern="1200" dirty="0">
                          <a:solidFill>
                            <a:srgbClr val="000000"/>
                          </a:solidFill>
                          <a:latin typeface="Times New Roman"/>
                          <a:ea typeface="+mn-ea"/>
                          <a:cs typeface="+mn-cs"/>
                        </a:rPr>
                        <a:t>Pulses occupy </a:t>
                      </a:r>
                      <a:r>
                        <a:rPr lang="en-US" sz="2400" b="0" i="0" u="none" strike="noStrike" kern="1200" dirty="0">
                          <a:solidFill>
                            <a:srgbClr val="FF0000"/>
                          </a:solidFill>
                          <a:latin typeface="Times New Roman"/>
                          <a:ea typeface="+mn-ea"/>
                          <a:cs typeface="+mn-cs"/>
                        </a:rPr>
                        <a:t>16.8% </a:t>
                      </a:r>
                      <a:r>
                        <a:rPr lang="en-US" sz="2400" b="0" i="0" u="none" strike="noStrike" kern="1200" dirty="0">
                          <a:solidFill>
                            <a:srgbClr val="000000"/>
                          </a:solidFill>
                          <a:latin typeface="Times New Roman"/>
                          <a:ea typeface="+mn-ea"/>
                          <a:cs typeface="+mn-cs"/>
                        </a:rPr>
                        <a:t>Gross Cropped Area in the state and barely </a:t>
                      </a:r>
                      <a:r>
                        <a:rPr lang="en-US" sz="2400" b="0" i="0" u="none" strike="noStrike" kern="1200" dirty="0">
                          <a:solidFill>
                            <a:srgbClr val="FF0000"/>
                          </a:solidFill>
                          <a:latin typeface="Times New Roman"/>
                          <a:ea typeface="+mn-ea"/>
                          <a:cs typeface="+mn-cs"/>
                        </a:rPr>
                        <a:t>9.4% </a:t>
                      </a:r>
                      <a:r>
                        <a:rPr lang="en-US" sz="2400" b="0" i="0" u="none" strike="noStrike" kern="1200" dirty="0">
                          <a:solidFill>
                            <a:srgbClr val="000000"/>
                          </a:solidFill>
                          <a:latin typeface="Times New Roman"/>
                          <a:ea typeface="+mn-ea"/>
                          <a:cs typeface="+mn-cs"/>
                        </a:rPr>
                        <a:t>area under pulses is irrigated, They claim only </a:t>
                      </a:r>
                      <a:r>
                        <a:rPr lang="en-US" sz="2400" b="0" i="0" u="none" strike="noStrike" kern="1200" dirty="0">
                          <a:solidFill>
                            <a:srgbClr val="FF0000"/>
                          </a:solidFill>
                          <a:latin typeface="Times New Roman"/>
                          <a:ea typeface="+mn-ea"/>
                          <a:cs typeface="+mn-cs"/>
                        </a:rPr>
                        <a:t>3.4% </a:t>
                      </a:r>
                      <a:r>
                        <a:rPr lang="en-US" sz="2400" b="0" i="0" u="none" strike="noStrike" kern="1200" dirty="0">
                          <a:solidFill>
                            <a:srgbClr val="000000"/>
                          </a:solidFill>
                          <a:latin typeface="Times New Roman"/>
                          <a:ea typeface="+mn-ea"/>
                          <a:cs typeface="+mn-cs"/>
                        </a:rPr>
                        <a:t>irrigation water in Maharashtra as against </a:t>
                      </a:r>
                      <a:r>
                        <a:rPr lang="en-US" sz="2400" b="0" i="0" u="none" strike="noStrike" kern="1200" dirty="0">
                          <a:solidFill>
                            <a:srgbClr val="FF0000"/>
                          </a:solidFill>
                          <a:latin typeface="Times New Roman"/>
                          <a:ea typeface="+mn-ea"/>
                          <a:cs typeface="+mn-cs"/>
                        </a:rPr>
                        <a:t>70% </a:t>
                      </a:r>
                      <a:r>
                        <a:rPr lang="en-US" sz="2400" b="0" i="0" u="none" strike="noStrike" kern="1200" dirty="0">
                          <a:solidFill>
                            <a:srgbClr val="000000"/>
                          </a:solidFill>
                          <a:latin typeface="Times New Roman"/>
                          <a:ea typeface="+mn-ea"/>
                          <a:cs typeface="+mn-cs"/>
                        </a:rPr>
                        <a:t>by sugarcane</a:t>
                      </a:r>
                      <a:r>
                        <a:rPr lang="en-US" sz="2400" b="0" i="0" u="none" strike="noStrike" dirty="0">
                          <a:solidFill>
                            <a:srgbClr val="000000"/>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56</a:t>
            </a:fld>
            <a:endParaRPr lang="en-US"/>
          </a:p>
        </p:txBody>
      </p:sp>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99206"/>
          <a:ext cx="8686800" cy="5151915"/>
        </p:xfrm>
        <a:graphic>
          <a:graphicData uri="http://schemas.openxmlformats.org/drawingml/2006/table">
            <a:tbl>
              <a:tblPr/>
              <a:tblGrid>
                <a:gridCol w="457200">
                  <a:extLst>
                    <a:ext uri="{9D8B030D-6E8A-4147-A177-3AD203B41FA5}">
                      <a16:colId xmlns:a16="http://schemas.microsoft.com/office/drawing/2014/main" val="20000"/>
                    </a:ext>
                  </a:extLst>
                </a:gridCol>
                <a:gridCol w="8229600">
                  <a:extLst>
                    <a:ext uri="{9D8B030D-6E8A-4147-A177-3AD203B41FA5}">
                      <a16:colId xmlns:a16="http://schemas.microsoft.com/office/drawing/2014/main" val="20001"/>
                    </a:ext>
                  </a:extLst>
                </a:gridCol>
              </a:tblGrid>
              <a:tr h="646713">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Sugarcane, pulses, Oil Seeds and Facts</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102081">
                <a:tc>
                  <a:txBody>
                    <a:bodyPr/>
                    <a:lstStyle/>
                    <a:p>
                      <a:pPr algn="ctr" fontAlgn="t"/>
                      <a:r>
                        <a:rPr lang="en-US" sz="3200" b="1" i="0" u="none" strike="noStrike" dirty="0">
                          <a:solidFill>
                            <a:srgbClr val="632523"/>
                          </a:solidFill>
                          <a:latin typeface="Times New Roman"/>
                        </a:rPr>
                        <a:t>*</a:t>
                      </a:r>
                    </a:p>
                  </a:txBody>
                  <a:tcPr marL="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500" b="0" i="0" u="none" strike="noStrike" dirty="0">
                          <a:solidFill>
                            <a:srgbClr val="000000"/>
                          </a:solidFill>
                          <a:latin typeface="Times New Roman"/>
                        </a:rPr>
                        <a:t>Oil seed occupy </a:t>
                      </a:r>
                      <a:r>
                        <a:rPr lang="en-US" sz="2500" b="0" i="0" u="none" strike="noStrike" dirty="0">
                          <a:solidFill>
                            <a:srgbClr val="FF0000"/>
                          </a:solidFill>
                          <a:latin typeface="Times New Roman"/>
                        </a:rPr>
                        <a:t>15.2%</a:t>
                      </a:r>
                      <a:r>
                        <a:rPr lang="en-US" sz="2500" b="0" i="0" u="none" strike="noStrike" dirty="0">
                          <a:solidFill>
                            <a:srgbClr val="000000"/>
                          </a:solidFill>
                          <a:latin typeface="Times New Roman"/>
                        </a:rPr>
                        <a:t> of gross cropped area, but only </a:t>
                      </a:r>
                      <a:r>
                        <a:rPr lang="en-US" sz="2500" b="0" i="0" u="none" strike="noStrike" dirty="0">
                          <a:solidFill>
                            <a:srgbClr val="FF0000"/>
                          </a:solidFill>
                          <a:latin typeface="Times New Roman"/>
                        </a:rPr>
                        <a:t>4%</a:t>
                      </a:r>
                      <a:r>
                        <a:rPr lang="en-US" sz="2500" b="0" i="0" u="none" strike="noStrike" dirty="0">
                          <a:solidFill>
                            <a:srgbClr val="000000"/>
                          </a:solidFill>
                          <a:latin typeface="Times New Roman"/>
                        </a:rPr>
                        <a:t> irrigated of this area is irrigated and they claim mere </a:t>
                      </a:r>
                      <a:r>
                        <a:rPr lang="en-US" sz="2500" b="0" i="0" u="none" strike="noStrike" dirty="0">
                          <a:solidFill>
                            <a:srgbClr val="FF0000"/>
                          </a:solidFill>
                          <a:latin typeface="Times New Roman"/>
                        </a:rPr>
                        <a:t>1.3%</a:t>
                      </a:r>
                      <a:r>
                        <a:rPr lang="en-US" sz="2500" b="0" i="0" u="none" strike="noStrike" dirty="0">
                          <a:solidFill>
                            <a:srgbClr val="000000"/>
                          </a:solidFill>
                          <a:latin typeface="Times New Roman"/>
                        </a:rPr>
                        <a:t> irrigation water. The area under oil seeds like groundnuts is rapidly decreasing in Marathwada. </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blipFill>
                      <a:blip r:embed="rId2"/>
                      <a:tile tx="0" ty="0" sx="100000" sy="100000" flip="none" algn="tl"/>
                    </a:blipFill>
                  </a:tcPr>
                </a:tc>
                <a:extLst>
                  <a:ext uri="{0D108BD9-81ED-4DB2-BD59-A6C34878D82A}">
                    <a16:rowId xmlns:a16="http://schemas.microsoft.com/office/drawing/2014/main" val="10001"/>
                  </a:ext>
                </a:extLst>
              </a:tr>
              <a:tr h="2403121">
                <a:tc>
                  <a:txBody>
                    <a:bodyPr/>
                    <a:lstStyle/>
                    <a:p>
                      <a:pPr algn="ctr" fontAlgn="t"/>
                      <a:r>
                        <a:rPr lang="en-US" sz="3200" b="1" i="0" u="none" strike="noStrike" dirty="0">
                          <a:solidFill>
                            <a:srgbClr val="632523"/>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500" b="0" i="0" u="none" strike="noStrike" dirty="0">
                          <a:solidFill>
                            <a:srgbClr val="000000"/>
                          </a:solidFill>
                          <a:latin typeface="Times New Roman"/>
                        </a:rPr>
                        <a:t>"</a:t>
                      </a:r>
                      <a:r>
                        <a:rPr lang="en-US" sz="2500" b="0" i="0" u="none" strike="noStrike" dirty="0" err="1">
                          <a:solidFill>
                            <a:srgbClr val="000000"/>
                          </a:solidFill>
                          <a:latin typeface="Times New Roman"/>
                        </a:rPr>
                        <a:t>Marathwada's</a:t>
                      </a:r>
                      <a:r>
                        <a:rPr lang="en-US" sz="2500" b="0" i="0" u="none" strike="noStrike" dirty="0">
                          <a:solidFill>
                            <a:srgbClr val="000000"/>
                          </a:solidFill>
                          <a:latin typeface="Times New Roman"/>
                        </a:rPr>
                        <a:t> average rainfall is </a:t>
                      </a:r>
                      <a:r>
                        <a:rPr lang="en-US" sz="2500" b="0" i="0" u="none" strike="noStrike" dirty="0">
                          <a:solidFill>
                            <a:srgbClr val="FF0000"/>
                          </a:solidFill>
                          <a:latin typeface="Times New Roman"/>
                        </a:rPr>
                        <a:t>779mm</a:t>
                      </a:r>
                      <a:r>
                        <a:rPr lang="en-US" sz="2500" b="0" i="0" u="none" strike="noStrike" dirty="0">
                          <a:solidFill>
                            <a:srgbClr val="000000"/>
                          </a:solidFill>
                          <a:latin typeface="Times New Roman"/>
                        </a:rPr>
                        <a:t> and rainy days are declined. Per capita water availability is around </a:t>
                      </a:r>
                      <a:r>
                        <a:rPr lang="en-US" sz="2500" b="0" i="0" u="none" strike="noStrike" dirty="0">
                          <a:solidFill>
                            <a:srgbClr val="FF0000"/>
                          </a:solidFill>
                          <a:latin typeface="Times New Roman"/>
                        </a:rPr>
                        <a:t>438 cubic meters</a:t>
                      </a:r>
                      <a:r>
                        <a:rPr lang="en-US" sz="2500" b="0" i="0" u="none" strike="noStrike" dirty="0">
                          <a:solidFill>
                            <a:srgbClr val="000000"/>
                          </a:solidFill>
                          <a:latin typeface="Times New Roman"/>
                        </a:rPr>
                        <a:t>, which is lower than the international criterion of 1,700 cubic meters for a person. </a:t>
                      </a:r>
                      <a:r>
                        <a:rPr lang="en-US" sz="2500" b="0" i="0" u="none" strike="noStrike"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rPr>
                        <a:t>The international standard says that per capita availability less than 500 cubic meters put severe constraints on development."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57</a:t>
            </a:fld>
            <a:endParaRPr lang="en-US"/>
          </a:p>
        </p:txBody>
      </p:sp>
    </p:spTree>
  </p:cSld>
  <p:clrMapOvr>
    <a:masterClrMapping/>
  </p:clrMapOvr>
  <p:transition>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30013"/>
          <a:ext cx="8610600" cy="6018387"/>
        </p:xfrm>
        <a:graphic>
          <a:graphicData uri="http://schemas.openxmlformats.org/drawingml/2006/table">
            <a:tbl>
              <a:tblPr/>
              <a:tblGrid>
                <a:gridCol w="660333">
                  <a:extLst>
                    <a:ext uri="{9D8B030D-6E8A-4147-A177-3AD203B41FA5}">
                      <a16:colId xmlns:a16="http://schemas.microsoft.com/office/drawing/2014/main" val="20000"/>
                    </a:ext>
                  </a:extLst>
                </a:gridCol>
                <a:gridCol w="7950267">
                  <a:extLst>
                    <a:ext uri="{9D8B030D-6E8A-4147-A177-3AD203B41FA5}">
                      <a16:colId xmlns:a16="http://schemas.microsoft.com/office/drawing/2014/main" val="20001"/>
                    </a:ext>
                  </a:extLst>
                </a:gridCol>
              </a:tblGrid>
              <a:tr h="760587">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Sugarcane, pulses, Oil Seeds and Facts.</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590800">
                <a:tc>
                  <a:txBody>
                    <a:bodyPr/>
                    <a:lstStyle/>
                    <a:p>
                      <a:pPr algn="ctr" fontAlgn="t"/>
                      <a:r>
                        <a:rPr lang="en-US" sz="2550" b="1"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t"/>
                      <a:r>
                        <a:rPr lang="en-US" sz="2400" b="0" i="0" u="none" strike="noStrike" dirty="0">
                          <a:solidFill>
                            <a:srgbClr val="000000"/>
                          </a:solidFill>
                          <a:latin typeface="Times New Roman"/>
                        </a:rPr>
                        <a:t>In the report of </a:t>
                      </a:r>
                      <a:r>
                        <a:rPr lang="en-US" sz="2400" b="0" i="0" u="none" strike="noStrike" dirty="0" err="1">
                          <a:solidFill>
                            <a:srgbClr val="000000"/>
                          </a:solidFill>
                          <a:latin typeface="Times New Roman"/>
                        </a:rPr>
                        <a:t>Chitale</a:t>
                      </a:r>
                      <a:r>
                        <a:rPr lang="en-US" sz="2400" b="0" i="0" u="none" strike="noStrike" dirty="0">
                          <a:solidFill>
                            <a:srgbClr val="000000"/>
                          </a:solidFill>
                          <a:latin typeface="Times New Roman"/>
                        </a:rPr>
                        <a:t> Commission</a:t>
                      </a:r>
                      <a:r>
                        <a:rPr lang="en-US" sz="2400" b="0" i="0" u="none" strike="noStrike" baseline="0" dirty="0">
                          <a:solidFill>
                            <a:srgbClr val="000000"/>
                          </a:solidFill>
                          <a:latin typeface="Times New Roman"/>
                        </a:rPr>
                        <a:t> -</a:t>
                      </a:r>
                      <a:r>
                        <a:rPr lang="en-US" sz="2400" b="0" i="0" u="none" strike="noStrike" dirty="0">
                          <a:solidFill>
                            <a:srgbClr val="000000"/>
                          </a:solidFill>
                          <a:latin typeface="Times New Roman"/>
                        </a:rPr>
                        <a:t>1999 it is mentioned that, </a:t>
                      </a:r>
                      <a:r>
                        <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"Since the water availability is less than 1,500 cubic meters per hectare in Marathwada, it is a deficient basin and made several key recommendations, including no cultivation of sugar cane, no permissions to new sugar mills, and transfer of existing factories from deficit river basins to abundant basins."</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01"/>
                  </a:ext>
                </a:extLst>
              </a:tr>
              <a:tr h="2514600">
                <a:tc>
                  <a:txBody>
                    <a:bodyPr/>
                    <a:lstStyle/>
                    <a:p>
                      <a:pPr algn="ctr" fontAlgn="t"/>
                      <a:r>
                        <a:rPr lang="en-US" sz="2550" b="1"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400" b="0" i="0" u="none" strike="noStrike" dirty="0">
                          <a:solidFill>
                            <a:srgbClr val="000000"/>
                          </a:solidFill>
                          <a:latin typeface="Times New Roman"/>
                        </a:rPr>
                        <a:t>South Asia network on Dams, Rivers and People (SANDRP) has mentioned in it’s report that, </a:t>
                      </a:r>
                      <a:r>
                        <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if 50% of the water being used to cultivate sugarcane in the region was diverted to production of pulses, it would mean livelihood security to over 22 lakh farmers as against 1.1 lakh sugarcane farmers supported now.</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58</a:t>
            </a:fld>
            <a:endParaRPr lang="en-US"/>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noGrp="1"/>
          </p:cNvGraphicFramePr>
          <p:nvPr/>
        </p:nvGraphicFramePr>
        <p:xfrm>
          <a:off x="152400" y="152400"/>
          <a:ext cx="8686800" cy="6313283"/>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a:t>
            </a:fld>
            <a:endParaRPr lang="en-US"/>
          </a:p>
        </p:txBody>
      </p:sp>
    </p:spTree>
  </p:cSld>
  <p:clrMapOvr>
    <a:masterClrMapping/>
  </p:clrMapOvr>
  <p:transition>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152401"/>
          <a:ext cx="8839200" cy="6324599"/>
        </p:xfrm>
        <a:graphic>
          <a:graphicData uri="http://schemas.openxmlformats.org/drawingml/2006/table">
            <a:tbl>
              <a:tblPr/>
              <a:tblGrid>
                <a:gridCol w="677863">
                  <a:extLst>
                    <a:ext uri="{9D8B030D-6E8A-4147-A177-3AD203B41FA5}">
                      <a16:colId xmlns:a16="http://schemas.microsoft.com/office/drawing/2014/main" val="20000"/>
                    </a:ext>
                  </a:extLst>
                </a:gridCol>
                <a:gridCol w="8161337">
                  <a:extLst>
                    <a:ext uri="{9D8B030D-6E8A-4147-A177-3AD203B41FA5}">
                      <a16:colId xmlns:a16="http://schemas.microsoft.com/office/drawing/2014/main" val="20001"/>
                    </a:ext>
                  </a:extLst>
                </a:gridCol>
              </a:tblGrid>
              <a:tr h="943597">
                <a:tc gridSpan="2">
                  <a:txBody>
                    <a:bodyPr/>
                    <a:lstStyle/>
                    <a:p>
                      <a:pPr marL="0" algn="ctr" defTabSz="914400" rtl="0" eaLnBrk="1" fontAlgn="ctr" latinLnBrk="0" hangingPunct="1"/>
                      <a:r>
                        <a:rPr lang="en-US" sz="2800" b="1" i="0" u="none" strike="noStrike" kern="1200" dirty="0">
                          <a:solidFill>
                            <a:srgbClr val="215867"/>
                          </a:solidFill>
                          <a:latin typeface="Times New Roman"/>
                          <a:ea typeface="+mn-ea"/>
                          <a:cs typeface="+mn-cs"/>
                        </a:rPr>
                        <a:t>Why Farmer Prefer Sugarcane Crop?</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818800">
                <a:tc>
                  <a:txBody>
                    <a:bodyPr/>
                    <a:lstStyle/>
                    <a:p>
                      <a:pPr algn="ctr" fontAlgn="t"/>
                      <a:r>
                        <a:rPr lang="en-US" sz="3600" b="0" i="0" u="none" strike="noStrike" dirty="0">
                          <a:solidFill>
                            <a:srgbClr val="632523"/>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US" sz="2800" b="0" i="0" u="none" strike="noStrike" dirty="0">
                          <a:solidFill>
                            <a:srgbClr val="000000"/>
                          </a:solidFill>
                          <a:latin typeface="Times New Roman"/>
                        </a:rPr>
                        <a:t>First, </a:t>
                      </a:r>
                      <a:r>
                        <a:rPr lang="en-US" sz="28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it is a sturdy crop which can withstand unseasonal rains, hailstorms, pests and insects, among other things. </a:t>
                      </a:r>
                      <a:r>
                        <a:rPr lang="en-US" sz="2800" b="0" i="0" u="none" strike="noStrike" kern="1200" dirty="0">
                          <a:solidFill>
                            <a:srgbClr val="000000"/>
                          </a:solidFill>
                          <a:latin typeface="Times New Roman"/>
                          <a:ea typeface="+mn-ea"/>
                          <a:cs typeface="+mn-cs"/>
                        </a:rPr>
                        <a:t>Second,</a:t>
                      </a:r>
                      <a:r>
                        <a:rPr lang="en-US" sz="28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 it provides assure income for the farmers as sugar factories are mandated to pay the farmers as per the fair and remunerative price declared by the Government.</a:t>
                      </a:r>
                      <a:endPar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endParaRPr>
                    </a:p>
                  </a:txBody>
                  <a:tcPr marL="0" marR="18288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04802">
                <a:tc>
                  <a:txBody>
                    <a:bodyPr/>
                    <a:lstStyle/>
                    <a:p>
                      <a:pPr algn="ctr" fontAlgn="t"/>
                      <a:endParaRPr lang="en-US" sz="3600" b="0" i="0" u="none" strike="noStrike" dirty="0">
                        <a:solidFill>
                          <a:srgbClr val="632523"/>
                        </a:solidFill>
                        <a:latin typeface="Times New Roman"/>
                      </a:endParaRP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2800" b="1" i="0" u="none" strike="noStrike" kern="1200" dirty="0">
                          <a:solidFill>
                            <a:srgbClr val="215867"/>
                          </a:solidFill>
                          <a:latin typeface="Times New Roman"/>
                          <a:ea typeface="+mn-ea"/>
                          <a:cs typeface="+mn-cs"/>
                        </a:rPr>
                        <a:t>Restrictions </a:t>
                      </a:r>
                    </a:p>
                  </a:txBody>
                  <a:tcPr marL="0" marR="182880" marT="91440" marB="0"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922122">
                <a:tc>
                  <a:txBody>
                    <a:bodyPr/>
                    <a:lstStyle/>
                    <a:p>
                      <a:pPr algn="ctr" fontAlgn="t"/>
                      <a:r>
                        <a:rPr lang="en-US" sz="2800" b="0" i="0" u="none" strike="noStrike" dirty="0">
                          <a:solidFill>
                            <a:srgbClr val="FF0000"/>
                          </a:solidFill>
                          <a:latin typeface="Times New Roman"/>
                        </a:rPr>
                        <a:t>*</a:t>
                      </a:r>
                    </a:p>
                  </a:txBody>
                  <a:tcPr marL="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Maharashtra Water Resource Regulatory Authority's 2011's recommendation to ensure that the total acreage under sugarcane cultivation doesn't exceed 10% of the command area of a particular dam. </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59</a:t>
            </a:fld>
            <a:endParaRPr lang="en-US"/>
          </a:p>
        </p:txBody>
      </p:sp>
    </p:spTree>
  </p:cSld>
  <p:clrMapOvr>
    <a:masterClrMapping/>
  </p:clrMapOvr>
  <p:transition>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 y="271668"/>
          <a:ext cx="8839200" cy="6281532"/>
        </p:xfrm>
        <a:graphic>
          <a:graphicData uri="http://schemas.openxmlformats.org/drawingml/2006/table">
            <a:tbl>
              <a:tblPr/>
              <a:tblGrid>
                <a:gridCol w="677863">
                  <a:extLst>
                    <a:ext uri="{9D8B030D-6E8A-4147-A177-3AD203B41FA5}">
                      <a16:colId xmlns:a16="http://schemas.microsoft.com/office/drawing/2014/main" val="20000"/>
                    </a:ext>
                  </a:extLst>
                </a:gridCol>
                <a:gridCol w="8161337">
                  <a:extLst>
                    <a:ext uri="{9D8B030D-6E8A-4147-A177-3AD203B41FA5}">
                      <a16:colId xmlns:a16="http://schemas.microsoft.com/office/drawing/2014/main" val="20001"/>
                    </a:ext>
                  </a:extLst>
                </a:gridCol>
              </a:tblGrid>
              <a:tr h="660848">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2800" b="1" i="0" u="none" strike="noStrike" kern="1200" dirty="0">
                          <a:solidFill>
                            <a:srgbClr val="215867"/>
                          </a:solidFill>
                          <a:latin typeface="Times New Roman"/>
                          <a:ea typeface="+mn-ea"/>
                          <a:cs typeface="+mn-cs"/>
                        </a:rPr>
                        <a:t>Suggestions</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0"/>
                  </a:ext>
                </a:extLst>
              </a:tr>
              <a:tr h="2420284">
                <a:tc>
                  <a:txBody>
                    <a:bodyPr/>
                    <a:lstStyle/>
                    <a:p>
                      <a:pPr algn="ctr" fontAlgn="t"/>
                      <a:r>
                        <a:rPr lang="en-US" sz="27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just" fontAlgn="t"/>
                      <a:r>
                        <a:rPr lang="en-US" sz="2400" b="0" i="0" u="none" strike="noStrike" dirty="0">
                          <a:solidFill>
                            <a:srgbClr val="000000"/>
                          </a:solidFill>
                          <a:latin typeface="Times New Roman"/>
                        </a:rPr>
                        <a:t>The Government must make drip irrigation mandatory for sugarcane farming. The </a:t>
                      </a:r>
                      <a:r>
                        <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Government should stop granting crushing license to sugar factories, unless it ensures that conversation to drip irrigation is 100% in its exclusive zone. Drip irrigation reduce water consumption by around 50% and also increases productivity.  </a:t>
                      </a:r>
                    </a:p>
                  </a:txBody>
                  <a:tcPr marL="0"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676400">
                <a:tc>
                  <a:txBody>
                    <a:bodyPr/>
                    <a:lstStyle/>
                    <a:p>
                      <a:pPr algn="ctr" fontAlgn="t"/>
                      <a:r>
                        <a:rPr lang="en-US" sz="27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n-US" sz="2400" b="0" i="0" u="none" strike="noStrike" dirty="0">
                          <a:solidFill>
                            <a:srgbClr val="000000"/>
                          </a:solidFill>
                          <a:latin typeface="Times New Roman"/>
                        </a:rPr>
                        <a:t>"It is desirable to impose a total ban on water intensive crops like sugarcane in these deficit sub basins… </a:t>
                      </a:r>
                      <a:r>
                        <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less water intensive crops only and less water intensive economic activities only should be permitted".</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493520">
                <a:tc>
                  <a:txBody>
                    <a:bodyPr/>
                    <a:lstStyle/>
                    <a:p>
                      <a:pPr algn="ctr" fontAlgn="t"/>
                      <a:r>
                        <a:rPr lang="en-US" sz="27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n-US" sz="2400" b="0" i="0" u="none" strike="noStrike" dirty="0">
                          <a:solidFill>
                            <a:srgbClr val="000000"/>
                          </a:solidFill>
                          <a:latin typeface="Times New Roman"/>
                        </a:rPr>
                        <a:t>ICRISAT has printed out that,</a:t>
                      </a:r>
                      <a:r>
                        <a:rPr lang="en-US" sz="2400" b="0" i="0" u="none" strike="noStrike" baseline="0" dirty="0">
                          <a:solidFill>
                            <a:srgbClr val="000000"/>
                          </a:solidFill>
                          <a:latin typeface="Times New Roman"/>
                        </a:rPr>
                        <a:t> </a:t>
                      </a:r>
                      <a:r>
                        <a:rPr lang="en-US" sz="2500" b="0" i="0" u="none" strike="noStrike" kern="1200" dirty="0">
                          <a:solidFill>
                            <a:schemeClr val="accent2">
                              <a:lumMod val="50000"/>
                            </a:schemeClr>
                          </a:solidFill>
                          <a:effectLst>
                            <a:glow rad="139700">
                              <a:schemeClr val="accent3">
                                <a:satMod val="175000"/>
                                <a:alpha val="40000"/>
                              </a:schemeClr>
                            </a:glow>
                            <a:outerShdw blurRad="38100" dist="38100" dir="2700000" algn="tl">
                              <a:srgbClr val="000000">
                                <a:alpha val="43137"/>
                              </a:srgbClr>
                            </a:outerShdw>
                          </a:effectLst>
                          <a:latin typeface="Times New Roman"/>
                          <a:ea typeface="+mn-ea"/>
                          <a:cs typeface="+mn-cs"/>
                        </a:rPr>
                        <a:t>Marathwada is vulnerable to climate change impacts. Steps are needed to not only to limit sugarcane but also encourage the traditional crops of the region.</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60</a:t>
            </a:fld>
            <a:endParaRPr lang="en-US"/>
          </a:p>
        </p:txBody>
      </p:sp>
    </p:spTree>
  </p:cSld>
  <p:clrMapOvr>
    <a:masterClrMapping/>
  </p:clrMapOvr>
  <p:transition>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52402"/>
          <a:ext cx="8763000" cy="6524728"/>
        </p:xfrm>
        <a:graphic>
          <a:graphicData uri="http://schemas.openxmlformats.org/drawingml/2006/table">
            <a:tbl>
              <a:tblPr/>
              <a:tblGrid>
                <a:gridCol w="803945">
                  <a:extLst>
                    <a:ext uri="{9D8B030D-6E8A-4147-A177-3AD203B41FA5}">
                      <a16:colId xmlns:a16="http://schemas.microsoft.com/office/drawing/2014/main" val="20000"/>
                    </a:ext>
                  </a:extLst>
                </a:gridCol>
                <a:gridCol w="7959055">
                  <a:extLst>
                    <a:ext uri="{9D8B030D-6E8A-4147-A177-3AD203B41FA5}">
                      <a16:colId xmlns:a16="http://schemas.microsoft.com/office/drawing/2014/main" val="20001"/>
                    </a:ext>
                  </a:extLst>
                </a:gridCol>
              </a:tblGrid>
              <a:tr h="1219198">
                <a:tc gridSpan="2">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2800" b="1" i="0" u="none" strike="noStrike" kern="1200" dirty="0">
                          <a:solidFill>
                            <a:srgbClr val="215867"/>
                          </a:solidFill>
                          <a:latin typeface="Times New Roman"/>
                          <a:ea typeface="+mn-ea"/>
                          <a:cs typeface="+mn-cs"/>
                        </a:rPr>
                        <a:t>Sugarcane crop  &amp; Water Consumption </a:t>
                      </a:r>
                    </a:p>
                    <a:p>
                      <a:pPr marL="0" marR="0" indent="0" algn="ctr" defTabSz="914400" rtl="0" eaLnBrk="1" fontAlgn="ctr" latinLnBrk="0" hangingPunct="1">
                        <a:lnSpc>
                          <a:spcPct val="100000"/>
                        </a:lnSpc>
                        <a:spcBef>
                          <a:spcPts val="0"/>
                        </a:spcBef>
                        <a:spcAft>
                          <a:spcPts val="0"/>
                        </a:spcAft>
                        <a:buClrTx/>
                        <a:buSzTx/>
                        <a:buFontTx/>
                        <a:buNone/>
                        <a:tabLst/>
                        <a:defRPr/>
                      </a:pPr>
                      <a:r>
                        <a:rPr lang="en-US" sz="2800" b="1" i="0" u="none" strike="noStrike" kern="1200" dirty="0">
                          <a:solidFill>
                            <a:srgbClr val="215867"/>
                          </a:solidFill>
                          <a:latin typeface="Times New Roman"/>
                          <a:ea typeface="+mn-ea"/>
                          <a:cs typeface="+mn-cs"/>
                        </a:rPr>
                        <a:t>in Aurangabad Division - Summary.</a:t>
                      </a:r>
                    </a:p>
                  </a:txBody>
                  <a:tcPr marL="0" marR="0" marT="0" marB="0" anchor="ctr">
                    <a:lnL>
                      <a:noFill/>
                    </a:lnL>
                    <a:lnR>
                      <a:noFill/>
                    </a:lnR>
                    <a:lnT>
                      <a:noFill/>
                    </a:lnT>
                    <a:lnB w="12700" cap="flat" cmpd="sng" algn="ctr">
                      <a:solidFill>
                        <a:schemeClr val="tx1"/>
                      </a:solidFill>
                      <a:prstDash val="solid"/>
                      <a:round/>
                      <a:headEnd type="none" w="med" len="med"/>
                      <a:tailEnd type="none" w="med" len="med"/>
                    </a:lnB>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sz="3600" b="1" i="0" u="sng" strike="noStrike" kern="1200" dirty="0">
                        <a:solidFill>
                          <a:schemeClr val="accent5">
                            <a:lumMod val="50000"/>
                          </a:schemeClr>
                        </a:solidFill>
                        <a:latin typeface="Times New Roman"/>
                        <a:ea typeface="+mn-ea"/>
                        <a:cs typeface="+mn-cs"/>
                      </a:endParaRPr>
                    </a:p>
                  </a:txBody>
                  <a:tcPr marL="0" marR="0" marT="0" marB="0">
                    <a:lnL>
                      <a:noFill/>
                    </a:lnL>
                    <a:lnR>
                      <a:noFill/>
                    </a:lnR>
                    <a:lnT>
                      <a:noFill/>
                    </a:lnT>
                    <a:lnB>
                      <a:noFill/>
                    </a:lnB>
                  </a:tcPr>
                </a:tc>
                <a:extLst>
                  <a:ext uri="{0D108BD9-81ED-4DB2-BD59-A6C34878D82A}">
                    <a16:rowId xmlns:a16="http://schemas.microsoft.com/office/drawing/2014/main" val="10000"/>
                  </a:ext>
                </a:extLst>
              </a:tr>
              <a:tr h="838200">
                <a:tc>
                  <a:txBody>
                    <a:bodyPr/>
                    <a:lstStyle/>
                    <a:p>
                      <a:pPr algn="ctr" fontAlgn="t"/>
                      <a:r>
                        <a:rPr lang="en-US" sz="28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400" b="0" i="0" u="none" strike="noStrike" dirty="0">
                          <a:solidFill>
                            <a:schemeClr val="tx1"/>
                          </a:solidFill>
                          <a:latin typeface="Times New Roman"/>
                        </a:rPr>
                        <a:t>Marathwada receives less rainfall as compared to rest of Maharashtra.</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2"/>
                    </a:solidFill>
                  </a:tcPr>
                </a:tc>
                <a:extLst>
                  <a:ext uri="{0D108BD9-81ED-4DB2-BD59-A6C34878D82A}">
                    <a16:rowId xmlns:a16="http://schemas.microsoft.com/office/drawing/2014/main" val="10001"/>
                  </a:ext>
                </a:extLst>
              </a:tr>
              <a:tr h="8382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It received average rainfall of </a:t>
                      </a:r>
                      <a:r>
                        <a:rPr lang="en-US" sz="2400" b="0" i="0" u="sng" strike="noStrike" dirty="0">
                          <a:solidFill>
                            <a:srgbClr val="FF0000"/>
                          </a:solidFill>
                          <a:latin typeface="Times New Roman"/>
                        </a:rPr>
                        <a:t>684mm</a:t>
                      </a:r>
                      <a:r>
                        <a:rPr lang="en-US" sz="2400" b="0" i="0" u="none" strike="noStrike" dirty="0">
                          <a:solidFill>
                            <a:schemeClr val="tx1"/>
                          </a:solidFill>
                          <a:latin typeface="Times New Roman"/>
                        </a:rPr>
                        <a:t> in last 10 years as against its average of 779mm.</a:t>
                      </a:r>
                    </a:p>
                  </a:txBody>
                  <a:tcPr marL="0" marT="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2"/>
                  </a:ext>
                </a:extLst>
              </a:tr>
              <a:tr h="9144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Rainfall was deficient during </a:t>
                      </a:r>
                      <a:r>
                        <a:rPr lang="en-US" sz="2400" b="0" i="0" u="sng" strike="noStrike" dirty="0">
                          <a:solidFill>
                            <a:schemeClr val="tx1"/>
                          </a:solidFill>
                          <a:latin typeface="Times New Roman"/>
                        </a:rPr>
                        <a:t>2012-13 (69%), 2014-15 (53%), 2015-16 (56%) and 2018-19 (64%).</a:t>
                      </a:r>
                      <a:endParaRPr lang="en-US" sz="2400" b="0" i="0" u="none" strike="noStrike" dirty="0">
                        <a:solidFill>
                          <a:schemeClr val="tx1"/>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solidFill>
                      <a:schemeClr val="bg2"/>
                    </a:solidFill>
                  </a:tcPr>
                </a:tc>
                <a:extLst>
                  <a:ext uri="{0D108BD9-81ED-4DB2-BD59-A6C34878D82A}">
                    <a16:rowId xmlns:a16="http://schemas.microsoft.com/office/drawing/2014/main" val="10003"/>
                  </a:ext>
                </a:extLst>
              </a:tr>
              <a:tr h="8382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Out of 76 talukas in the division, </a:t>
                      </a:r>
                      <a:r>
                        <a:rPr lang="en-US" sz="2400" b="0" i="0" u="none" strike="noStrike" dirty="0">
                          <a:solidFill>
                            <a:srgbClr val="FF0000"/>
                          </a:solidFill>
                          <a:latin typeface="Times New Roman"/>
                        </a:rPr>
                        <a:t>37 talukas </a:t>
                      </a:r>
                      <a:r>
                        <a:rPr lang="en-US" sz="2400" b="0" i="0" u="none" strike="noStrike" dirty="0">
                          <a:solidFill>
                            <a:schemeClr val="tx1"/>
                          </a:solidFill>
                          <a:latin typeface="Times New Roman"/>
                        </a:rPr>
                        <a:t>falls under Drought Prone Area (nearly 50%).</a:t>
                      </a:r>
                    </a:p>
                  </a:txBody>
                  <a:tcPr marL="0" marT="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4"/>
                  </a:ext>
                </a:extLst>
              </a:tr>
              <a:tr h="187653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400" b="0" i="0" u="none" strike="noStrike" dirty="0">
                          <a:solidFill>
                            <a:schemeClr val="tx1"/>
                          </a:solidFill>
                          <a:latin typeface="Times New Roman"/>
                        </a:rPr>
                        <a:t>During 2010 year 412 tankers were required for </a:t>
                      </a:r>
                      <a:r>
                        <a:rPr lang="en-US" sz="2400" b="0" i="0" u="sng" strike="noStrike" dirty="0">
                          <a:solidFill>
                            <a:schemeClr val="tx1"/>
                          </a:solidFill>
                          <a:latin typeface="Times New Roman"/>
                        </a:rPr>
                        <a:t>365 villages  &amp; 177 hamlets</a:t>
                      </a:r>
                      <a:r>
                        <a:rPr lang="en-US" sz="2400" b="0" i="0" u="none" strike="noStrike" dirty="0">
                          <a:solidFill>
                            <a:schemeClr val="tx1"/>
                          </a:solidFill>
                          <a:latin typeface="Times New Roman"/>
                        </a:rPr>
                        <a:t>. During 2015 requirement was </a:t>
                      </a:r>
                      <a:r>
                        <a:rPr lang="en-US" sz="2400" b="0" i="0" u="sng" strike="noStrike" dirty="0">
                          <a:solidFill>
                            <a:srgbClr val="FF0000"/>
                          </a:solidFill>
                          <a:latin typeface="Times New Roman"/>
                        </a:rPr>
                        <a:t>4015 tankers </a:t>
                      </a:r>
                      <a:r>
                        <a:rPr lang="en-US" sz="2400" b="0" i="0" u="sng" strike="noStrike" dirty="0">
                          <a:solidFill>
                            <a:schemeClr val="tx1"/>
                          </a:solidFill>
                          <a:latin typeface="Times New Roman"/>
                        </a:rPr>
                        <a:t>for 2972 villages and 1017</a:t>
                      </a:r>
                      <a:r>
                        <a:rPr lang="en-US" sz="2400" b="0" i="0" u="none" strike="noStrike" dirty="0">
                          <a:solidFill>
                            <a:schemeClr val="tx1"/>
                          </a:solidFill>
                          <a:latin typeface="Times New Roman"/>
                        </a:rPr>
                        <a:t> hamlets which was highest. During 2019 peak requirement was </a:t>
                      </a:r>
                      <a:r>
                        <a:rPr lang="en-US" sz="2400" b="0" i="0" u="sng" strike="noStrike" dirty="0">
                          <a:solidFill>
                            <a:srgbClr val="FF0000"/>
                          </a:solidFill>
                          <a:latin typeface="Times New Roman"/>
                        </a:rPr>
                        <a:t>3545 </a:t>
                      </a:r>
                      <a:r>
                        <a:rPr lang="en-US" sz="2400" b="0" i="0" u="sng" strike="noStrike" dirty="0">
                          <a:solidFill>
                            <a:schemeClr val="tx1"/>
                          </a:solidFill>
                          <a:latin typeface="Times New Roman"/>
                        </a:rPr>
                        <a:t>for </a:t>
                      </a:r>
                      <a:r>
                        <a:rPr lang="en-US" sz="2400" b="0" i="0" u="sng" strike="noStrike" dirty="0">
                          <a:solidFill>
                            <a:srgbClr val="FF0000"/>
                          </a:solidFill>
                          <a:latin typeface="Times New Roman"/>
                        </a:rPr>
                        <a:t>2502</a:t>
                      </a:r>
                      <a:r>
                        <a:rPr lang="en-US" sz="2400" b="0" i="0" u="sng" strike="noStrike" dirty="0">
                          <a:solidFill>
                            <a:schemeClr val="tx1"/>
                          </a:solidFill>
                          <a:latin typeface="Times New Roman"/>
                        </a:rPr>
                        <a:t> Villages and 848 Hamlets</a:t>
                      </a:r>
                      <a:r>
                        <a:rPr lang="en-US" sz="2400" b="0" i="0" u="none" strike="noStrike" dirty="0">
                          <a:solidFill>
                            <a:schemeClr val="tx1"/>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61</a:t>
            </a:fld>
            <a:endParaRPr lang="en-US"/>
          </a:p>
        </p:txBody>
      </p:sp>
      <p:cxnSp>
        <p:nvCxnSpPr>
          <p:cNvPr id="5" name="Straight Connector 4"/>
          <p:cNvCxnSpPr/>
          <p:nvPr/>
        </p:nvCxnSpPr>
        <p:spPr>
          <a:xfrm>
            <a:off x="228600" y="1219200"/>
            <a:ext cx="8763000" cy="1588"/>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601"/>
          <a:ext cx="8686800" cy="6344063"/>
        </p:xfrm>
        <a:graphic>
          <a:graphicData uri="http://schemas.openxmlformats.org/drawingml/2006/table">
            <a:tbl>
              <a:tblPr/>
              <a:tblGrid>
                <a:gridCol w="796954">
                  <a:extLst>
                    <a:ext uri="{9D8B030D-6E8A-4147-A177-3AD203B41FA5}">
                      <a16:colId xmlns:a16="http://schemas.microsoft.com/office/drawing/2014/main" val="20000"/>
                    </a:ext>
                  </a:extLst>
                </a:gridCol>
                <a:gridCol w="7889846">
                  <a:extLst>
                    <a:ext uri="{9D8B030D-6E8A-4147-A177-3AD203B41FA5}">
                      <a16:colId xmlns:a16="http://schemas.microsoft.com/office/drawing/2014/main" val="20001"/>
                    </a:ext>
                  </a:extLst>
                </a:gridCol>
              </a:tblGrid>
              <a:tr h="304799">
                <a:tc>
                  <a:txBody>
                    <a:bodyPr/>
                    <a:lstStyle/>
                    <a:p>
                      <a:pPr algn="ctr" fontAlgn="t"/>
                      <a:endParaRPr lang="en-US" sz="2600" b="0" i="0" u="none" strike="noStrike" dirty="0">
                        <a:solidFill>
                          <a:srgbClr val="FF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b="0" i="0" u="sng" strike="noStrike" dirty="0">
                          <a:solidFill>
                            <a:srgbClr val="FF0000"/>
                          </a:solidFill>
                          <a:latin typeface="Times New Roman"/>
                        </a:rPr>
                        <a:t>Continue --</a:t>
                      </a:r>
                    </a:p>
                  </a:txBody>
                  <a:tcPr marL="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38200">
                <a:tc>
                  <a:txBody>
                    <a:bodyPr/>
                    <a:lstStyle/>
                    <a:p>
                      <a:pPr algn="ctr" fontAlgn="t"/>
                      <a:r>
                        <a:rPr lang="en-US" sz="2600" b="0" i="0" u="none" strike="noStrike" dirty="0">
                          <a:solidFill>
                            <a:srgbClr val="FF0000"/>
                          </a:solidFill>
                          <a:latin typeface="Times New Roman"/>
                        </a:rPr>
                        <a:t>*</a:t>
                      </a:r>
                    </a:p>
                  </a:txBody>
                  <a:tcPr marL="0" marR="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400" b="0" i="0" u="none" strike="noStrike" dirty="0">
                          <a:solidFill>
                            <a:schemeClr val="tx1"/>
                          </a:solidFill>
                          <a:latin typeface="Times New Roman"/>
                        </a:rPr>
                        <a:t>Static </a:t>
                      </a:r>
                      <a:r>
                        <a:rPr lang="en-US" sz="2400" b="0" i="0" u="none" strike="noStrike" kern="1200" dirty="0">
                          <a:solidFill>
                            <a:schemeClr val="tx1"/>
                          </a:solidFill>
                          <a:latin typeface="Times New Roman"/>
                          <a:ea typeface="+mn-ea"/>
                          <a:cs typeface="+mn-cs"/>
                        </a:rPr>
                        <a:t>ground</a:t>
                      </a:r>
                      <a:r>
                        <a:rPr lang="en-US" sz="2400" b="0" i="0" u="none" strike="noStrike" dirty="0">
                          <a:solidFill>
                            <a:schemeClr val="tx1"/>
                          </a:solidFill>
                          <a:latin typeface="Times New Roman"/>
                        </a:rPr>
                        <a:t> water level on an average depleted by </a:t>
                      </a:r>
                      <a:r>
                        <a:rPr lang="en-US" sz="2400" b="0" i="0" u="sng" strike="noStrike" dirty="0">
                          <a:solidFill>
                            <a:srgbClr val="FF0000"/>
                          </a:solidFill>
                          <a:latin typeface="Times New Roman"/>
                        </a:rPr>
                        <a:t>1.84mt</a:t>
                      </a:r>
                      <a:r>
                        <a:rPr lang="en-US" sz="2400" b="0" i="0" u="none" strike="noStrike" dirty="0">
                          <a:solidFill>
                            <a:schemeClr val="tx1"/>
                          </a:solidFill>
                          <a:latin typeface="Times New Roman"/>
                        </a:rPr>
                        <a:t> in last four years. </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2"/>
                    </a:solidFill>
                  </a:tcPr>
                </a:tc>
                <a:extLst>
                  <a:ext uri="{0D108BD9-81ED-4DB2-BD59-A6C34878D82A}">
                    <a16:rowId xmlns:a16="http://schemas.microsoft.com/office/drawing/2014/main" val="10001"/>
                  </a:ext>
                </a:extLst>
              </a:tr>
              <a:tr h="762000">
                <a:tc>
                  <a:txBody>
                    <a:bodyPr/>
                    <a:lstStyle/>
                    <a:p>
                      <a:pPr marL="0" algn="ctr" defTabSz="914400" rtl="0" eaLnBrk="1" fontAlgn="t" latinLnBrk="0" hangingPunct="1"/>
                      <a:r>
                        <a:rPr lang="en-US" sz="2600" b="0" i="0" u="none" strike="noStrike" kern="1200" dirty="0">
                          <a:solidFill>
                            <a:srgbClr val="FF0000"/>
                          </a:solidFill>
                          <a:latin typeface="Times New Roman"/>
                          <a:ea typeface="+mn-ea"/>
                          <a:cs typeface="+mn-cs"/>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algn="just" defTabSz="914400" rtl="0" eaLnBrk="1" fontAlgn="auto" latinLnBrk="0" hangingPunct="1"/>
                      <a:r>
                        <a:rPr lang="en-US" sz="2400" b="0" i="0" u="none" strike="noStrike" kern="1200" dirty="0">
                          <a:solidFill>
                            <a:schemeClr val="tx1"/>
                          </a:solidFill>
                          <a:latin typeface="Times New Roman"/>
                          <a:ea typeface="+mn-ea"/>
                          <a:cs typeface="+mn-cs"/>
                        </a:rPr>
                        <a:t>Out of 76 talukas, underground water level of </a:t>
                      </a:r>
                      <a:r>
                        <a:rPr lang="en-US" sz="2400" b="0" i="0" u="none" strike="noStrike" kern="1200" dirty="0">
                          <a:solidFill>
                            <a:srgbClr val="FF0000"/>
                          </a:solidFill>
                          <a:latin typeface="Times New Roman"/>
                          <a:ea typeface="+mn-ea"/>
                          <a:cs typeface="+mn-cs"/>
                        </a:rPr>
                        <a:t>71</a:t>
                      </a:r>
                      <a:r>
                        <a:rPr lang="en-US" sz="2400" b="0" i="0" u="none" strike="noStrike" kern="1200" dirty="0">
                          <a:solidFill>
                            <a:schemeClr val="tx1"/>
                          </a:solidFill>
                          <a:latin typeface="Times New Roman"/>
                          <a:ea typeface="+mn-ea"/>
                          <a:cs typeface="+mn-cs"/>
                        </a:rPr>
                        <a:t> talukas decreased.</a:t>
                      </a:r>
                    </a:p>
                  </a:txBody>
                  <a:tcPr marL="0" marT="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2"/>
                  </a:ext>
                </a:extLst>
              </a:tr>
              <a:tr h="844967">
                <a:tc>
                  <a:txBody>
                    <a:bodyPr/>
                    <a:lstStyle/>
                    <a:p>
                      <a:pPr marL="0" algn="ctr" defTabSz="914400" rtl="0" eaLnBrk="1" fontAlgn="t" latinLnBrk="0" hangingPunct="1"/>
                      <a:r>
                        <a:rPr lang="en-US" sz="2600" b="0" i="0" u="none" strike="noStrike" kern="1200" dirty="0">
                          <a:solidFill>
                            <a:srgbClr val="FF0000"/>
                          </a:solidFill>
                          <a:latin typeface="Times New Roman"/>
                          <a:ea typeface="+mn-ea"/>
                          <a:cs typeface="+mn-cs"/>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algn="just" defTabSz="914400" rtl="0" eaLnBrk="1" fontAlgn="auto" latinLnBrk="0" hangingPunct="1"/>
                      <a:r>
                        <a:rPr lang="en-US" sz="2400" b="0" i="0" u="none" strike="noStrike" kern="1200" dirty="0">
                          <a:solidFill>
                            <a:schemeClr val="tx1"/>
                          </a:solidFill>
                          <a:latin typeface="Times New Roman"/>
                          <a:ea typeface="+mn-ea"/>
                          <a:cs typeface="+mn-cs"/>
                        </a:rPr>
                        <a:t>Average water storage for last 10 years in major, medium and minor dam was </a:t>
                      </a:r>
                      <a:r>
                        <a:rPr lang="en-US" sz="2400" b="0" i="0" u="sng" strike="noStrike" kern="1200" dirty="0">
                          <a:solidFill>
                            <a:srgbClr val="FF0000"/>
                          </a:solidFill>
                          <a:latin typeface="Times New Roman"/>
                          <a:ea typeface="+mn-ea"/>
                          <a:cs typeface="+mn-cs"/>
                        </a:rPr>
                        <a:t>48%, 52% and 40% </a:t>
                      </a:r>
                      <a:r>
                        <a:rPr lang="en-US" sz="2400" b="0" i="0" u="none" strike="noStrike" kern="1200" dirty="0">
                          <a:solidFill>
                            <a:schemeClr val="tx1"/>
                          </a:solidFill>
                          <a:latin typeface="Times New Roman"/>
                          <a:ea typeface="+mn-ea"/>
                          <a:cs typeface="+mn-cs"/>
                        </a:rPr>
                        <a:t>respectively.</a:t>
                      </a:r>
                    </a:p>
                  </a:txBody>
                  <a:tcPr marL="0" marT="0" marB="0">
                    <a:lnL>
                      <a:noFill/>
                    </a:lnL>
                    <a:lnR w="12700" cap="flat" cmpd="sng" algn="ctr">
                      <a:solidFill>
                        <a:schemeClr val="tx1"/>
                      </a:solidFill>
                      <a:prstDash val="solid"/>
                      <a:round/>
                      <a:headEnd type="none" w="med" len="med"/>
                      <a:tailEnd type="none" w="med" len="med"/>
                    </a:lnR>
                    <a:lnT>
                      <a:noFill/>
                    </a:lnT>
                    <a:lnB>
                      <a:noFill/>
                    </a:lnB>
                    <a:solidFill>
                      <a:schemeClr val="bg2"/>
                    </a:solidFill>
                  </a:tcPr>
                </a:tc>
                <a:extLst>
                  <a:ext uri="{0D108BD9-81ED-4DB2-BD59-A6C34878D82A}">
                    <a16:rowId xmlns:a16="http://schemas.microsoft.com/office/drawing/2014/main" val="10003"/>
                  </a:ext>
                </a:extLst>
              </a:tr>
              <a:tr h="914400">
                <a:tc>
                  <a:txBody>
                    <a:bodyPr/>
                    <a:lstStyle/>
                    <a:p>
                      <a:pPr marL="0" algn="ctr" defTabSz="914400" rtl="0" eaLnBrk="1" fontAlgn="t" latinLnBrk="0" hangingPunct="1"/>
                      <a:r>
                        <a:rPr lang="en-US" sz="2600" b="0" i="0" u="none" strike="noStrike" kern="1200" dirty="0">
                          <a:solidFill>
                            <a:srgbClr val="FF0000"/>
                          </a:solidFill>
                          <a:latin typeface="Times New Roman"/>
                          <a:ea typeface="+mn-ea"/>
                          <a:cs typeface="+mn-cs"/>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algn="just" defTabSz="914400" rtl="0" eaLnBrk="1" fontAlgn="auto" latinLnBrk="0" hangingPunct="1"/>
                      <a:r>
                        <a:rPr lang="en-US" sz="2400" b="0" i="0" u="none" strike="noStrike" kern="1200" dirty="0">
                          <a:solidFill>
                            <a:schemeClr val="tx1"/>
                          </a:solidFill>
                          <a:latin typeface="Times New Roman"/>
                          <a:ea typeface="+mn-ea"/>
                          <a:cs typeface="+mn-cs"/>
                        </a:rPr>
                        <a:t>Areas under sugarcane was </a:t>
                      </a:r>
                      <a:r>
                        <a:rPr lang="en-US" sz="2400" b="0" i="0" u="sng" strike="noStrike" kern="1200" dirty="0">
                          <a:solidFill>
                            <a:schemeClr val="tx1"/>
                          </a:solidFill>
                          <a:latin typeface="Times New Roman"/>
                          <a:ea typeface="+mn-ea"/>
                          <a:cs typeface="+mn-cs"/>
                        </a:rPr>
                        <a:t>1.85 Lakh ha </a:t>
                      </a:r>
                      <a:r>
                        <a:rPr lang="en-US" sz="2400" b="0" i="0" u="none" strike="noStrike" kern="1200" dirty="0">
                          <a:solidFill>
                            <a:schemeClr val="tx1"/>
                          </a:solidFill>
                          <a:latin typeface="Times New Roman"/>
                          <a:ea typeface="+mn-ea"/>
                          <a:cs typeface="+mn-cs"/>
                        </a:rPr>
                        <a:t>in 2009-10 which was increased up to </a:t>
                      </a:r>
                      <a:r>
                        <a:rPr lang="en-US" sz="2400" b="0" i="0" u="sng" strike="noStrike" kern="1200" dirty="0">
                          <a:solidFill>
                            <a:srgbClr val="FF0000"/>
                          </a:solidFill>
                          <a:latin typeface="Times New Roman"/>
                          <a:ea typeface="+mn-ea"/>
                          <a:cs typeface="+mn-cs"/>
                        </a:rPr>
                        <a:t>3.13 Lakh ha </a:t>
                      </a:r>
                      <a:r>
                        <a:rPr lang="en-US" sz="2400" b="0" i="0" u="none" strike="noStrike" kern="1200" dirty="0">
                          <a:solidFill>
                            <a:schemeClr val="tx1"/>
                          </a:solidFill>
                          <a:latin typeface="Times New Roman"/>
                          <a:ea typeface="+mn-ea"/>
                          <a:cs typeface="+mn-cs"/>
                        </a:rPr>
                        <a:t>during 2018-19. </a:t>
                      </a:r>
                    </a:p>
                  </a:txBody>
                  <a:tcPr marL="0" marT="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4"/>
                  </a:ext>
                </a:extLst>
              </a:tr>
              <a:tr h="1063417">
                <a:tc>
                  <a:txBody>
                    <a:bodyPr/>
                    <a:lstStyle/>
                    <a:p>
                      <a:pPr marL="0" algn="ctr" defTabSz="914400" rtl="0" eaLnBrk="1" fontAlgn="t" latinLnBrk="0" hangingPunct="1"/>
                      <a:r>
                        <a:rPr lang="en-US" sz="2600" b="0" i="0" u="none" strike="noStrike" kern="1200" dirty="0">
                          <a:solidFill>
                            <a:srgbClr val="FF0000"/>
                          </a:solidFill>
                          <a:latin typeface="Times New Roman"/>
                          <a:ea typeface="+mn-ea"/>
                          <a:cs typeface="+mn-cs"/>
                        </a:rPr>
                        <a:t>*</a:t>
                      </a:r>
                    </a:p>
                  </a:txBody>
                  <a:tcPr marL="0" marR="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algn="just" defTabSz="914400" rtl="0" eaLnBrk="1" fontAlgn="auto" latinLnBrk="0" hangingPunct="1"/>
                      <a:r>
                        <a:rPr lang="en-US" sz="2400" b="0" i="0" u="none" strike="noStrike" kern="1200" dirty="0">
                          <a:solidFill>
                            <a:schemeClr val="tx1"/>
                          </a:solidFill>
                          <a:latin typeface="Times New Roman"/>
                          <a:ea typeface="+mn-ea"/>
                          <a:cs typeface="+mn-cs"/>
                        </a:rPr>
                        <a:t>Cultivable area of Marathwada is </a:t>
                      </a:r>
                      <a:r>
                        <a:rPr lang="en-US" sz="2400" b="0" i="0" u="sng" strike="noStrike" kern="1200" dirty="0">
                          <a:solidFill>
                            <a:srgbClr val="FF0000"/>
                          </a:solidFill>
                          <a:latin typeface="Times New Roman"/>
                          <a:ea typeface="+mn-ea"/>
                          <a:cs typeface="+mn-cs"/>
                        </a:rPr>
                        <a:t>24%</a:t>
                      </a:r>
                      <a:r>
                        <a:rPr lang="en-US" sz="2400" b="0" i="0" u="none" strike="noStrike" kern="1200" dirty="0">
                          <a:solidFill>
                            <a:schemeClr val="tx1"/>
                          </a:solidFill>
                          <a:latin typeface="Times New Roman"/>
                          <a:ea typeface="+mn-ea"/>
                          <a:cs typeface="+mn-cs"/>
                        </a:rPr>
                        <a:t> of total area of Maharashtra where as area under sugarcane was </a:t>
                      </a:r>
                      <a:r>
                        <a:rPr lang="en-US" sz="2400" b="0" i="0" u="sng" strike="noStrike" kern="1200" dirty="0">
                          <a:solidFill>
                            <a:srgbClr val="FF0000"/>
                          </a:solidFill>
                          <a:latin typeface="Times New Roman"/>
                          <a:ea typeface="+mn-ea"/>
                          <a:cs typeface="+mn-cs"/>
                        </a:rPr>
                        <a:t>27%</a:t>
                      </a:r>
                      <a:r>
                        <a:rPr lang="en-US" sz="2400" b="0" i="0" u="none" strike="noStrike" kern="1200" dirty="0">
                          <a:solidFill>
                            <a:schemeClr val="tx1"/>
                          </a:solidFill>
                          <a:latin typeface="Times New Roman"/>
                          <a:ea typeface="+mn-ea"/>
                          <a:cs typeface="+mn-cs"/>
                        </a:rPr>
                        <a:t> during 2018-19.</a:t>
                      </a:r>
                    </a:p>
                  </a:txBody>
                  <a:tcPr marL="0" marT="0" marB="0">
                    <a:lnL>
                      <a:noFill/>
                    </a:lnL>
                    <a:lnR w="12700" cap="flat" cmpd="sng" algn="ctr">
                      <a:solidFill>
                        <a:schemeClr val="tx1"/>
                      </a:solidFill>
                      <a:prstDash val="solid"/>
                      <a:round/>
                      <a:headEnd type="none" w="med" len="med"/>
                      <a:tailEnd type="none" w="med" len="med"/>
                    </a:lnR>
                    <a:lnT>
                      <a:noFill/>
                    </a:lnT>
                    <a:lnB>
                      <a:noFill/>
                    </a:lnB>
                    <a:solidFill>
                      <a:schemeClr val="bg2"/>
                    </a:solidFill>
                  </a:tcPr>
                </a:tc>
                <a:extLst>
                  <a:ext uri="{0D108BD9-81ED-4DB2-BD59-A6C34878D82A}">
                    <a16:rowId xmlns:a16="http://schemas.microsoft.com/office/drawing/2014/main" val="10005"/>
                  </a:ext>
                </a:extLst>
              </a:tr>
              <a:tr h="1490976">
                <a:tc>
                  <a:txBody>
                    <a:bodyPr/>
                    <a:lstStyle/>
                    <a:p>
                      <a:pPr marL="0" algn="ctr" defTabSz="914400" rtl="0" eaLnBrk="1" fontAlgn="t" latinLnBrk="0" hangingPunct="1"/>
                      <a:r>
                        <a:rPr lang="en-US" sz="2600" b="0" i="0" u="none" strike="noStrike" kern="1200" dirty="0">
                          <a:solidFill>
                            <a:srgbClr val="FF0000"/>
                          </a:solidFill>
                          <a:latin typeface="Times New Roman"/>
                          <a:ea typeface="+mn-ea"/>
                          <a:cs typeface="+mn-cs"/>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marL="0" algn="just" defTabSz="914400" rtl="0" eaLnBrk="1" fontAlgn="auto" latinLnBrk="0" hangingPunct="1"/>
                      <a:r>
                        <a:rPr lang="en-US" sz="2400" b="0" i="0" u="none" strike="noStrike" kern="1200" dirty="0">
                          <a:solidFill>
                            <a:schemeClr val="tx1"/>
                          </a:solidFill>
                          <a:latin typeface="Times New Roman"/>
                          <a:ea typeface="+mn-ea"/>
                          <a:cs typeface="+mn-cs"/>
                        </a:rPr>
                        <a:t>Average sugarcane production in Marathwada for last 10 years is </a:t>
                      </a:r>
                      <a:r>
                        <a:rPr lang="en-US" sz="2400" b="0" i="0" u="sng" strike="noStrike" kern="1200" dirty="0">
                          <a:solidFill>
                            <a:srgbClr val="FF0000"/>
                          </a:solidFill>
                          <a:latin typeface="Times New Roman"/>
                          <a:ea typeface="+mn-ea"/>
                          <a:cs typeface="+mn-cs"/>
                        </a:rPr>
                        <a:t>57MT/ha</a:t>
                      </a:r>
                      <a:r>
                        <a:rPr lang="en-US" sz="2400" b="0" i="0" u="none" strike="noStrike" kern="1200" dirty="0">
                          <a:solidFill>
                            <a:schemeClr val="tx1"/>
                          </a:solidFill>
                          <a:latin typeface="Times New Roman"/>
                          <a:ea typeface="+mn-ea"/>
                          <a:cs typeface="+mn-cs"/>
                        </a:rPr>
                        <a:t> as against </a:t>
                      </a:r>
                      <a:r>
                        <a:rPr lang="en-US" sz="2400" b="0" i="0" u="none" strike="noStrike" kern="1200" dirty="0">
                          <a:solidFill>
                            <a:srgbClr val="FF0000"/>
                          </a:solidFill>
                          <a:latin typeface="Times New Roman"/>
                          <a:ea typeface="+mn-ea"/>
                          <a:cs typeface="+mn-cs"/>
                        </a:rPr>
                        <a:t>85MT/ha</a:t>
                      </a:r>
                      <a:r>
                        <a:rPr lang="en-US" sz="2400" b="0" i="0" u="none" strike="noStrike" kern="1200" dirty="0">
                          <a:solidFill>
                            <a:schemeClr val="tx1"/>
                          </a:solidFill>
                          <a:latin typeface="Times New Roman"/>
                          <a:ea typeface="+mn-ea"/>
                          <a:cs typeface="+mn-cs"/>
                        </a:rPr>
                        <a:t> in Maharashtra. It shows less productivity of sugarcane in Marathwada region.</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62</a:t>
            </a:fld>
            <a:endParaRPr lang="en-US"/>
          </a:p>
        </p:txBody>
      </p:sp>
    </p:spTree>
  </p:cSld>
  <p:clrMapOvr>
    <a:masterClrMapping/>
  </p:clrMapOvr>
  <p:transition>
    <p:wip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228601"/>
          <a:ext cx="8763000" cy="6575752"/>
        </p:xfrm>
        <a:graphic>
          <a:graphicData uri="http://schemas.openxmlformats.org/drawingml/2006/table">
            <a:tbl>
              <a:tblPr/>
              <a:tblGrid>
                <a:gridCol w="614947">
                  <a:extLst>
                    <a:ext uri="{9D8B030D-6E8A-4147-A177-3AD203B41FA5}">
                      <a16:colId xmlns:a16="http://schemas.microsoft.com/office/drawing/2014/main" val="20000"/>
                    </a:ext>
                  </a:extLst>
                </a:gridCol>
                <a:gridCol w="8148053">
                  <a:extLst>
                    <a:ext uri="{9D8B030D-6E8A-4147-A177-3AD203B41FA5}">
                      <a16:colId xmlns:a16="http://schemas.microsoft.com/office/drawing/2014/main" val="20001"/>
                    </a:ext>
                  </a:extLst>
                </a:gridCol>
              </a:tblGrid>
              <a:tr h="430453">
                <a:tc>
                  <a:txBody>
                    <a:bodyPr/>
                    <a:lstStyle/>
                    <a:p>
                      <a:pPr algn="ctr" fontAlgn="t"/>
                      <a:endParaRPr lang="en-US" sz="2600" b="0" i="0" u="none" strike="noStrike" dirty="0">
                        <a:solidFill>
                          <a:srgbClr val="FF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b="0" i="0" u="sng" strike="noStrike" dirty="0">
                          <a:solidFill>
                            <a:srgbClr val="FF0000"/>
                          </a:solidFill>
                          <a:latin typeface="Times New Roman"/>
                        </a:rPr>
                        <a:t>Continue --</a:t>
                      </a:r>
                    </a:p>
                  </a:txBody>
                  <a:tcPr marL="0" marR="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076402">
                <a:tc>
                  <a:txBody>
                    <a:bodyPr/>
                    <a:lstStyle/>
                    <a:p>
                      <a:pPr algn="ctr" fontAlgn="t"/>
                      <a:r>
                        <a:rPr lang="en-US" sz="2600" b="0" i="0" u="none" strike="noStrike" dirty="0">
                          <a:solidFill>
                            <a:srgbClr val="FF0000"/>
                          </a:solidFill>
                          <a:latin typeface="Times New Roman"/>
                        </a:rPr>
                        <a:t>*</a:t>
                      </a:r>
                    </a:p>
                  </a:txBody>
                  <a:tcPr marL="0"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400" b="0" i="0" u="none" strike="noStrike" dirty="0">
                          <a:solidFill>
                            <a:schemeClr val="tx1"/>
                          </a:solidFill>
                          <a:latin typeface="Times New Roman"/>
                        </a:rPr>
                        <a:t>Functional sugar factories is (both co-operative &amp; Private) were </a:t>
                      </a:r>
                      <a:r>
                        <a:rPr lang="en-US" sz="2400" b="0" i="0" u="sng" strike="noStrike" dirty="0">
                          <a:solidFill>
                            <a:srgbClr val="FF0000"/>
                          </a:solidFill>
                          <a:latin typeface="Times New Roman"/>
                        </a:rPr>
                        <a:t>46 </a:t>
                      </a:r>
                      <a:r>
                        <a:rPr lang="en-US" sz="2400" b="0" i="0" u="none" strike="noStrike" dirty="0">
                          <a:solidFill>
                            <a:srgbClr val="FF0000"/>
                          </a:solidFill>
                          <a:latin typeface="Times New Roman"/>
                        </a:rPr>
                        <a:t>in </a:t>
                      </a:r>
                      <a:r>
                        <a:rPr lang="en-US" sz="2400" b="0" i="0" u="none" strike="noStrike" dirty="0">
                          <a:solidFill>
                            <a:schemeClr val="tx1"/>
                          </a:solidFill>
                          <a:latin typeface="Times New Roman"/>
                        </a:rPr>
                        <a:t>2010-11</a:t>
                      </a:r>
                      <a:r>
                        <a:rPr lang="en-US" sz="2400" b="0" i="0" u="none" strike="noStrike" dirty="0">
                          <a:solidFill>
                            <a:srgbClr val="FF0000"/>
                          </a:solidFill>
                          <a:latin typeface="Times New Roman"/>
                        </a:rPr>
                        <a:t> </a:t>
                      </a:r>
                      <a:r>
                        <a:rPr lang="en-US" sz="2400" b="0" i="0" u="none" strike="noStrike" dirty="0">
                          <a:solidFill>
                            <a:schemeClr val="tx1"/>
                          </a:solidFill>
                          <a:latin typeface="Times New Roman"/>
                        </a:rPr>
                        <a:t>which increased up to </a:t>
                      </a:r>
                      <a:r>
                        <a:rPr lang="en-US" sz="2400" b="0" i="0" u="sng" strike="noStrike" dirty="0">
                          <a:solidFill>
                            <a:srgbClr val="FF0000"/>
                          </a:solidFill>
                          <a:latin typeface="Times New Roman"/>
                        </a:rPr>
                        <a:t>54  in </a:t>
                      </a:r>
                      <a:r>
                        <a:rPr lang="en-US" sz="2400" b="0" i="0" u="none" strike="noStrike" kern="1200" dirty="0">
                          <a:solidFill>
                            <a:schemeClr val="tx1"/>
                          </a:solidFill>
                          <a:latin typeface="Times New Roman"/>
                          <a:ea typeface="+mn-ea"/>
                          <a:cs typeface="+mn-cs"/>
                        </a:rPr>
                        <a:t>2018-19 </a:t>
                      </a:r>
                      <a:r>
                        <a:rPr lang="en-US" sz="2400" b="0" i="0" u="sng" strike="noStrike" dirty="0">
                          <a:solidFill>
                            <a:schemeClr val="tx1"/>
                          </a:solidFill>
                          <a:latin typeface="Times New Roman"/>
                        </a:rPr>
                        <a:t>(17% increased) </a:t>
                      </a:r>
                      <a:r>
                        <a:rPr lang="en-US" sz="2400" b="0" i="0" u="none" strike="noStrike" dirty="0">
                          <a:solidFill>
                            <a:schemeClr val="tx1"/>
                          </a:solidFill>
                          <a:latin typeface="Times New Roman"/>
                        </a:rPr>
                        <a:t>.</a:t>
                      </a:r>
                    </a:p>
                  </a:txBody>
                  <a:tcPr marL="0"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2"/>
                    </a:solidFill>
                  </a:tcPr>
                </a:tc>
                <a:extLst>
                  <a:ext uri="{0D108BD9-81ED-4DB2-BD59-A6C34878D82A}">
                    <a16:rowId xmlns:a16="http://schemas.microsoft.com/office/drawing/2014/main" val="10001"/>
                  </a:ext>
                </a:extLst>
              </a:tr>
              <a:tr h="1076402">
                <a:tc>
                  <a:txBody>
                    <a:bodyPr/>
                    <a:lstStyle/>
                    <a:p>
                      <a:pPr algn="ctr" fontAlgn="t"/>
                      <a:r>
                        <a:rPr lang="en-US" sz="2600" b="0" i="0" u="none" strike="noStrike">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Crushing capacity of sugarcane factories was </a:t>
                      </a:r>
                      <a:r>
                        <a:rPr lang="en-US" sz="2400" b="0" i="0" u="sng" strike="noStrike" dirty="0">
                          <a:solidFill>
                            <a:srgbClr val="FF0000"/>
                          </a:solidFill>
                          <a:latin typeface="Times New Roman"/>
                        </a:rPr>
                        <a:t>94550 MT/Day</a:t>
                      </a:r>
                      <a:r>
                        <a:rPr lang="en-US" sz="2400" b="0" i="0" u="none" strike="noStrike" dirty="0">
                          <a:solidFill>
                            <a:srgbClr val="FF0000"/>
                          </a:solidFill>
                          <a:latin typeface="Times New Roman"/>
                        </a:rPr>
                        <a:t> </a:t>
                      </a:r>
                      <a:r>
                        <a:rPr lang="en-US" sz="2400" b="0" i="0" u="none" strike="noStrike" dirty="0">
                          <a:solidFill>
                            <a:schemeClr val="tx1"/>
                          </a:solidFill>
                          <a:latin typeface="Times New Roman"/>
                        </a:rPr>
                        <a:t>in </a:t>
                      </a:r>
                      <a:r>
                        <a:rPr lang="en-US" sz="2400" b="0" i="0" u="sng" strike="noStrike" dirty="0">
                          <a:solidFill>
                            <a:schemeClr val="tx1"/>
                          </a:solidFill>
                          <a:latin typeface="Times New Roman"/>
                        </a:rPr>
                        <a:t>2010-11</a:t>
                      </a:r>
                      <a:r>
                        <a:rPr lang="en-US" sz="2400" b="0" i="0" u="none" strike="noStrike" dirty="0">
                          <a:solidFill>
                            <a:schemeClr val="tx1"/>
                          </a:solidFill>
                          <a:latin typeface="Times New Roman"/>
                        </a:rPr>
                        <a:t> which increased up to </a:t>
                      </a:r>
                      <a:r>
                        <a:rPr lang="en-US" sz="2400" b="0" i="0" u="none" strike="noStrike" dirty="0">
                          <a:solidFill>
                            <a:srgbClr val="FF0000"/>
                          </a:solidFill>
                          <a:latin typeface="Times New Roman"/>
                        </a:rPr>
                        <a:t>157050</a:t>
                      </a:r>
                      <a:r>
                        <a:rPr lang="en-US" sz="2400" b="0" i="0" u="none" strike="noStrike" dirty="0">
                          <a:solidFill>
                            <a:schemeClr val="tx1"/>
                          </a:solidFill>
                          <a:latin typeface="Times New Roman"/>
                        </a:rPr>
                        <a:t> in 2018-19</a:t>
                      </a:r>
                      <a:r>
                        <a:rPr lang="en-US" sz="2400" b="0" i="0" u="none" strike="noStrike" baseline="0" dirty="0">
                          <a:solidFill>
                            <a:schemeClr val="tx1"/>
                          </a:solidFill>
                          <a:latin typeface="Times New Roman"/>
                        </a:rPr>
                        <a:t> </a:t>
                      </a:r>
                      <a:r>
                        <a:rPr lang="en-US" sz="2400" b="0" i="0" u="sng" strike="noStrike" dirty="0">
                          <a:solidFill>
                            <a:schemeClr val="tx1"/>
                          </a:solidFill>
                          <a:latin typeface="Times New Roman"/>
                        </a:rPr>
                        <a:t>(increased 66%)</a:t>
                      </a:r>
                      <a:r>
                        <a:rPr lang="en-US" sz="2400" b="0" i="0" u="none" strike="noStrike" dirty="0">
                          <a:solidFill>
                            <a:schemeClr val="tx1"/>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2"/>
                  </a:ext>
                </a:extLst>
              </a:tr>
              <a:tr h="1076402">
                <a:tc>
                  <a:txBody>
                    <a:bodyPr/>
                    <a:lstStyle/>
                    <a:p>
                      <a:pPr algn="ctr" fontAlgn="t"/>
                      <a:r>
                        <a:rPr lang="en-US" sz="26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Actual crushing of sugarcane in </a:t>
                      </a:r>
                      <a:r>
                        <a:rPr lang="en-US" sz="2400" b="0" i="0" u="sng" strike="noStrike" dirty="0">
                          <a:solidFill>
                            <a:schemeClr val="tx1"/>
                          </a:solidFill>
                          <a:latin typeface="Times New Roman"/>
                        </a:rPr>
                        <a:t>2010-11 was </a:t>
                      </a:r>
                      <a:r>
                        <a:rPr lang="en-US" sz="2400" b="0" i="0" u="sng" strike="noStrike" dirty="0">
                          <a:solidFill>
                            <a:srgbClr val="FF0000"/>
                          </a:solidFill>
                          <a:latin typeface="Times New Roman"/>
                        </a:rPr>
                        <a:t>130.03 lakh MT</a:t>
                      </a:r>
                      <a:r>
                        <a:rPr lang="en-US" sz="2400" b="0" i="0" u="none" strike="noStrike" dirty="0">
                          <a:solidFill>
                            <a:srgbClr val="FF0000"/>
                          </a:solidFill>
                          <a:latin typeface="Times New Roman"/>
                        </a:rPr>
                        <a:t> </a:t>
                      </a:r>
                      <a:r>
                        <a:rPr lang="en-US" sz="2400" b="0" i="0" u="none" strike="noStrike" dirty="0">
                          <a:solidFill>
                            <a:schemeClr val="tx1"/>
                          </a:solidFill>
                          <a:latin typeface="Times New Roman"/>
                        </a:rPr>
                        <a:t>which was increased up to </a:t>
                      </a:r>
                      <a:r>
                        <a:rPr lang="en-US" sz="2400" b="0" i="0" u="none" strike="noStrike" dirty="0">
                          <a:solidFill>
                            <a:srgbClr val="FF0000"/>
                          </a:solidFill>
                          <a:latin typeface="Times New Roman"/>
                        </a:rPr>
                        <a:t>194.31Lakh MT </a:t>
                      </a:r>
                      <a:r>
                        <a:rPr lang="en-US" sz="2400" b="0" i="0" u="none" strike="noStrike" dirty="0">
                          <a:solidFill>
                            <a:schemeClr val="tx1"/>
                          </a:solidFill>
                          <a:latin typeface="Times New Roman"/>
                        </a:rPr>
                        <a:t>in 2018-19 </a:t>
                      </a:r>
                      <a:r>
                        <a:rPr lang="en-US" sz="2400" b="0" i="0" u="sng" strike="noStrike" dirty="0">
                          <a:solidFill>
                            <a:schemeClr val="tx1"/>
                          </a:solidFill>
                          <a:latin typeface="Times New Roman"/>
                        </a:rPr>
                        <a:t>(increased 50%)</a:t>
                      </a:r>
                      <a:r>
                        <a:rPr lang="en-US" sz="2400" b="0" i="0" u="none" strike="noStrike" dirty="0">
                          <a:solidFill>
                            <a:schemeClr val="tx1"/>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3"/>
                  </a:ext>
                </a:extLst>
              </a:tr>
              <a:tr h="760469">
                <a:tc>
                  <a:txBody>
                    <a:bodyPr/>
                    <a:lstStyle/>
                    <a:p>
                      <a:pPr algn="ctr" fontAlgn="t"/>
                      <a:r>
                        <a:rPr lang="en-US" sz="26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rgbClr val="000000"/>
                          </a:solidFill>
                          <a:latin typeface="Times New Roman"/>
                        </a:rPr>
                        <a:t>Sugar Production was </a:t>
                      </a:r>
                      <a:r>
                        <a:rPr lang="en-US" sz="2400" b="0" i="0" u="none" strike="noStrike" dirty="0">
                          <a:solidFill>
                            <a:srgbClr val="FF0000"/>
                          </a:solidFill>
                          <a:latin typeface="Times New Roman"/>
                        </a:rPr>
                        <a:t>14.23 Lakh MT </a:t>
                      </a:r>
                      <a:r>
                        <a:rPr lang="en-US" sz="2400" b="0" i="0" u="none" strike="noStrike" dirty="0">
                          <a:solidFill>
                            <a:srgbClr val="000000"/>
                          </a:solidFill>
                          <a:latin typeface="Times New Roman"/>
                        </a:rPr>
                        <a:t>during 2010-11 which is increased up to </a:t>
                      </a:r>
                      <a:r>
                        <a:rPr lang="en-US" sz="2400" b="0" i="0" u="none" strike="noStrike" dirty="0">
                          <a:solidFill>
                            <a:srgbClr val="FF0000"/>
                          </a:solidFill>
                          <a:latin typeface="Times New Roman"/>
                        </a:rPr>
                        <a:t>20.91 Lakh MT </a:t>
                      </a:r>
                      <a:r>
                        <a:rPr lang="en-US" sz="2400" b="0" i="0" u="none" strike="noStrike" dirty="0">
                          <a:solidFill>
                            <a:schemeClr val="tx1"/>
                          </a:solidFill>
                          <a:latin typeface="Times New Roman"/>
                        </a:rPr>
                        <a:t>during 2018-19.</a:t>
                      </a:r>
                      <a:r>
                        <a:rPr lang="en-US" sz="2400" b="0" i="0" u="sng" strike="noStrike" dirty="0">
                          <a:solidFill>
                            <a:schemeClr val="tx1"/>
                          </a:solidFill>
                          <a:latin typeface="Times New Roman"/>
                        </a:rPr>
                        <a:t>(increased 47%)</a:t>
                      </a:r>
                    </a:p>
                  </a:txBody>
                  <a:tcPr marL="0" marT="0" marB="0">
                    <a:lnL>
                      <a:noFill/>
                    </a:lnL>
                    <a:lnR w="12700" cap="flat" cmpd="sng" algn="ctr">
                      <a:solidFill>
                        <a:schemeClr val="tx1"/>
                      </a:solidFill>
                      <a:prstDash val="solid"/>
                      <a:round/>
                      <a:headEnd type="none" w="med" len="med"/>
                      <a:tailEnd type="none" w="med" len="med"/>
                    </a:lnR>
                    <a:lnT>
                      <a:noFill/>
                    </a:lnT>
                    <a:lnB>
                      <a:noFill/>
                    </a:lnB>
                    <a:solidFill>
                      <a:schemeClr val="bg2"/>
                    </a:solidFill>
                  </a:tcPr>
                </a:tc>
                <a:extLst>
                  <a:ext uri="{0D108BD9-81ED-4DB2-BD59-A6C34878D82A}">
                    <a16:rowId xmlns:a16="http://schemas.microsoft.com/office/drawing/2014/main" val="10004"/>
                  </a:ext>
                </a:extLst>
              </a:tr>
              <a:tr h="904270">
                <a:tc>
                  <a:txBody>
                    <a:bodyPr/>
                    <a:lstStyle/>
                    <a:p>
                      <a:pPr algn="ctr" fontAlgn="t"/>
                      <a:r>
                        <a:rPr lang="en-US" sz="2600" b="0" i="0" u="none" strike="noStrike" dirty="0">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w="12700" cap="flat" cmpd="sng" algn="ctr">
                      <a:noFill/>
                      <a:prstDash val="solid"/>
                      <a:round/>
                      <a:headEnd type="none" w="med" len="med"/>
                      <a:tailEnd type="none" w="med" len="med"/>
                    </a:lnB>
                  </a:tcPr>
                </a:tc>
                <a:tc>
                  <a:txBody>
                    <a:bodyPr/>
                    <a:lstStyle/>
                    <a:p>
                      <a:pPr algn="just" fontAlgn="auto"/>
                      <a:r>
                        <a:rPr lang="en-US" sz="2400" b="0" i="0" u="none" strike="noStrike" dirty="0">
                          <a:solidFill>
                            <a:schemeClr val="tx1"/>
                          </a:solidFill>
                          <a:latin typeface="Times New Roman"/>
                        </a:rPr>
                        <a:t>The production</a:t>
                      </a:r>
                      <a:r>
                        <a:rPr lang="en-US" sz="2400" b="0" i="0" u="none" strike="noStrike" baseline="0" dirty="0">
                          <a:solidFill>
                            <a:schemeClr val="tx1"/>
                          </a:solidFill>
                          <a:latin typeface="Times New Roman"/>
                        </a:rPr>
                        <a:t> of alcohol in sugarcane factory in 2010-11 was </a:t>
                      </a:r>
                      <a:r>
                        <a:rPr lang="en-US" sz="2400" b="0" i="0" u="none" strike="noStrike" baseline="0" dirty="0">
                          <a:solidFill>
                            <a:srgbClr val="FF0000"/>
                          </a:solidFill>
                          <a:latin typeface="Times New Roman"/>
                        </a:rPr>
                        <a:t>579.86 Lakh </a:t>
                      </a:r>
                      <a:r>
                        <a:rPr lang="en-US" sz="2400" b="0" i="0" u="none" strike="noStrike" baseline="0" dirty="0" err="1">
                          <a:solidFill>
                            <a:srgbClr val="FF0000"/>
                          </a:solidFill>
                          <a:latin typeface="Times New Roman"/>
                        </a:rPr>
                        <a:t>Litre</a:t>
                      </a:r>
                      <a:r>
                        <a:rPr lang="en-US" sz="2400" b="0" i="0" u="none" strike="noStrike" baseline="0" dirty="0">
                          <a:solidFill>
                            <a:srgbClr val="FF0000"/>
                          </a:solidFill>
                          <a:latin typeface="Times New Roman"/>
                        </a:rPr>
                        <a:t>/year </a:t>
                      </a:r>
                      <a:r>
                        <a:rPr lang="en-US" sz="2400" b="0" i="0" u="none" strike="noStrike" baseline="0" dirty="0">
                          <a:solidFill>
                            <a:schemeClr val="tx1"/>
                          </a:solidFill>
                          <a:latin typeface="Times New Roman"/>
                        </a:rPr>
                        <a:t>which increased by </a:t>
                      </a:r>
                      <a:r>
                        <a:rPr lang="en-US" sz="2400" b="0" i="0" u="none" strike="noStrike" baseline="0" dirty="0">
                          <a:solidFill>
                            <a:srgbClr val="FF0000"/>
                          </a:solidFill>
                          <a:latin typeface="Times New Roman"/>
                        </a:rPr>
                        <a:t>1110.98</a:t>
                      </a:r>
                      <a:r>
                        <a:rPr lang="en-US" sz="2400" b="0" i="0" u="none" strike="noStrike" baseline="0" dirty="0">
                          <a:solidFill>
                            <a:schemeClr val="tx1"/>
                          </a:solidFill>
                          <a:latin typeface="Times New Roman"/>
                        </a:rPr>
                        <a:t> </a:t>
                      </a:r>
                      <a:r>
                        <a:rPr lang="en-US" sz="2400" b="0" i="0" u="none" strike="noStrike" baseline="0" dirty="0">
                          <a:solidFill>
                            <a:srgbClr val="FF0000"/>
                          </a:solidFill>
                          <a:latin typeface="Times New Roman"/>
                        </a:rPr>
                        <a:t>Lakh </a:t>
                      </a:r>
                      <a:r>
                        <a:rPr lang="en-US" sz="2400" b="0" i="0" u="none" strike="noStrike" baseline="0" dirty="0" err="1">
                          <a:solidFill>
                            <a:srgbClr val="FF0000"/>
                          </a:solidFill>
                          <a:latin typeface="Times New Roman"/>
                        </a:rPr>
                        <a:t>Litre</a:t>
                      </a:r>
                      <a:r>
                        <a:rPr lang="en-US" sz="2400" b="0" i="0" u="none" strike="noStrike" baseline="0" dirty="0">
                          <a:solidFill>
                            <a:srgbClr val="FF0000"/>
                          </a:solidFill>
                          <a:latin typeface="Times New Roman"/>
                        </a:rPr>
                        <a:t>/year</a:t>
                      </a:r>
                      <a:r>
                        <a:rPr lang="en-US" sz="2400" b="0" i="0" u="none" strike="noStrike" baseline="0" dirty="0">
                          <a:solidFill>
                            <a:schemeClr val="tx1"/>
                          </a:solidFill>
                          <a:latin typeface="Times New Roman"/>
                        </a:rPr>
                        <a:t> during 2018-19</a:t>
                      </a:r>
                      <a:r>
                        <a:rPr lang="en-US" sz="2400" b="0" i="0" u="none" strike="noStrike" dirty="0">
                          <a:solidFill>
                            <a:schemeClr val="tx1"/>
                          </a:solidFill>
                          <a:latin typeface="Times New Roman"/>
                        </a:rPr>
                        <a:t>.</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noFill/>
                      <a:prstDash val="solid"/>
                      <a:round/>
                      <a:headEnd type="none" w="med" len="med"/>
                      <a:tailEnd type="none" w="med" len="med"/>
                    </a:lnB>
                    <a:solidFill>
                      <a:schemeClr val="bg2"/>
                    </a:solidFill>
                  </a:tcPr>
                </a:tc>
                <a:extLst>
                  <a:ext uri="{0D108BD9-81ED-4DB2-BD59-A6C34878D82A}">
                    <a16:rowId xmlns:a16="http://schemas.microsoft.com/office/drawing/2014/main" val="10005"/>
                  </a:ext>
                </a:extLst>
              </a:tr>
              <a:tr h="904270">
                <a:tc>
                  <a:txBody>
                    <a:bodyPr/>
                    <a:lstStyle/>
                    <a:p>
                      <a:pPr algn="ctr" fontAlgn="t"/>
                      <a:r>
                        <a:rPr lang="en-US" sz="2600" b="0" i="0" u="none" strike="noStrike">
                          <a:solidFill>
                            <a:srgbClr val="FF0000"/>
                          </a:solidFill>
                          <a:latin typeface="Times New Roman"/>
                        </a:rPr>
                        <a:t>*</a:t>
                      </a:r>
                    </a:p>
                  </a:txBody>
                  <a:tcPr marL="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400" b="0" i="0" u="none" strike="noStrike" dirty="0">
                          <a:solidFill>
                            <a:srgbClr val="000000"/>
                          </a:solidFill>
                          <a:latin typeface="Times New Roman"/>
                        </a:rPr>
                        <a:t>There are various estimates regarding requirement of water for sugarcane production.</a:t>
                      </a: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63</a:t>
            </a:fld>
            <a:endParaRPr lang="en-US"/>
          </a:p>
        </p:txBody>
      </p:sp>
    </p:spTree>
  </p:cSld>
  <p:clrMapOvr>
    <a:masterClrMapping/>
  </p:clrMapOvr>
  <p:transition>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52400"/>
          <a:ext cx="8686800" cy="6355080"/>
        </p:xfrm>
        <a:graphic>
          <a:graphicData uri="http://schemas.openxmlformats.org/drawingml/2006/table">
            <a:tbl>
              <a:tblPr/>
              <a:tblGrid>
                <a:gridCol w="6858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457200">
                <a:tc>
                  <a:txBody>
                    <a:bodyPr/>
                    <a:lstStyle/>
                    <a:p>
                      <a:pPr algn="ctr" fontAlgn="t"/>
                      <a:endParaRPr lang="en-US" sz="2600" b="0" i="0" u="none" strike="noStrike" dirty="0">
                        <a:solidFill>
                          <a:srgbClr val="FF0000"/>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600" b="0" i="0" u="sng" strike="noStrike" dirty="0">
                          <a:solidFill>
                            <a:srgbClr val="FF0000"/>
                          </a:solidFill>
                          <a:latin typeface="Times New Roman"/>
                        </a:rPr>
                        <a:t>Continue --</a:t>
                      </a:r>
                    </a:p>
                  </a:txBody>
                  <a:tcPr marL="0" marR="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676400">
                <a:tc>
                  <a:txBody>
                    <a:bodyPr/>
                    <a:lstStyle/>
                    <a:p>
                      <a:pPr algn="ctr" fontAlgn="t"/>
                      <a:r>
                        <a:rPr lang="en-US" sz="2600" b="0" i="0" u="none" strike="noStrike" dirty="0">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400" b="0" i="0" u="none" strike="noStrike" dirty="0">
                          <a:solidFill>
                            <a:srgbClr val="000000"/>
                          </a:solidFill>
                          <a:latin typeface="Times New Roman"/>
                        </a:rPr>
                        <a:t>According to </a:t>
                      </a:r>
                      <a:r>
                        <a:rPr lang="en-US" sz="2400" b="0" i="0" u="none" strike="noStrike" kern="1200" dirty="0">
                          <a:solidFill>
                            <a:schemeClr val="tx1"/>
                          </a:solidFill>
                          <a:latin typeface="Times New Roman"/>
                          <a:ea typeface="+mn-ea"/>
                          <a:cs typeface="+mn-cs"/>
                        </a:rPr>
                        <a:t>COACP</a:t>
                      </a:r>
                      <a:r>
                        <a:rPr lang="en-US" sz="2400" b="0" i="0" u="none" strike="noStrike" dirty="0">
                          <a:solidFill>
                            <a:srgbClr val="FF0000"/>
                          </a:solidFill>
                          <a:latin typeface="Times New Roman"/>
                        </a:rPr>
                        <a:t>-187.5 Lakh </a:t>
                      </a:r>
                      <a:r>
                        <a:rPr lang="en-US" sz="2400" b="0" i="0" u="none" strike="noStrike" dirty="0" err="1">
                          <a:solidFill>
                            <a:srgbClr val="FF0000"/>
                          </a:solidFill>
                          <a:latin typeface="Times New Roman"/>
                        </a:rPr>
                        <a:t>Litre</a:t>
                      </a:r>
                      <a:r>
                        <a:rPr lang="en-US" sz="2400" b="0" i="0" u="none" strike="noStrike" dirty="0">
                          <a:solidFill>
                            <a:srgbClr val="FF0000"/>
                          </a:solidFill>
                          <a:latin typeface="Times New Roman"/>
                        </a:rPr>
                        <a:t>/ha</a:t>
                      </a:r>
                      <a:r>
                        <a:rPr lang="en-US" sz="2400" b="0" i="0" u="none" strike="noStrike" dirty="0">
                          <a:solidFill>
                            <a:schemeClr val="tx1"/>
                          </a:solidFill>
                          <a:latin typeface="Times New Roman"/>
                        </a:rPr>
                        <a:t>, </a:t>
                      </a:r>
                      <a:r>
                        <a:rPr lang="en-US" sz="2400" b="0" i="0" u="none" strike="noStrike" dirty="0" err="1">
                          <a:solidFill>
                            <a:schemeClr val="tx1"/>
                          </a:solidFill>
                          <a:latin typeface="Times New Roman"/>
                        </a:rPr>
                        <a:t>Kelkar</a:t>
                      </a:r>
                      <a:r>
                        <a:rPr lang="en-US" sz="2400" b="0" i="0" u="none" strike="noStrike" dirty="0">
                          <a:solidFill>
                            <a:schemeClr val="tx1"/>
                          </a:solidFill>
                          <a:latin typeface="Times New Roman"/>
                        </a:rPr>
                        <a:t> Committee </a:t>
                      </a:r>
                      <a:r>
                        <a:rPr lang="en-US" sz="2400" b="0" i="0" u="none" strike="noStrike" dirty="0">
                          <a:solidFill>
                            <a:srgbClr val="FF0000"/>
                          </a:solidFill>
                          <a:latin typeface="Times New Roman"/>
                        </a:rPr>
                        <a:t>250 Lakh </a:t>
                      </a:r>
                      <a:r>
                        <a:rPr lang="en-US" sz="2400" b="0" i="0" u="none" strike="noStrike" dirty="0" err="1">
                          <a:solidFill>
                            <a:srgbClr val="FF0000"/>
                          </a:solidFill>
                          <a:latin typeface="Times New Roman"/>
                        </a:rPr>
                        <a:t>Litre</a:t>
                      </a:r>
                      <a:r>
                        <a:rPr lang="en-US" sz="2400" b="0" i="0" u="none" strike="noStrike" dirty="0">
                          <a:solidFill>
                            <a:srgbClr val="FF0000"/>
                          </a:solidFill>
                          <a:latin typeface="Times New Roman"/>
                        </a:rPr>
                        <a:t>/ha</a:t>
                      </a:r>
                      <a:r>
                        <a:rPr lang="en-US" sz="2400" b="0" i="0" u="none" strike="noStrike" dirty="0">
                          <a:solidFill>
                            <a:schemeClr val="tx1"/>
                          </a:solidFill>
                          <a:latin typeface="Times New Roman"/>
                        </a:rPr>
                        <a:t>, Sugarcane Research Institute </a:t>
                      </a:r>
                      <a:r>
                        <a:rPr lang="en-US" sz="2400" b="0" i="0" u="none" strike="noStrike" dirty="0">
                          <a:solidFill>
                            <a:srgbClr val="FF0000"/>
                          </a:solidFill>
                          <a:latin typeface="Times New Roman"/>
                        </a:rPr>
                        <a:t>149.60 Lakh </a:t>
                      </a:r>
                      <a:r>
                        <a:rPr lang="en-US" sz="2400" b="0" i="0" u="none" strike="noStrike" dirty="0" err="1">
                          <a:solidFill>
                            <a:srgbClr val="FF0000"/>
                          </a:solidFill>
                          <a:latin typeface="Times New Roman"/>
                        </a:rPr>
                        <a:t>Litre</a:t>
                      </a:r>
                      <a:r>
                        <a:rPr lang="en-US" sz="2400" b="0" i="0" u="none" strike="noStrike" dirty="0">
                          <a:solidFill>
                            <a:srgbClr val="FF0000"/>
                          </a:solidFill>
                          <a:latin typeface="Times New Roman"/>
                        </a:rPr>
                        <a:t>/ha</a:t>
                      </a:r>
                      <a:r>
                        <a:rPr lang="en-US" sz="2400" b="0" i="0" u="none" strike="noStrike" dirty="0">
                          <a:solidFill>
                            <a:schemeClr val="tx1"/>
                          </a:solidFill>
                          <a:latin typeface="Times New Roman"/>
                        </a:rPr>
                        <a:t>, </a:t>
                      </a:r>
                      <a:r>
                        <a:rPr lang="en-US" sz="2400" b="0" i="0" u="none" strike="noStrike" kern="1200" dirty="0">
                          <a:solidFill>
                            <a:schemeClr val="tx1"/>
                          </a:solidFill>
                          <a:latin typeface="Times New Roman"/>
                          <a:ea typeface="+mn-ea"/>
                          <a:cs typeface="+mn-cs"/>
                        </a:rPr>
                        <a:t>ICAR</a:t>
                      </a:r>
                      <a:r>
                        <a:rPr lang="en-US" sz="2400" b="0" i="0" u="none" strike="noStrike" dirty="0">
                          <a:solidFill>
                            <a:srgbClr val="FF0000"/>
                          </a:solidFill>
                          <a:latin typeface="Times New Roman"/>
                        </a:rPr>
                        <a:t>-200 Lakh </a:t>
                      </a:r>
                      <a:r>
                        <a:rPr lang="en-US" sz="2400" b="0" i="0" u="none" strike="noStrike" dirty="0" err="1">
                          <a:solidFill>
                            <a:srgbClr val="FF0000"/>
                          </a:solidFill>
                          <a:latin typeface="Times New Roman"/>
                        </a:rPr>
                        <a:t>Litre</a:t>
                      </a:r>
                      <a:r>
                        <a:rPr lang="en-US" sz="2400" b="0" i="0" u="none" strike="noStrike" dirty="0">
                          <a:solidFill>
                            <a:srgbClr val="FF0000"/>
                          </a:solidFill>
                          <a:latin typeface="Times New Roman"/>
                        </a:rPr>
                        <a:t>/ha</a:t>
                      </a:r>
                      <a:r>
                        <a:rPr lang="en-US" sz="2400" b="0" i="0" u="none" strike="noStrike" dirty="0">
                          <a:solidFill>
                            <a:schemeClr val="tx1"/>
                          </a:solidFill>
                          <a:latin typeface="Times New Roman"/>
                        </a:rPr>
                        <a:t>, Average of all these estimates comes </a:t>
                      </a:r>
                      <a:r>
                        <a:rPr lang="en-US" sz="2400" b="0" i="0" u="none" strike="noStrike" dirty="0">
                          <a:solidFill>
                            <a:srgbClr val="FF0000"/>
                          </a:solidFill>
                          <a:latin typeface="Times New Roman"/>
                        </a:rPr>
                        <a:t>196.78 Lakh </a:t>
                      </a:r>
                      <a:r>
                        <a:rPr lang="en-US" sz="2400" b="0" i="0" u="none" strike="noStrike" dirty="0" err="1">
                          <a:solidFill>
                            <a:srgbClr val="FF0000"/>
                          </a:solidFill>
                          <a:latin typeface="Times New Roman"/>
                        </a:rPr>
                        <a:t>Litre</a:t>
                      </a:r>
                      <a:r>
                        <a:rPr lang="en-US" sz="2400" b="0" i="0" u="none" strike="noStrike" dirty="0">
                          <a:solidFill>
                            <a:srgbClr val="FF0000"/>
                          </a:solidFill>
                          <a:latin typeface="Times New Roman"/>
                        </a:rPr>
                        <a:t>/ha</a:t>
                      </a:r>
                      <a:r>
                        <a:rPr lang="en-US" sz="2400" b="0" i="0" u="none" strike="noStrike" dirty="0">
                          <a:solidFill>
                            <a:schemeClr val="tx1"/>
                          </a:solidFill>
                          <a:latin typeface="Times New Roman"/>
                        </a:rPr>
                        <a:t>.</a:t>
                      </a:r>
                    </a:p>
                  </a:txBody>
                  <a:tcPr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2"/>
                    </a:solidFill>
                  </a:tcPr>
                </a:tc>
                <a:extLst>
                  <a:ext uri="{0D108BD9-81ED-4DB2-BD59-A6C34878D82A}">
                    <a16:rowId xmlns:a16="http://schemas.microsoft.com/office/drawing/2014/main" val="10001"/>
                  </a:ext>
                </a:extLst>
              </a:tr>
              <a:tr h="990600">
                <a:tc>
                  <a:txBody>
                    <a:bodyPr/>
                    <a:lstStyle/>
                    <a:p>
                      <a:pPr algn="ctr" fontAlgn="t"/>
                      <a:r>
                        <a:rPr lang="en-US" sz="2600" b="0" i="0" u="none" strike="noStrike" dirty="0">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Considering above</a:t>
                      </a:r>
                      <a:r>
                        <a:rPr lang="en-US" sz="2400" b="0" i="0" u="none" strike="noStrike" baseline="0" dirty="0">
                          <a:solidFill>
                            <a:schemeClr val="tx1"/>
                          </a:solidFill>
                          <a:latin typeface="Times New Roman"/>
                        </a:rPr>
                        <a:t> average estimation</a:t>
                      </a:r>
                      <a:r>
                        <a:rPr lang="en-US" sz="2400" b="0" i="0" u="none" strike="noStrike" dirty="0">
                          <a:solidFill>
                            <a:schemeClr val="tx1"/>
                          </a:solidFill>
                          <a:latin typeface="Times New Roman"/>
                        </a:rPr>
                        <a:t> </a:t>
                      </a:r>
                      <a:r>
                        <a:rPr lang="en-US" sz="2400" b="0" i="0" u="sng" strike="noStrike" dirty="0">
                          <a:solidFill>
                            <a:srgbClr val="FF0000"/>
                          </a:solidFill>
                          <a:latin typeface="Times New Roman"/>
                        </a:rPr>
                        <a:t>3.13 Lakh ha.</a:t>
                      </a:r>
                      <a:r>
                        <a:rPr lang="en-US" sz="2400" b="0" i="0" u="none" strike="noStrike" dirty="0">
                          <a:solidFill>
                            <a:srgbClr val="FF0000"/>
                          </a:solidFill>
                          <a:latin typeface="Times New Roman"/>
                        </a:rPr>
                        <a:t> </a:t>
                      </a:r>
                      <a:r>
                        <a:rPr lang="en-US" sz="2400" b="0" i="0" u="none" strike="noStrike" dirty="0">
                          <a:solidFill>
                            <a:schemeClr val="tx1"/>
                          </a:solidFill>
                          <a:latin typeface="Times New Roman"/>
                        </a:rPr>
                        <a:t>Sugarcane area, used </a:t>
                      </a:r>
                      <a:r>
                        <a:rPr lang="en-US" sz="2400" b="0" i="0" u="sng" strike="noStrike" dirty="0">
                          <a:solidFill>
                            <a:srgbClr val="FF0000"/>
                          </a:solidFill>
                          <a:latin typeface="Times New Roman"/>
                        </a:rPr>
                        <a:t>6159mm</a:t>
                      </a:r>
                      <a:r>
                        <a:rPr lang="en-US" sz="2400" b="0" i="0" u="none" strike="noStrike" dirty="0">
                          <a:solidFill>
                            <a:srgbClr val="FF0000"/>
                          </a:solidFill>
                          <a:latin typeface="Calibri"/>
                        </a:rPr>
                        <a:t>³</a:t>
                      </a:r>
                      <a:r>
                        <a:rPr lang="en-US" sz="2400" b="0" i="0" u="none" strike="noStrike" dirty="0">
                          <a:solidFill>
                            <a:schemeClr val="tx1"/>
                          </a:solidFill>
                          <a:latin typeface="Calibri"/>
                        </a:rPr>
                        <a:t> of water.</a:t>
                      </a:r>
                      <a:endParaRPr lang="en-US" sz="2400" b="0" i="0" u="none" strike="noStrike" dirty="0">
                        <a:solidFill>
                          <a:schemeClr val="tx1"/>
                        </a:solidFill>
                        <a:latin typeface="Times New Roman"/>
                      </a:endParaRPr>
                    </a:p>
                  </a:txBody>
                  <a:tcPr marT="9144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2"/>
                  </a:ext>
                </a:extLst>
              </a:tr>
              <a:tr h="1341120">
                <a:tc>
                  <a:txBody>
                    <a:bodyPr/>
                    <a:lstStyle/>
                    <a:p>
                      <a:pPr algn="ctr" fontAlgn="t"/>
                      <a:r>
                        <a:rPr lang="en-US" sz="2600" b="0" i="0" u="none" strike="noStrike">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If total area of sugarcane is irrigated strictly by proper drip irrigation method it will save approximate 50% i.e. 3080mm³ of water requirement.</a:t>
                      </a:r>
                    </a:p>
                  </a:txBody>
                  <a:tcPr marT="91440" marB="0">
                    <a:lnL>
                      <a:noFill/>
                    </a:lnL>
                    <a:lnR w="12700" cap="flat" cmpd="sng" algn="ctr">
                      <a:solidFill>
                        <a:schemeClr val="tx1"/>
                      </a:solidFill>
                      <a:prstDash val="solid"/>
                      <a:round/>
                      <a:headEnd type="none" w="med" len="med"/>
                      <a:tailEnd type="none" w="med" len="med"/>
                    </a:lnR>
                    <a:lnT>
                      <a:noFill/>
                    </a:lnT>
                    <a:lnB>
                      <a:noFill/>
                    </a:lnB>
                    <a:solidFill>
                      <a:schemeClr val="bg2"/>
                    </a:solidFill>
                  </a:tcPr>
                </a:tc>
                <a:extLst>
                  <a:ext uri="{0D108BD9-81ED-4DB2-BD59-A6C34878D82A}">
                    <a16:rowId xmlns:a16="http://schemas.microsoft.com/office/drawing/2014/main" val="10003"/>
                  </a:ext>
                </a:extLst>
              </a:tr>
              <a:tr h="563880">
                <a:tc>
                  <a:txBody>
                    <a:bodyPr/>
                    <a:lstStyle/>
                    <a:p>
                      <a:pPr algn="ctr" fontAlgn="t"/>
                      <a:r>
                        <a:rPr lang="en-US" sz="2600" b="0" i="0" u="none" strike="noStrike">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a:noFill/>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400" b="0" i="0" u="none" strike="noStrike" dirty="0">
                          <a:solidFill>
                            <a:schemeClr val="tx1"/>
                          </a:solidFill>
                          <a:latin typeface="Times New Roman"/>
                        </a:rPr>
                        <a:t>At present</a:t>
                      </a:r>
                      <a:r>
                        <a:rPr lang="en-US" sz="2400" b="0" i="0" u="none" strike="noStrike" baseline="0" dirty="0">
                          <a:solidFill>
                            <a:schemeClr val="tx1"/>
                          </a:solidFill>
                          <a:latin typeface="Times New Roman"/>
                        </a:rPr>
                        <a:t> </a:t>
                      </a:r>
                      <a:r>
                        <a:rPr lang="en-US" sz="2400" b="0" i="0" u="none" strike="noStrike" dirty="0">
                          <a:solidFill>
                            <a:schemeClr val="tx1"/>
                          </a:solidFill>
                          <a:latin typeface="Times New Roman"/>
                        </a:rPr>
                        <a:t>1.56 Lakh farmers are getting benefit of sugarcane. </a:t>
                      </a:r>
                    </a:p>
                  </a:txBody>
                  <a:tcPr marT="9144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4"/>
                  </a:ext>
                </a:extLst>
              </a:tr>
              <a:tr h="1325880">
                <a:tc>
                  <a:txBody>
                    <a:bodyPr/>
                    <a:lstStyle/>
                    <a:p>
                      <a:pPr algn="ctr" fontAlgn="t"/>
                      <a:r>
                        <a:rPr lang="en-US" sz="2600" b="0" i="0" u="none" strike="noStrike">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400" b="0" i="0" u="none" strike="noStrike" dirty="0">
                          <a:solidFill>
                            <a:schemeClr val="tx1"/>
                          </a:solidFill>
                          <a:latin typeface="Times New Roman"/>
                        </a:rPr>
                        <a:t>If, this saved water used for pulses or oil seed crop it can irrigated hypothetically equivalent to </a:t>
                      </a:r>
                      <a:r>
                        <a:rPr lang="en-US" sz="2400" b="0" i="0" u="sng" strike="noStrike" dirty="0">
                          <a:solidFill>
                            <a:srgbClr val="FF0000"/>
                          </a:solidFill>
                          <a:latin typeface="Times New Roman"/>
                        </a:rPr>
                        <a:t>31 Lakh ha </a:t>
                      </a:r>
                      <a:r>
                        <a:rPr lang="en-US" sz="2400" b="0" i="0" u="sng" strike="noStrike" dirty="0">
                          <a:solidFill>
                            <a:schemeClr val="tx1"/>
                          </a:solidFill>
                          <a:latin typeface="Times New Roman"/>
                        </a:rPr>
                        <a:t>of pulses like </a:t>
                      </a:r>
                      <a:r>
                        <a:rPr lang="en-US" sz="2400" b="0" i="0" u="sng" strike="noStrike" dirty="0" err="1">
                          <a:solidFill>
                            <a:schemeClr val="tx1"/>
                          </a:solidFill>
                          <a:latin typeface="Times New Roman"/>
                        </a:rPr>
                        <a:t>tur</a:t>
                      </a:r>
                      <a:r>
                        <a:rPr lang="en-US" sz="2400" b="0" i="0" u="sng" strike="noStrike" dirty="0">
                          <a:solidFill>
                            <a:schemeClr val="tx1"/>
                          </a:solidFill>
                          <a:latin typeface="Times New Roman"/>
                        </a:rPr>
                        <a:t> / oil seed</a:t>
                      </a:r>
                      <a:r>
                        <a:rPr lang="en-US" sz="2400" b="0" i="0" u="none" strike="noStrike" dirty="0">
                          <a:solidFill>
                            <a:schemeClr val="tx1"/>
                          </a:solidFill>
                          <a:latin typeface="Times New Roman"/>
                        </a:rPr>
                        <a:t>.</a:t>
                      </a:r>
                    </a:p>
                  </a:txBody>
                  <a:tcPr marT="9144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0005"/>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64</a:t>
            </a:fld>
            <a:endParaRPr lang="en-US"/>
          </a:p>
        </p:txBody>
      </p:sp>
    </p:spTree>
  </p:cSld>
  <p:clrMapOvr>
    <a:masterClrMapping/>
  </p:clrMapOvr>
  <p:transition>
    <p:wip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457200"/>
          <a:ext cx="8610600" cy="5715000"/>
        </p:xfrm>
        <a:graphic>
          <a:graphicData uri="http://schemas.openxmlformats.org/drawingml/2006/table">
            <a:tbl>
              <a:tblPr/>
              <a:tblGrid>
                <a:gridCol w="789963">
                  <a:extLst>
                    <a:ext uri="{9D8B030D-6E8A-4147-A177-3AD203B41FA5}">
                      <a16:colId xmlns:a16="http://schemas.microsoft.com/office/drawing/2014/main" val="20000"/>
                    </a:ext>
                  </a:extLst>
                </a:gridCol>
                <a:gridCol w="7820637">
                  <a:extLst>
                    <a:ext uri="{9D8B030D-6E8A-4147-A177-3AD203B41FA5}">
                      <a16:colId xmlns:a16="http://schemas.microsoft.com/office/drawing/2014/main" val="20001"/>
                    </a:ext>
                  </a:extLst>
                </a:gridCol>
              </a:tblGrid>
              <a:tr h="533400">
                <a:tc>
                  <a:txBody>
                    <a:bodyPr/>
                    <a:lstStyle/>
                    <a:p>
                      <a:pPr algn="ctr" fontAlgn="t"/>
                      <a:endParaRPr lang="en-US" sz="2600" b="0" i="0" u="none" strike="noStrike" dirty="0">
                        <a:solidFill>
                          <a:schemeClr val="tx1"/>
                        </a:solidFill>
                        <a:latin typeface="Times New Roman"/>
                      </a:endParaRPr>
                    </a:p>
                  </a:txBody>
                  <a:tcPr marL="0" marR="0" marT="0" marB="0">
                    <a:lnL>
                      <a:noFill/>
                    </a:lnL>
                    <a:lnR>
                      <a:noFill/>
                    </a:lnR>
                    <a:lnT>
                      <a:noFill/>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600" b="0" i="0" u="sng" strike="noStrike" dirty="0">
                          <a:solidFill>
                            <a:srgbClr val="FF0000"/>
                          </a:solidFill>
                          <a:latin typeface="Times New Roman"/>
                        </a:rPr>
                        <a:t>Continue --</a:t>
                      </a:r>
                    </a:p>
                  </a:txBody>
                  <a:tcPr marL="0" marR="0" marT="0" marB="0">
                    <a:lnL>
                      <a:noFill/>
                    </a:lnL>
                    <a:lnR>
                      <a:noFill/>
                    </a:lnR>
                    <a:lnT>
                      <a:no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990600">
                <a:tc>
                  <a:txBody>
                    <a:bodyPr/>
                    <a:lstStyle/>
                    <a:p>
                      <a:pPr algn="ctr" fontAlgn="t"/>
                      <a:r>
                        <a:rPr lang="en-US" sz="2600" b="0" i="0" u="none" strike="noStrike" dirty="0">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just" fontAlgn="auto"/>
                      <a:r>
                        <a:rPr lang="en-US" sz="2400" b="0" i="0" u="none" strike="noStrike" dirty="0">
                          <a:solidFill>
                            <a:schemeClr val="tx1"/>
                          </a:solidFill>
                          <a:latin typeface="Times New Roman"/>
                        </a:rPr>
                        <a:t>It will also help to stop degradation of soil due to use of flood irrigation in sugarcane farming.</a:t>
                      </a:r>
                    </a:p>
                  </a:txBody>
                  <a:tcPr marT="9144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solidFill>
                      <a:schemeClr val="bg2"/>
                    </a:solidFill>
                  </a:tcPr>
                </a:tc>
                <a:extLst>
                  <a:ext uri="{0D108BD9-81ED-4DB2-BD59-A6C34878D82A}">
                    <a16:rowId xmlns:a16="http://schemas.microsoft.com/office/drawing/2014/main" val="10001"/>
                  </a:ext>
                </a:extLst>
              </a:tr>
              <a:tr h="1447800">
                <a:tc>
                  <a:txBody>
                    <a:bodyPr/>
                    <a:lstStyle/>
                    <a:p>
                      <a:pPr algn="ctr" fontAlgn="t"/>
                      <a:r>
                        <a:rPr lang="en-US" sz="2600" b="0" i="0" u="none" strike="noStrike" dirty="0">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chemeClr val="tx1"/>
                          </a:solidFill>
                          <a:latin typeface="Times New Roman"/>
                        </a:rPr>
                        <a:t>If we consider the average land holding size of </a:t>
                      </a:r>
                      <a:r>
                        <a:rPr lang="en-US" sz="2400" b="0" i="0" u="sng" strike="noStrike" dirty="0">
                          <a:solidFill>
                            <a:srgbClr val="FF0000"/>
                          </a:solidFill>
                          <a:latin typeface="Times New Roman"/>
                        </a:rPr>
                        <a:t>1.35 ha</a:t>
                      </a:r>
                      <a:r>
                        <a:rPr lang="en-US" sz="2400" b="0" i="0" u="none" strike="noStrike" dirty="0">
                          <a:solidFill>
                            <a:srgbClr val="FF0000"/>
                          </a:solidFill>
                          <a:latin typeface="Times New Roman"/>
                        </a:rPr>
                        <a:t> </a:t>
                      </a:r>
                      <a:r>
                        <a:rPr lang="en-US" sz="2400" b="0" i="0" u="none" strike="noStrike" dirty="0">
                          <a:solidFill>
                            <a:schemeClr val="tx1"/>
                          </a:solidFill>
                          <a:latin typeface="Times New Roman"/>
                        </a:rPr>
                        <a:t>in Maharashtra, </a:t>
                      </a:r>
                      <a:r>
                        <a:rPr lang="en-US" sz="2400" b="0" i="0" u="sng" strike="noStrike" dirty="0">
                          <a:solidFill>
                            <a:srgbClr val="FF0000"/>
                          </a:solidFill>
                          <a:latin typeface="Times New Roman"/>
                        </a:rPr>
                        <a:t>22.22 Lakh</a:t>
                      </a:r>
                      <a:r>
                        <a:rPr lang="en-US" sz="2400" b="0" i="0" u="none" strike="noStrike" dirty="0">
                          <a:solidFill>
                            <a:schemeClr val="tx1"/>
                          </a:solidFill>
                          <a:latin typeface="Times New Roman"/>
                        </a:rPr>
                        <a:t> farmers will be benefitted against </a:t>
                      </a:r>
                      <a:r>
                        <a:rPr lang="en-US" sz="2400" b="0" i="0" u="sng" strike="noStrike" dirty="0">
                          <a:solidFill>
                            <a:srgbClr val="FF0000"/>
                          </a:solidFill>
                          <a:latin typeface="Times New Roman"/>
                        </a:rPr>
                        <a:t>1.56 Lakh</a:t>
                      </a:r>
                      <a:r>
                        <a:rPr lang="en-US" sz="2400" b="0" i="0" u="sng" strike="noStrike" dirty="0">
                          <a:solidFill>
                            <a:schemeClr val="tx1"/>
                          </a:solidFill>
                          <a:latin typeface="Times New Roman"/>
                        </a:rPr>
                        <a:t> sugarcane farmers</a:t>
                      </a:r>
                      <a:r>
                        <a:rPr lang="en-US" sz="2400" b="0" i="0" u="none" strike="noStrike" dirty="0">
                          <a:solidFill>
                            <a:schemeClr val="tx1"/>
                          </a:solidFill>
                          <a:latin typeface="Times New Roman"/>
                        </a:rPr>
                        <a:t>.</a:t>
                      </a:r>
                    </a:p>
                  </a:txBody>
                  <a:tcPr marT="91440" marB="0">
                    <a:lnL>
                      <a:noFill/>
                    </a:lnL>
                    <a:lnR w="12700" cap="flat" cmpd="sng" algn="ctr">
                      <a:solidFill>
                        <a:schemeClr val="tx1"/>
                      </a:solidFill>
                      <a:prstDash val="solid"/>
                      <a:round/>
                      <a:headEnd type="none" w="med" len="med"/>
                      <a:tailEnd type="none" w="med" len="med"/>
                    </a:lnR>
                    <a:lnT>
                      <a:noFill/>
                    </a:lnT>
                    <a:lnB>
                      <a:noFill/>
                    </a:lnB>
                    <a:noFill/>
                  </a:tcPr>
                </a:tc>
                <a:extLst>
                  <a:ext uri="{0D108BD9-81ED-4DB2-BD59-A6C34878D82A}">
                    <a16:rowId xmlns:a16="http://schemas.microsoft.com/office/drawing/2014/main" val="10002"/>
                  </a:ext>
                </a:extLst>
              </a:tr>
              <a:tr h="990600">
                <a:tc>
                  <a:txBody>
                    <a:bodyPr/>
                    <a:lstStyle/>
                    <a:p>
                      <a:pPr algn="ctr" fontAlgn="t"/>
                      <a:r>
                        <a:rPr lang="en-US" sz="2600" b="0" i="0" u="none" strike="noStrike" dirty="0">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a:noFill/>
                    </a:lnB>
                  </a:tcPr>
                </a:tc>
                <a:tc>
                  <a:txBody>
                    <a:bodyPr/>
                    <a:lstStyle/>
                    <a:p>
                      <a:pPr algn="just" fontAlgn="auto"/>
                      <a:r>
                        <a:rPr lang="en-US" sz="2400" b="0" i="0" u="none" strike="noStrike" dirty="0">
                          <a:solidFill>
                            <a:srgbClr val="000000"/>
                          </a:solidFill>
                          <a:latin typeface="Times New Roman"/>
                        </a:rPr>
                        <a:t>It also helps to improve the equitable distribution of water amongst farmers.</a:t>
                      </a:r>
                    </a:p>
                  </a:txBody>
                  <a:tcPr marT="91440" marB="0">
                    <a:lnL>
                      <a:noFill/>
                    </a:lnL>
                    <a:lnR w="12700" cap="flat" cmpd="sng" algn="ctr">
                      <a:solidFill>
                        <a:schemeClr val="tx1"/>
                      </a:solidFill>
                      <a:prstDash val="solid"/>
                      <a:round/>
                      <a:headEnd type="none" w="med" len="med"/>
                      <a:tailEnd type="none" w="med" len="med"/>
                    </a:lnR>
                    <a:lnT>
                      <a:noFill/>
                    </a:lnT>
                    <a:lnB>
                      <a:noFill/>
                    </a:lnB>
                    <a:solidFill>
                      <a:schemeClr val="bg2"/>
                    </a:solidFill>
                  </a:tcPr>
                </a:tc>
                <a:extLst>
                  <a:ext uri="{0D108BD9-81ED-4DB2-BD59-A6C34878D82A}">
                    <a16:rowId xmlns:a16="http://schemas.microsoft.com/office/drawing/2014/main" val="10003"/>
                  </a:ext>
                </a:extLst>
              </a:tr>
              <a:tr h="1752600">
                <a:tc>
                  <a:txBody>
                    <a:bodyPr/>
                    <a:lstStyle/>
                    <a:p>
                      <a:pPr algn="ctr" fontAlgn="t"/>
                      <a:r>
                        <a:rPr lang="en-US" sz="2600" b="0" i="0" u="none" strike="noStrike">
                          <a:solidFill>
                            <a:srgbClr val="FF0000"/>
                          </a:solidFill>
                          <a:latin typeface="Times New Roman"/>
                        </a:rPr>
                        <a:t>*</a:t>
                      </a:r>
                    </a:p>
                  </a:txBody>
                  <a:tcPr marT="9144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just" fontAlgn="auto"/>
                      <a:r>
                        <a:rPr lang="en-US" sz="2400" b="0" i="0" u="none" strike="noStrike" dirty="0">
                          <a:solidFill>
                            <a:srgbClr val="000000"/>
                          </a:solidFill>
                          <a:latin typeface="Times New Roman"/>
                        </a:rPr>
                        <a:t>Along with compulsion of drip irrigation for sugarcane crop, there should be legal way to</a:t>
                      </a:r>
                      <a:r>
                        <a:rPr lang="en-US" sz="2400" b="0" i="0" u="none" strike="noStrike" baseline="0" dirty="0">
                          <a:solidFill>
                            <a:srgbClr val="000000"/>
                          </a:solidFill>
                          <a:latin typeface="Times New Roman"/>
                        </a:rPr>
                        <a:t> control</a:t>
                      </a:r>
                      <a:r>
                        <a:rPr lang="en-US" sz="2400" b="0" i="0" u="none" strike="noStrike" dirty="0">
                          <a:solidFill>
                            <a:srgbClr val="000000"/>
                          </a:solidFill>
                          <a:latin typeface="Times New Roman"/>
                        </a:rPr>
                        <a:t> increase in area of sugarcane, sanctioning new sugarcane factories and their increase in the crushing capacity.</a:t>
                      </a:r>
                    </a:p>
                  </a:txBody>
                  <a:tcPr marT="9144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65</a:t>
            </a:fld>
            <a:endParaRPr lang="en-US"/>
          </a:p>
        </p:txBody>
      </p:sp>
    </p:spTree>
  </p:cSld>
  <p:clrMapOvr>
    <a:masterClrMapping/>
  </p:clrMapOvr>
  <p:transition>
    <p:wip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533400"/>
          <a:ext cx="8458200" cy="5791200"/>
        </p:xfrm>
        <a:graphic>
          <a:graphicData uri="http://schemas.openxmlformats.org/drawingml/2006/table">
            <a:tbl>
              <a:tblPr/>
              <a:tblGrid>
                <a:gridCol w="435258">
                  <a:extLst>
                    <a:ext uri="{9D8B030D-6E8A-4147-A177-3AD203B41FA5}">
                      <a16:colId xmlns:a16="http://schemas.microsoft.com/office/drawing/2014/main" val="20000"/>
                    </a:ext>
                  </a:extLst>
                </a:gridCol>
                <a:gridCol w="8022942">
                  <a:extLst>
                    <a:ext uri="{9D8B030D-6E8A-4147-A177-3AD203B41FA5}">
                      <a16:colId xmlns:a16="http://schemas.microsoft.com/office/drawing/2014/main" val="20001"/>
                    </a:ext>
                  </a:extLst>
                </a:gridCol>
              </a:tblGrid>
              <a:tr h="1295400">
                <a:tc gridSpan="2">
                  <a:txBody>
                    <a:bodyPr/>
                    <a:lstStyle/>
                    <a:p>
                      <a:pPr algn="ctr" fontAlgn="t"/>
                      <a:r>
                        <a:rPr lang="en-US" sz="2400" b="1" i="0" u="sng" strike="noStrike" dirty="0">
                          <a:solidFill>
                            <a:srgbClr val="632523"/>
                          </a:solidFill>
                          <a:latin typeface="Times New Roman"/>
                        </a:rPr>
                        <a:t>Aurangabad Division</a:t>
                      </a:r>
                      <a:br>
                        <a:rPr lang="en-US" sz="3600" b="1" i="0" u="none" strike="noStrike" dirty="0">
                          <a:solidFill>
                            <a:srgbClr val="215867"/>
                          </a:solidFill>
                          <a:latin typeface="Times New Roman"/>
                        </a:rPr>
                      </a:br>
                      <a:r>
                        <a:rPr lang="en-US" sz="3600" b="1" i="0" u="none" strike="noStrike" dirty="0">
                          <a:solidFill>
                            <a:srgbClr val="215867"/>
                          </a:solidFill>
                          <a:latin typeface="Times New Roman"/>
                        </a:rPr>
                        <a:t> </a:t>
                      </a:r>
                      <a:r>
                        <a:rPr lang="en-US" sz="2800" b="1" i="0" u="sng" strike="noStrike" dirty="0">
                          <a:solidFill>
                            <a:srgbClr val="215867"/>
                          </a:solidFill>
                          <a:latin typeface="Times New Roman"/>
                        </a:rPr>
                        <a:t>Drip</a:t>
                      </a:r>
                      <a:r>
                        <a:rPr lang="en-US" sz="2800" b="1" i="0" u="sng" strike="noStrike" baseline="0" dirty="0">
                          <a:solidFill>
                            <a:srgbClr val="215867"/>
                          </a:solidFill>
                          <a:latin typeface="Times New Roman"/>
                        </a:rPr>
                        <a:t> Irrigation Subsidy Requirement</a:t>
                      </a:r>
                      <a:endParaRPr lang="en-US" sz="2800" b="1" i="0" u="sng" strike="noStrike" dirty="0">
                        <a:solidFill>
                          <a:srgbClr val="632523"/>
                        </a:solidFill>
                        <a:latin typeface="Times New Roman"/>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10000"/>
                  </a:ext>
                </a:extLst>
              </a:tr>
              <a:tr h="1066800">
                <a:tc>
                  <a:txBody>
                    <a:bodyPr/>
                    <a:lstStyle/>
                    <a:p>
                      <a:pPr algn="ctr" fontAlgn="t"/>
                      <a:r>
                        <a:rPr lang="en-US" sz="2800" b="0" i="0" u="none" strike="noStrike" dirty="0">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just" fontAlgn="t"/>
                      <a:r>
                        <a:rPr lang="en-US" sz="2600" b="0" i="0" u="none" strike="noStrike" dirty="0">
                          <a:solidFill>
                            <a:srgbClr val="000000"/>
                          </a:solidFill>
                          <a:latin typeface="Times New Roman"/>
                        </a:rPr>
                        <a:t>Cost of 1ha. Drip with</a:t>
                      </a:r>
                      <a:r>
                        <a:rPr lang="en-US" sz="2600" b="0" i="0" u="none" strike="noStrike" baseline="0" dirty="0">
                          <a:solidFill>
                            <a:srgbClr val="000000"/>
                          </a:solidFill>
                          <a:latin typeface="Times New Roman"/>
                        </a:rPr>
                        <a:t> spacing </a:t>
                      </a:r>
                      <a:r>
                        <a:rPr lang="en-US" sz="2600" b="0" i="0" u="none" strike="noStrike" baseline="0" dirty="0">
                          <a:solidFill>
                            <a:srgbClr val="FF0000"/>
                          </a:solidFill>
                          <a:latin typeface="Times New Roman"/>
                        </a:rPr>
                        <a:t>1.2 x 0.6mt</a:t>
                      </a:r>
                      <a:r>
                        <a:rPr lang="en-US" sz="2600" b="0" i="0" u="none" strike="noStrike" dirty="0">
                          <a:solidFill>
                            <a:srgbClr val="000000"/>
                          </a:solidFill>
                          <a:latin typeface="Times New Roman"/>
                        </a:rPr>
                        <a:t>. is </a:t>
                      </a:r>
                      <a:r>
                        <a:rPr lang="en-US" sz="2600" b="0" i="0" u="none" strike="noStrike" dirty="0">
                          <a:solidFill>
                            <a:srgbClr val="FF0000"/>
                          </a:solidFill>
                          <a:latin typeface="Times New Roman"/>
                        </a:rPr>
                        <a:t>Rs.1,12,237/-</a:t>
                      </a:r>
                    </a:p>
                  </a:txBody>
                  <a:tcPr marL="0" marT="0" marB="0">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8288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just" fontAlgn="t"/>
                      <a:r>
                        <a:rPr lang="en-US" sz="2600" b="0" i="0" u="none" strike="noStrike" dirty="0">
                          <a:solidFill>
                            <a:srgbClr val="000000"/>
                          </a:solidFill>
                          <a:latin typeface="Times New Roman"/>
                        </a:rPr>
                        <a:t>Subsidy entitled</a:t>
                      </a:r>
                      <a:r>
                        <a:rPr lang="en-US" sz="2600" b="0" i="0" u="none" strike="noStrike" baseline="0" dirty="0">
                          <a:solidFill>
                            <a:srgbClr val="000000"/>
                          </a:solidFill>
                          <a:latin typeface="Times New Roman"/>
                        </a:rPr>
                        <a:t> as per Government Resolution Dated 19 August, 2019.</a:t>
                      </a:r>
                    </a:p>
                    <a:p>
                      <a:pPr algn="just" fontAlgn="t">
                        <a:buFont typeface="Wingdings"/>
                        <a:buChar char="Ø"/>
                      </a:pPr>
                      <a:r>
                        <a:rPr lang="en-US" sz="2600" b="0" i="0" u="none" strike="noStrike" baseline="0" dirty="0">
                          <a:solidFill>
                            <a:srgbClr val="000000"/>
                          </a:solidFill>
                          <a:latin typeface="Times New Roman"/>
                          <a:sym typeface="Wingdings"/>
                        </a:rPr>
                        <a:t> Having Area up to </a:t>
                      </a:r>
                      <a:r>
                        <a:rPr lang="en-US" sz="2600" b="0" i="0" u="sng" strike="noStrike" baseline="0" dirty="0">
                          <a:solidFill>
                            <a:srgbClr val="FF0000"/>
                          </a:solidFill>
                          <a:latin typeface="Times New Roman"/>
                          <a:sym typeface="Wingdings"/>
                        </a:rPr>
                        <a:t>2 ha</a:t>
                      </a:r>
                      <a:r>
                        <a:rPr lang="en-US" sz="2600" b="0" i="0" u="sng" strike="noStrike" baseline="0" dirty="0">
                          <a:solidFill>
                            <a:srgbClr val="000000"/>
                          </a:solidFill>
                          <a:latin typeface="Times New Roman"/>
                          <a:sym typeface="Wingdings"/>
                        </a:rPr>
                        <a:t>. </a:t>
                      </a:r>
                      <a:r>
                        <a:rPr lang="en-US" sz="2600" b="0" i="0" u="sng" strike="noStrike" baseline="0" dirty="0">
                          <a:solidFill>
                            <a:srgbClr val="FF0000"/>
                          </a:solidFill>
                          <a:latin typeface="Times New Roman"/>
                          <a:sym typeface="Wingdings"/>
                        </a:rPr>
                        <a:t>Rs. 89,789/-</a:t>
                      </a:r>
                      <a:r>
                        <a:rPr lang="en-US" sz="2600" b="0" i="0" u="sng" strike="noStrike" dirty="0">
                          <a:solidFill>
                            <a:srgbClr val="FF0000"/>
                          </a:solidFill>
                          <a:latin typeface="Times New Roman"/>
                        </a:rPr>
                        <a:t>.</a:t>
                      </a:r>
                    </a:p>
                    <a:p>
                      <a:pPr marL="0" marR="0" indent="0" algn="just" defTabSz="914400" rtl="0" eaLnBrk="1" fontAlgn="t" latinLnBrk="0" hangingPunct="1">
                        <a:lnSpc>
                          <a:spcPct val="100000"/>
                        </a:lnSpc>
                        <a:spcBef>
                          <a:spcPts val="0"/>
                        </a:spcBef>
                        <a:spcAft>
                          <a:spcPts val="0"/>
                        </a:spcAft>
                        <a:buClrTx/>
                        <a:buSzTx/>
                        <a:buFont typeface="Wingdings"/>
                        <a:buChar char="Ø"/>
                        <a:tabLst/>
                        <a:defRPr/>
                      </a:pPr>
                      <a:r>
                        <a:rPr lang="en-US" sz="2600" b="0" i="0" u="none" strike="noStrike" baseline="0" dirty="0">
                          <a:solidFill>
                            <a:srgbClr val="000000"/>
                          </a:solidFill>
                          <a:latin typeface="Times New Roman"/>
                          <a:sym typeface="Wingdings"/>
                        </a:rPr>
                        <a:t> Having Area more than </a:t>
                      </a:r>
                      <a:r>
                        <a:rPr lang="en-US" sz="2600" b="0" i="0" u="sng" strike="noStrike" baseline="0" dirty="0">
                          <a:solidFill>
                            <a:srgbClr val="FF0000"/>
                          </a:solidFill>
                          <a:latin typeface="Times New Roman"/>
                          <a:sym typeface="Wingdings"/>
                        </a:rPr>
                        <a:t>2 ha. Rs. 84,177/- per ha</a:t>
                      </a:r>
                      <a:r>
                        <a:rPr lang="en-US" sz="2600" b="0" i="0" u="none" strike="noStrike" dirty="0">
                          <a:solidFill>
                            <a:srgbClr val="000000"/>
                          </a:solidFill>
                          <a:latin typeface="Times New Roman"/>
                        </a:rPr>
                        <a:t>.</a:t>
                      </a:r>
                    </a:p>
                    <a:p>
                      <a:pPr algn="just" fontAlgn="t">
                        <a:buFont typeface="Wingdings"/>
                        <a:buNone/>
                      </a:pPr>
                      <a:endParaRPr lang="en-US" sz="26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447800">
                <a:tc>
                  <a:txBody>
                    <a:bodyPr/>
                    <a:lstStyle/>
                    <a:p>
                      <a:pPr algn="ctr" fontAlgn="t"/>
                      <a:r>
                        <a:rPr lang="en-US" sz="2800" b="0" i="0" u="none" strike="noStrike">
                          <a:solidFill>
                            <a:srgbClr val="FF0000"/>
                          </a:solidFill>
                          <a:latin typeface="Times New Roman"/>
                        </a:rPr>
                        <a:t>*</a:t>
                      </a:r>
                    </a:p>
                  </a:txBody>
                  <a:tcPr marL="0" marR="0" marT="0" marB="0">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fontAlgn="t"/>
                      <a:r>
                        <a:rPr lang="en-US" sz="2600" b="0" i="0" u="none" strike="noStrike" dirty="0">
                          <a:solidFill>
                            <a:srgbClr val="000000"/>
                          </a:solidFill>
                          <a:latin typeface="Times New Roman"/>
                        </a:rPr>
                        <a:t>Approximate subsidy requirement for 3.13 ha. Sugarcane area (with average Rs.86,983/ha,)</a:t>
                      </a:r>
                      <a:r>
                        <a:rPr lang="en-US" sz="2600" b="0" i="0" u="none" strike="noStrike" baseline="0" dirty="0">
                          <a:solidFill>
                            <a:srgbClr val="000000"/>
                          </a:solidFill>
                          <a:latin typeface="Times New Roman"/>
                        </a:rPr>
                        <a:t> </a:t>
                      </a:r>
                      <a:r>
                        <a:rPr lang="en-US" sz="2600" b="0" i="0" u="sng" strike="noStrike" baseline="0" dirty="0">
                          <a:solidFill>
                            <a:srgbClr val="FF0000"/>
                          </a:solidFill>
                          <a:latin typeface="Times New Roman"/>
                        </a:rPr>
                        <a:t>Rs.2723 Crore</a:t>
                      </a:r>
                      <a:r>
                        <a:rPr lang="en-US" sz="2600" b="0" i="0" u="none" strike="noStrike" baseline="0" dirty="0">
                          <a:solidFill>
                            <a:srgbClr val="000000"/>
                          </a:solidFill>
                          <a:latin typeface="Times New Roman"/>
                        </a:rPr>
                        <a:t>.</a:t>
                      </a:r>
                      <a:endParaRPr lang="en-US" sz="2600" b="0" i="0" u="none" strike="noStrike" dirty="0">
                        <a:solidFill>
                          <a:srgbClr val="000000"/>
                        </a:solidFill>
                        <a:latin typeface="Times New Roman"/>
                      </a:endParaRPr>
                    </a:p>
                  </a:txBody>
                  <a:tcPr marL="0" marT="0" marB="0">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66</a:t>
            </a:fld>
            <a:endParaRPr lang="en-US"/>
          </a:p>
        </p:txBody>
      </p:sp>
    </p:spTree>
  </p:cSld>
  <p:clrMapOvr>
    <a:masterClrMapping/>
  </p:clrMapOvr>
  <p:transition>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DD1CC16-426C-41D3-8AF5-D10948AC7C4D}" type="slidenum">
              <a:rPr lang="en-US" smtClean="0"/>
              <a:pPr/>
              <a:t>67</a:t>
            </a:fld>
            <a:endParaRPr lang="en-US"/>
          </a:p>
        </p:txBody>
      </p:sp>
      <p:sp>
        <p:nvSpPr>
          <p:cNvPr id="2050" name="AutoShape 2" descr="Image result for rose flower im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052" name="Picture 4" descr="Image result for rose flower images"/>
          <p:cNvPicPr>
            <a:picLocks noChangeAspect="1" noChangeArrowheads="1"/>
          </p:cNvPicPr>
          <p:nvPr/>
        </p:nvPicPr>
        <p:blipFill>
          <a:blip r:embed="rId2"/>
          <a:srcRect/>
          <a:stretch>
            <a:fillRect/>
          </a:stretch>
        </p:blipFill>
        <p:spPr bwMode="auto">
          <a:xfrm>
            <a:off x="304800" y="228599"/>
            <a:ext cx="8610600" cy="6172201"/>
          </a:xfrm>
          <a:prstGeom prst="rect">
            <a:avLst/>
          </a:prstGeom>
          <a:solidFill>
            <a:schemeClr val="accent6">
              <a:lumMod val="20000"/>
              <a:lumOff val="80000"/>
            </a:schemeClr>
          </a:solidFill>
        </p:spPr>
      </p:pic>
      <p:sp>
        <p:nvSpPr>
          <p:cNvPr id="4" name="Rectangle 3"/>
          <p:cNvSpPr/>
          <p:nvPr/>
        </p:nvSpPr>
        <p:spPr>
          <a:xfrm>
            <a:off x="1097280" y="4297679"/>
            <a:ext cx="6897645" cy="1569660"/>
          </a:xfrm>
          <a:prstGeom prst="rect">
            <a:avLst/>
          </a:prstGeom>
          <a:noFill/>
          <a:ln>
            <a:solidFill>
              <a:srgbClr val="0070C0"/>
            </a:solidFill>
          </a:ln>
          <a:scene3d>
            <a:camera prst="orthographicFront">
              <a:rot lat="0" lon="600000" rev="1200000"/>
            </a:camera>
            <a:lightRig rig="threePt" dir="t"/>
          </a:scene3d>
          <a:sp3d>
            <a:bevelT h="25400"/>
            <a:bevelB w="171450" prst="cross"/>
          </a:sp3d>
        </p:spPr>
        <p:txBody>
          <a:bodyPr wrap="square" lIns="91440" tIns="45720" rIns="91440" bIns="45720">
            <a:spAutoFit/>
            <a:scene3d>
              <a:camera prst="orthographicFront"/>
              <a:lightRig rig="threePt" dir="t"/>
            </a:scene3d>
            <a:sp3d extrusionH="57150">
              <a:extrusionClr>
                <a:srgbClr val="C60DF9"/>
              </a:extrusionClr>
            </a:sp3d>
          </a:bodyPr>
          <a:lstStyle/>
          <a:p>
            <a:pPr algn="ctr">
              <a:buNone/>
            </a:pPr>
            <a:r>
              <a:rPr lang="en-US" sz="9600" b="1" i="1" dirty="0">
                <a:ln w="24500" cmpd="dbl">
                  <a:solidFill>
                    <a:schemeClr val="accent2">
                      <a:shade val="85000"/>
                      <a:satMod val="155000"/>
                    </a:schemeClr>
                  </a:solidFill>
                  <a:prstDash val="solid"/>
                  <a:miter lim="800000"/>
                </a:ln>
                <a:solidFill>
                  <a:schemeClr val="accent6">
                    <a:lumMod val="75000"/>
                  </a:schemeClr>
                </a:solidFill>
                <a:effectLst>
                  <a:outerShdw blurRad="38100" dist="38100" dir="7020000" algn="tl">
                    <a:srgbClr val="000000">
                      <a:alpha val="35000"/>
                    </a:srgbClr>
                  </a:outerShdw>
                </a:effectLst>
                <a:latin typeface="DVOT-Surekh" pitchFamily="2" charset="0"/>
                <a:cs typeface="DVOT-Surekh" pitchFamily="2" charset="0"/>
              </a:rPr>
              <a:t>Thanks!</a:t>
            </a:r>
            <a:endParaRPr lang="en-US" sz="9600" b="1" i="1" cap="none" spc="0" dirty="0">
              <a:ln w="24500" cmpd="dbl">
                <a:solidFill>
                  <a:schemeClr val="accent2">
                    <a:shade val="85000"/>
                    <a:satMod val="155000"/>
                  </a:schemeClr>
                </a:solidFill>
                <a:prstDash val="solid"/>
                <a:miter lim="800000"/>
              </a:ln>
              <a:solidFill>
                <a:schemeClr val="accent6">
                  <a:lumMod val="75000"/>
                </a:schemeClr>
              </a:solidFill>
              <a:effectLst>
                <a:outerShdw blurRad="38100" dist="38100" dir="7020000" algn="tl">
                  <a:srgbClr val="000000">
                    <a:alpha val="35000"/>
                  </a:srgbClr>
                </a:outerShdw>
              </a:effectLst>
              <a:latin typeface="DVOT-Surekh" pitchFamily="2" charset="0"/>
              <a:cs typeface="DVOT-Surekh" pitchFamily="2" charset="0"/>
            </a:endParaRPr>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1219200"/>
          <a:ext cx="8610596" cy="3505200"/>
        </p:xfrm>
        <a:graphic>
          <a:graphicData uri="http://schemas.openxmlformats.org/drawingml/2006/table">
            <a:tbl>
              <a:tblPr/>
              <a:tblGrid>
                <a:gridCol w="1060796">
                  <a:extLst>
                    <a:ext uri="{9D8B030D-6E8A-4147-A177-3AD203B41FA5}">
                      <a16:colId xmlns:a16="http://schemas.microsoft.com/office/drawing/2014/main" val="20000"/>
                    </a:ext>
                  </a:extLst>
                </a:gridCol>
                <a:gridCol w="754980">
                  <a:extLst>
                    <a:ext uri="{9D8B030D-6E8A-4147-A177-3AD203B41FA5}">
                      <a16:colId xmlns:a16="http://schemas.microsoft.com/office/drawing/2014/main" val="20001"/>
                    </a:ext>
                  </a:extLst>
                </a:gridCol>
                <a:gridCol w="754980">
                  <a:extLst>
                    <a:ext uri="{9D8B030D-6E8A-4147-A177-3AD203B41FA5}">
                      <a16:colId xmlns:a16="http://schemas.microsoft.com/office/drawing/2014/main" val="20002"/>
                    </a:ext>
                  </a:extLst>
                </a:gridCol>
                <a:gridCol w="754980">
                  <a:extLst>
                    <a:ext uri="{9D8B030D-6E8A-4147-A177-3AD203B41FA5}">
                      <a16:colId xmlns:a16="http://schemas.microsoft.com/office/drawing/2014/main" val="20003"/>
                    </a:ext>
                  </a:extLst>
                </a:gridCol>
                <a:gridCol w="754980">
                  <a:extLst>
                    <a:ext uri="{9D8B030D-6E8A-4147-A177-3AD203B41FA5}">
                      <a16:colId xmlns:a16="http://schemas.microsoft.com/office/drawing/2014/main" val="20004"/>
                    </a:ext>
                  </a:extLst>
                </a:gridCol>
                <a:gridCol w="754980">
                  <a:extLst>
                    <a:ext uri="{9D8B030D-6E8A-4147-A177-3AD203B41FA5}">
                      <a16:colId xmlns:a16="http://schemas.microsoft.com/office/drawing/2014/main" val="20005"/>
                    </a:ext>
                  </a:extLst>
                </a:gridCol>
                <a:gridCol w="754980">
                  <a:extLst>
                    <a:ext uri="{9D8B030D-6E8A-4147-A177-3AD203B41FA5}">
                      <a16:colId xmlns:a16="http://schemas.microsoft.com/office/drawing/2014/main" val="20006"/>
                    </a:ext>
                  </a:extLst>
                </a:gridCol>
                <a:gridCol w="754980">
                  <a:extLst>
                    <a:ext uri="{9D8B030D-6E8A-4147-A177-3AD203B41FA5}">
                      <a16:colId xmlns:a16="http://schemas.microsoft.com/office/drawing/2014/main" val="20007"/>
                    </a:ext>
                  </a:extLst>
                </a:gridCol>
                <a:gridCol w="754980">
                  <a:extLst>
                    <a:ext uri="{9D8B030D-6E8A-4147-A177-3AD203B41FA5}">
                      <a16:colId xmlns:a16="http://schemas.microsoft.com/office/drawing/2014/main" val="20008"/>
                    </a:ext>
                  </a:extLst>
                </a:gridCol>
                <a:gridCol w="754980">
                  <a:extLst>
                    <a:ext uri="{9D8B030D-6E8A-4147-A177-3AD203B41FA5}">
                      <a16:colId xmlns:a16="http://schemas.microsoft.com/office/drawing/2014/main" val="20009"/>
                    </a:ext>
                  </a:extLst>
                </a:gridCol>
                <a:gridCol w="754980">
                  <a:extLst>
                    <a:ext uri="{9D8B030D-6E8A-4147-A177-3AD203B41FA5}">
                      <a16:colId xmlns:a16="http://schemas.microsoft.com/office/drawing/2014/main" val="20010"/>
                    </a:ext>
                  </a:extLst>
                </a:gridCol>
              </a:tblGrid>
              <a:tr h="987801">
                <a:tc gridSpan="11">
                  <a:txBody>
                    <a:bodyPr/>
                    <a:lstStyle/>
                    <a:p>
                      <a:pPr algn="ctr" fontAlgn="t"/>
                      <a:r>
                        <a:rPr lang="en-US" sz="2400" b="1" i="0" u="sng" strike="noStrike" dirty="0">
                          <a:solidFill>
                            <a:srgbClr val="632523"/>
                          </a:solidFill>
                          <a:latin typeface="Times New Roman"/>
                        </a:rPr>
                        <a:t>Aurangabad Division</a:t>
                      </a:r>
                      <a:br>
                        <a:rPr lang="en-US" sz="2400" b="1" i="0" u="sng" strike="noStrike" dirty="0">
                          <a:solidFill>
                            <a:srgbClr val="632523"/>
                          </a:solidFill>
                          <a:latin typeface="Times New Roman"/>
                        </a:rPr>
                      </a:br>
                      <a:r>
                        <a:rPr lang="en-US" sz="2600" b="1" i="0" u="sng" strike="noStrike" dirty="0">
                          <a:solidFill>
                            <a:srgbClr val="215867"/>
                          </a:solidFill>
                          <a:latin typeface="Times New Roman"/>
                        </a:rPr>
                        <a:t>Actual Rainfall &amp; it's Percentage from 2009-10</a:t>
                      </a:r>
                      <a:r>
                        <a:rPr lang="en-US" sz="2600" b="1" i="0" u="sng" strike="noStrike" baseline="0" dirty="0">
                          <a:solidFill>
                            <a:srgbClr val="215867"/>
                          </a:solidFill>
                          <a:latin typeface="Times New Roman"/>
                        </a:rPr>
                        <a:t> </a:t>
                      </a:r>
                      <a:r>
                        <a:rPr lang="en-US" sz="2600" b="1" i="0" u="sng" strike="noStrike" dirty="0">
                          <a:solidFill>
                            <a:srgbClr val="215867"/>
                          </a:solidFill>
                          <a:latin typeface="Times New Roman"/>
                        </a:rPr>
                        <a:t>to 2018-19</a:t>
                      </a:r>
                      <a:endParaRPr lang="en-US" sz="2600" b="1" i="0" u="sng"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8203">
                <a:tc>
                  <a:txBody>
                    <a:bodyPr/>
                    <a:lstStyle/>
                    <a:p>
                      <a:pPr algn="ctr" rtl="0" fontAlgn="t"/>
                      <a:endParaRPr lang="en-US" sz="1600" b="0" i="0" u="none" strike="noStrike" dirty="0">
                        <a:solidFill>
                          <a:schemeClr val="bg1"/>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2009-10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2012-13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2013-14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2014-15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2016-17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2017-18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1600" b="1" i="0" u="none" strike="noStrike" dirty="0">
                          <a:solidFill>
                            <a:srgbClr val="000000"/>
                          </a:solidFill>
                          <a:latin typeface="Times New Roman"/>
                        </a:rPr>
                        <a:t>2018-19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244172">
                <a:tc>
                  <a:txBody>
                    <a:bodyPr/>
                    <a:lstStyle/>
                    <a:p>
                      <a:pPr algn="ctr" rtl="0" fontAlgn="ctr"/>
                      <a:r>
                        <a:rPr lang="en-US" sz="1050" b="1" i="1" u="none" strike="noStrike">
                          <a:solidFill>
                            <a:srgbClr val="C00000"/>
                          </a:solidFill>
                          <a:latin typeface="Times New Roman"/>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rtl="0" fontAlgn="ctr"/>
                      <a:r>
                        <a:rPr lang="en-US" sz="1050" b="1" i="1" u="none" strike="noStrike">
                          <a:solidFill>
                            <a:srgbClr val="C00000"/>
                          </a:solidFill>
                          <a:latin typeface="Times New Roman"/>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732512">
                <a:tc>
                  <a:txBody>
                    <a:bodyPr/>
                    <a:lstStyle/>
                    <a:p>
                      <a:pPr algn="ctr" rtl="0" fontAlgn="ctr"/>
                      <a:r>
                        <a:rPr lang="en-US" sz="1600" b="1" i="0" u="none" strike="noStrike">
                          <a:solidFill>
                            <a:srgbClr val="000000"/>
                          </a:solidFill>
                          <a:latin typeface="Times New Roman"/>
                        </a:rPr>
                        <a:t>Actual Rainfall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917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973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655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854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434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879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673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32512">
                <a:tc>
                  <a:txBody>
                    <a:bodyPr/>
                    <a:lstStyle/>
                    <a:p>
                      <a:pPr algn="ctr" rtl="0" fontAlgn="ctr"/>
                      <a:r>
                        <a:rPr lang="en-US" sz="1600" b="1" i="0" u="none" strike="noStrike">
                          <a:solidFill>
                            <a:srgbClr val="000000"/>
                          </a:solidFill>
                          <a:latin typeface="Times New Roman"/>
                        </a:rPr>
                        <a:t>Percentage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113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a:solidFill>
                            <a:srgbClr val="000000"/>
                          </a:solidFill>
                          <a:latin typeface="Times New Roman"/>
                        </a:rPr>
                        <a: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600" b="1" i="0" u="none" strike="noStrike" dirty="0">
                          <a:solidFill>
                            <a:srgbClr val="000000"/>
                          </a:solidFill>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6</a:t>
            </a:fld>
            <a:endParaRPr lang="en-US"/>
          </a:p>
        </p:txBody>
      </p:sp>
    </p:spTree>
  </p:cSld>
  <p:clrMapOvr>
    <a:masterClrMapping/>
  </p:clrMapOvr>
  <p:transition>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57199" y="228600"/>
          <a:ext cx="8305801" cy="6411976"/>
        </p:xfrm>
        <a:graphic>
          <a:graphicData uri="http://schemas.openxmlformats.org/drawingml/2006/table">
            <a:tbl>
              <a:tblPr/>
              <a:tblGrid>
                <a:gridCol w="2527258">
                  <a:extLst>
                    <a:ext uri="{9D8B030D-6E8A-4147-A177-3AD203B41FA5}">
                      <a16:colId xmlns:a16="http://schemas.microsoft.com/office/drawing/2014/main" val="20000"/>
                    </a:ext>
                  </a:extLst>
                </a:gridCol>
                <a:gridCol w="1926181">
                  <a:extLst>
                    <a:ext uri="{9D8B030D-6E8A-4147-A177-3AD203B41FA5}">
                      <a16:colId xmlns:a16="http://schemas.microsoft.com/office/drawing/2014/main" val="20001"/>
                    </a:ext>
                  </a:extLst>
                </a:gridCol>
                <a:gridCol w="1926181">
                  <a:extLst>
                    <a:ext uri="{9D8B030D-6E8A-4147-A177-3AD203B41FA5}">
                      <a16:colId xmlns:a16="http://schemas.microsoft.com/office/drawing/2014/main" val="20002"/>
                    </a:ext>
                  </a:extLst>
                </a:gridCol>
                <a:gridCol w="1926181">
                  <a:extLst>
                    <a:ext uri="{9D8B030D-6E8A-4147-A177-3AD203B41FA5}">
                      <a16:colId xmlns:a16="http://schemas.microsoft.com/office/drawing/2014/main" val="20003"/>
                    </a:ext>
                  </a:extLst>
                </a:gridCol>
              </a:tblGrid>
              <a:tr h="838200">
                <a:tc gridSpan="4">
                  <a:txBody>
                    <a:bodyPr/>
                    <a:lstStyle/>
                    <a:p>
                      <a:pPr algn="ctr" fontAlgn="t"/>
                      <a:r>
                        <a:rPr lang="en-US" sz="2400" b="1" i="0" u="sng" strike="noStrike" dirty="0">
                          <a:solidFill>
                            <a:srgbClr val="632523"/>
                          </a:solidFill>
                          <a:latin typeface="Times New Roman"/>
                        </a:rPr>
                        <a:t>Aurangabad Division</a:t>
                      </a:r>
                    </a:p>
                    <a:p>
                      <a:pPr algn="ctr" fontAlgn="t"/>
                      <a:r>
                        <a:rPr lang="en-US" sz="2800" b="1" i="0" u="sng" strike="noStrike" dirty="0">
                          <a:solidFill>
                            <a:schemeClr val="accent5">
                              <a:lumMod val="50000"/>
                            </a:schemeClr>
                          </a:solidFill>
                          <a:latin typeface="Times New Roman"/>
                        </a:rPr>
                        <a:t>District wise Rainfall : 2018-19 </a:t>
                      </a:r>
                      <a:r>
                        <a:rPr lang="en-US" sz="2400" b="1" i="0" u="sng" strike="noStrike" dirty="0">
                          <a:solidFill>
                            <a:schemeClr val="tx1"/>
                          </a:solidFill>
                          <a:latin typeface="Times New Roman"/>
                        </a:rPr>
                        <a:t>(mm)</a:t>
                      </a:r>
                      <a:endParaRPr lang="en-US" sz="3200" b="1" i="0" u="sng" strike="noStrike" dirty="0">
                        <a:solidFill>
                          <a:srgbClr val="632523"/>
                        </a:solidFill>
                        <a:latin typeface="Times New Roman"/>
                      </a:endParaRPr>
                    </a:p>
                  </a:txBody>
                  <a:tcPr marL="0" marR="0" marT="0" marB="0">
                    <a:lnL>
                      <a:noFill/>
                    </a:lnL>
                    <a:lnR>
                      <a:noFill/>
                    </a:lnR>
                    <a:lnT>
                      <a:noFill/>
                    </a:lnT>
                    <a:lnB w="25400" cap="flat" cmpd="dbl"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12496">
                <a:tc>
                  <a:txBody>
                    <a:bodyPr/>
                    <a:lstStyle/>
                    <a:p>
                      <a:pPr algn="ctr" fontAlgn="t"/>
                      <a:r>
                        <a:rPr lang="en-US" sz="2200" b="0" i="0" u="none" strike="noStrike" dirty="0">
                          <a:solidFill>
                            <a:srgbClr val="000000"/>
                          </a:solidFill>
                          <a:latin typeface="Times New Roman"/>
                        </a:rPr>
                        <a:t>District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200" b="1" i="0" u="none" strike="noStrike" dirty="0">
                          <a:solidFill>
                            <a:srgbClr val="000000"/>
                          </a:solidFill>
                          <a:latin typeface="Times New Roman"/>
                        </a:rPr>
                        <a:t>Average Rainfall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200" b="1" i="0" u="none" strike="noStrike" dirty="0">
                          <a:solidFill>
                            <a:srgbClr val="000000"/>
                          </a:solidFill>
                          <a:latin typeface="Times New Roman"/>
                        </a:rPr>
                        <a:t>Actual Rainfall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200" b="1" i="0" u="none" strike="noStrike" dirty="0">
                          <a:solidFill>
                            <a:srgbClr val="000000"/>
                          </a:solidFill>
                          <a:latin typeface="Times New Roman"/>
                        </a:rPr>
                        <a:t>Percentage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01"/>
                  </a:ext>
                </a:extLst>
              </a:tr>
              <a:tr h="579120">
                <a:tc>
                  <a:txBody>
                    <a:bodyPr/>
                    <a:lstStyle/>
                    <a:p>
                      <a:pPr algn="ctr" fontAlgn="t"/>
                      <a:r>
                        <a:rPr lang="en-US" sz="2200" b="1" i="0" u="none" strike="noStrike" dirty="0">
                          <a:solidFill>
                            <a:srgbClr val="000000"/>
                          </a:solidFill>
                          <a:latin typeface="Times New Roman"/>
                        </a:rPr>
                        <a:t>Aurangabad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675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0512">
                <a:tc>
                  <a:txBody>
                    <a:bodyPr/>
                    <a:lstStyle/>
                    <a:p>
                      <a:pPr algn="ctr" fontAlgn="t"/>
                      <a:r>
                        <a:rPr lang="en-US" sz="2200" b="1" i="0" u="none" strike="noStrike" dirty="0" err="1">
                          <a:solidFill>
                            <a:srgbClr val="000000"/>
                          </a:solidFill>
                          <a:latin typeface="Times New Roman"/>
                        </a:rPr>
                        <a:t>Jalna</a:t>
                      </a:r>
                      <a:endParaRPr lang="en-US" sz="22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a:solidFill>
                            <a:srgbClr val="000000"/>
                          </a:solidFill>
                          <a:latin typeface="Times New Roman"/>
                        </a:rPr>
                        <a:t>688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425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0512">
                <a:tc>
                  <a:txBody>
                    <a:bodyPr/>
                    <a:lstStyle/>
                    <a:p>
                      <a:pPr algn="ctr" fontAlgn="t"/>
                      <a:r>
                        <a:rPr lang="en-US" sz="2200" b="1" i="0" u="none" strike="noStrike" dirty="0" err="1">
                          <a:solidFill>
                            <a:srgbClr val="000000"/>
                          </a:solidFill>
                          <a:latin typeface="Times New Roman"/>
                        </a:rPr>
                        <a:t>Beed</a:t>
                      </a:r>
                      <a:endParaRPr lang="en-US" sz="22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666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dirty="0">
                          <a:solidFill>
                            <a:srgbClr val="000000"/>
                          </a:solidFill>
                          <a:latin typeface="Times New Roman"/>
                        </a:rPr>
                        <a:t>334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40512">
                <a:tc>
                  <a:txBody>
                    <a:bodyPr/>
                    <a:lstStyle/>
                    <a:p>
                      <a:pPr algn="ctr" fontAlgn="t"/>
                      <a:r>
                        <a:rPr lang="en-US" sz="2200" b="1" i="0" u="none" strike="noStrike" dirty="0" err="1">
                          <a:solidFill>
                            <a:srgbClr val="000000"/>
                          </a:solidFill>
                          <a:latin typeface="Times New Roman"/>
                        </a:rPr>
                        <a:t>Latur</a:t>
                      </a:r>
                      <a:endParaRPr lang="en-US" sz="2200" b="1" i="0" u="none" strike="noStrike" dirty="0">
                        <a:solidFill>
                          <a:srgbClr val="000000"/>
                        </a:solidFill>
                        <a:latin typeface="Times New Roman"/>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802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516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40512">
                <a:tc>
                  <a:txBody>
                    <a:bodyPr/>
                    <a:lstStyle/>
                    <a:p>
                      <a:pPr algn="ctr" fontAlgn="t"/>
                      <a:r>
                        <a:rPr lang="en-US" sz="2200" b="1" i="0" u="none" strike="noStrike">
                          <a:solidFill>
                            <a:srgbClr val="000000"/>
                          </a:solidFill>
                          <a:latin typeface="Times New Roman"/>
                        </a:rPr>
                        <a:t>Osmanabad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777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451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40512">
                <a:tc>
                  <a:txBody>
                    <a:bodyPr/>
                    <a:lstStyle/>
                    <a:p>
                      <a:pPr algn="ctr" fontAlgn="t"/>
                      <a:r>
                        <a:rPr lang="en-US" sz="2200" b="1" i="0" u="none" strike="noStrike">
                          <a:solidFill>
                            <a:srgbClr val="000000"/>
                          </a:solidFill>
                          <a:latin typeface="Times New Roman"/>
                        </a:rPr>
                        <a:t>Nanded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956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dirty="0">
                          <a:solidFill>
                            <a:srgbClr val="000000"/>
                          </a:solidFill>
                          <a:latin typeface="Times New Roman"/>
                        </a:rPr>
                        <a:t>774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a:solidFill>
                            <a:srgbClr val="000000"/>
                          </a:solidFill>
                          <a:latin typeface="Times New Roman"/>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540512">
                <a:tc>
                  <a:txBody>
                    <a:bodyPr/>
                    <a:lstStyle/>
                    <a:p>
                      <a:pPr algn="ctr" fontAlgn="t"/>
                      <a:r>
                        <a:rPr lang="en-US" sz="2200" b="1" i="0" u="none" strike="noStrike">
                          <a:solidFill>
                            <a:srgbClr val="000000"/>
                          </a:solidFill>
                          <a:latin typeface="Times New Roman"/>
                        </a:rPr>
                        <a:t>Parbhani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775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dirty="0">
                          <a:solidFill>
                            <a:srgbClr val="000000"/>
                          </a:solidFill>
                          <a:latin typeface="Times New Roman"/>
                        </a:rPr>
                        <a:t>483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200" b="1" i="0" u="none" strike="noStrike" dirty="0">
                          <a:solidFill>
                            <a:srgbClr val="000000"/>
                          </a:solidFill>
                          <a:latin typeface="Times New Roman"/>
                        </a:rPr>
                        <a:t>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540512">
                <a:tc>
                  <a:txBody>
                    <a:bodyPr/>
                    <a:lstStyle/>
                    <a:p>
                      <a:pPr algn="ctr" fontAlgn="t"/>
                      <a:r>
                        <a:rPr lang="en-US" sz="2200" b="1" i="0" u="none" strike="noStrike">
                          <a:solidFill>
                            <a:srgbClr val="000000"/>
                          </a:solidFill>
                          <a:latin typeface="Times New Roman"/>
                        </a:rPr>
                        <a:t>Hingoli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sz="2200" b="1" i="0" u="none" strike="noStrike" dirty="0">
                          <a:solidFill>
                            <a:srgbClr val="000000"/>
                          </a:solidFill>
                          <a:latin typeface="Times New Roman"/>
                        </a:rPr>
                        <a:t>893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200" b="1" i="0" u="none" strike="noStrike" dirty="0">
                          <a:solidFill>
                            <a:srgbClr val="000000"/>
                          </a:solidFill>
                          <a:latin typeface="Times New Roman"/>
                        </a:rPr>
                        <a:t>672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t"/>
                      <a:r>
                        <a:rPr lang="en-US" sz="2200" b="1" i="0" u="none" strike="noStrike" dirty="0">
                          <a:solidFill>
                            <a:srgbClr val="000000"/>
                          </a:solidFill>
                          <a:latin typeface="Times New Roman"/>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40512">
                <a:tc>
                  <a:txBody>
                    <a:bodyPr/>
                    <a:lstStyle/>
                    <a:p>
                      <a:pPr algn="ctr" fontAlgn="t"/>
                      <a:r>
                        <a:rPr lang="en-US" sz="2400" b="1" i="0" u="none" strike="noStrike" dirty="0" err="1">
                          <a:solidFill>
                            <a:srgbClr val="000000"/>
                          </a:solidFill>
                          <a:latin typeface="Times New Roman"/>
                        </a:rPr>
                        <a:t>A'bad</a:t>
                      </a:r>
                      <a:r>
                        <a:rPr lang="en-US" sz="2400" b="1" i="0" u="none" strike="noStrike" dirty="0">
                          <a:solidFill>
                            <a:srgbClr val="000000"/>
                          </a:solidFill>
                          <a:latin typeface="Times New Roman"/>
                        </a:rPr>
                        <a:t> Division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ctr"/>
                      <a:r>
                        <a:rPr lang="en-US" sz="2400" b="1" i="0" u="none" strike="noStrike" dirty="0">
                          <a:solidFill>
                            <a:srgbClr val="000000"/>
                          </a:solidFill>
                          <a:latin typeface="Times New Roman"/>
                        </a:rPr>
                        <a:t>779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1" i="0" u="none" strike="noStrike" dirty="0">
                          <a:solidFill>
                            <a:srgbClr val="000000"/>
                          </a:solidFill>
                          <a:latin typeface="Times New Roman"/>
                        </a:rPr>
                        <a:t>502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tc>
                  <a:txBody>
                    <a:bodyPr/>
                    <a:lstStyle/>
                    <a:p>
                      <a:pPr algn="ctr" fontAlgn="t"/>
                      <a:r>
                        <a:rPr lang="en-US" sz="2400" b="1" i="0" u="none" strike="noStrike" dirty="0">
                          <a:solidFill>
                            <a:srgbClr val="000000"/>
                          </a:solidFill>
                          <a:latin typeface="Times New Roman"/>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10010"/>
                  </a:ext>
                </a:extLst>
              </a:tr>
            </a:tbl>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7</a:t>
            </a:fld>
            <a:endParaRPr lang="en-US"/>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146553" y="152400"/>
          <a:ext cx="8768847" cy="63246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FDD1CC16-426C-41D3-8AF5-D10948AC7C4D}" type="slidenum">
              <a:rPr lang="en-US" smtClean="0"/>
              <a:pPr/>
              <a:t>8</a:t>
            </a:fld>
            <a:endParaRPr lang="en-US"/>
          </a:p>
        </p:txBody>
      </p:sp>
    </p:spTree>
  </p:cSld>
  <p:clrMapOvr>
    <a:masterClrMapping/>
  </p:clrMapOvr>
  <p:transition>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2065</TotalTime>
  <Words>5646</Words>
  <Application>Microsoft Office PowerPoint</Application>
  <PresentationFormat>On-screen Show (4:3)</PresentationFormat>
  <Paragraphs>2274</Paragraphs>
  <Slides>68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68</vt:i4>
      </vt:variant>
    </vt:vector>
  </HeadingPairs>
  <TitlesOfParts>
    <vt:vector size="74" baseType="lpstr">
      <vt:lpstr>Arial</vt:lpstr>
      <vt:lpstr>Calibri</vt:lpstr>
      <vt:lpstr>DVOT-Surekh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Kate sir</dc:creator>
  <cp:lastModifiedBy>Pradeep Purandare</cp:lastModifiedBy>
  <cp:revision>696</cp:revision>
  <dcterms:created xsi:type="dcterms:W3CDTF">2019-07-30T04:49:40Z</dcterms:created>
  <dcterms:modified xsi:type="dcterms:W3CDTF">2019-08-28T09:25:24Z</dcterms:modified>
</cp:coreProperties>
</file>