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7" r:id="rId1"/>
  </p:sldMasterIdLst>
  <p:notesMasterIdLst>
    <p:notesMasterId r:id="rId36"/>
  </p:notesMasterIdLst>
  <p:handoutMasterIdLst>
    <p:handoutMasterId r:id="rId37"/>
  </p:handoutMasterIdLst>
  <p:sldIdLst>
    <p:sldId id="472" r:id="rId2"/>
    <p:sldId id="474" r:id="rId3"/>
    <p:sldId id="396" r:id="rId4"/>
    <p:sldId id="473" r:id="rId5"/>
    <p:sldId id="448" r:id="rId6"/>
    <p:sldId id="453" r:id="rId7"/>
    <p:sldId id="461" r:id="rId8"/>
    <p:sldId id="418" r:id="rId9"/>
    <p:sldId id="463" r:id="rId10"/>
    <p:sldId id="420" r:id="rId11"/>
    <p:sldId id="455" r:id="rId12"/>
    <p:sldId id="458" r:id="rId13"/>
    <p:sldId id="457" r:id="rId14"/>
    <p:sldId id="460" r:id="rId15"/>
    <p:sldId id="459" r:id="rId16"/>
    <p:sldId id="462" r:id="rId17"/>
    <p:sldId id="419" r:id="rId18"/>
    <p:sldId id="475" r:id="rId19"/>
    <p:sldId id="465" r:id="rId20"/>
    <p:sldId id="476" r:id="rId21"/>
    <p:sldId id="477" r:id="rId22"/>
    <p:sldId id="478" r:id="rId23"/>
    <p:sldId id="479" r:id="rId24"/>
    <p:sldId id="480" r:id="rId25"/>
    <p:sldId id="481" r:id="rId26"/>
    <p:sldId id="482" r:id="rId27"/>
    <p:sldId id="483" r:id="rId28"/>
    <p:sldId id="484" r:id="rId29"/>
    <p:sldId id="485" r:id="rId30"/>
    <p:sldId id="466" r:id="rId31"/>
    <p:sldId id="467" r:id="rId32"/>
    <p:sldId id="469" r:id="rId33"/>
    <p:sldId id="470" r:id="rId34"/>
    <p:sldId id="4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7D"/>
    <a:srgbClr val="F5E50A"/>
    <a:srgbClr val="FCA91C"/>
    <a:srgbClr val="E77D18"/>
    <a:srgbClr val="F59C27"/>
    <a:srgbClr val="F37226"/>
    <a:srgbClr val="E1711B"/>
    <a:srgbClr val="E1AB00"/>
    <a:srgbClr val="FF711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94006" autoAdjust="0"/>
  </p:normalViewPr>
  <p:slideViewPr>
    <p:cSldViewPr snapToGrid="0" snapToObjects="1">
      <p:cViewPr varScale="1">
        <p:scale>
          <a:sx n="107" d="100"/>
          <a:sy n="107" d="100"/>
        </p:scale>
        <p:origin x="864" y="160"/>
      </p:cViewPr>
      <p:guideLst>
        <p:guide orient="horz" pos="2160"/>
        <p:guide pos="3840"/>
      </p:guideLst>
    </p:cSldViewPr>
  </p:slideViewPr>
  <p:outlineViewPr>
    <p:cViewPr>
      <p:scale>
        <a:sx n="33" d="100"/>
        <a:sy n="33" d="100"/>
      </p:scale>
      <p:origin x="0" y="-406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00" d="100"/>
          <a:sy n="100" d="100"/>
        </p:scale>
        <p:origin x="25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77D18"/>
              </a:solidFill>
              <a:ln w="19050">
                <a:solidFill>
                  <a:schemeClr val="lt1"/>
                </a:solidFill>
              </a:ln>
              <a:effectLst/>
            </c:spPr>
            <c:extLst>
              <c:ext xmlns:c16="http://schemas.microsoft.com/office/drawing/2014/chart" uri="{C3380CC4-5D6E-409C-BE32-E72D297353CC}">
                <c16:uniqueId val="{00000001-7599-4157-9202-4BDF0AFBD714}"/>
              </c:ext>
            </c:extLst>
          </c:dPt>
          <c:dPt>
            <c:idx val="1"/>
            <c:bubble3D val="0"/>
            <c:spPr>
              <a:solidFill>
                <a:srgbClr val="FCA91C"/>
              </a:solidFill>
              <a:ln w="19050">
                <a:solidFill>
                  <a:schemeClr val="lt1"/>
                </a:solidFill>
              </a:ln>
              <a:effectLst/>
            </c:spPr>
            <c:extLst>
              <c:ext xmlns:c16="http://schemas.microsoft.com/office/drawing/2014/chart" uri="{C3380CC4-5D6E-409C-BE32-E72D297353CC}">
                <c16:uniqueId val="{00000003-13A7-4019-90D2-45C9D41009E8}"/>
              </c:ext>
            </c:extLst>
          </c:dPt>
          <c:dPt>
            <c:idx val="2"/>
            <c:bubble3D val="0"/>
            <c:spPr>
              <a:solidFill>
                <a:srgbClr val="FF711B"/>
              </a:solidFill>
              <a:ln w="19050">
                <a:solidFill>
                  <a:schemeClr val="lt1"/>
                </a:solidFill>
              </a:ln>
              <a:effectLst/>
            </c:spPr>
            <c:extLst>
              <c:ext xmlns:c16="http://schemas.microsoft.com/office/drawing/2014/chart" uri="{C3380CC4-5D6E-409C-BE32-E72D297353CC}">
                <c16:uniqueId val="{00000005-13A7-4019-90D2-45C9D41009E8}"/>
              </c:ext>
            </c:extLst>
          </c:dPt>
          <c:dPt>
            <c:idx val="3"/>
            <c:bubble3D val="0"/>
            <c:spPr>
              <a:solidFill>
                <a:srgbClr val="F5E50A"/>
              </a:solidFill>
              <a:ln w="19050">
                <a:solidFill>
                  <a:schemeClr val="lt1"/>
                </a:solidFill>
              </a:ln>
              <a:effectLst/>
            </c:spPr>
            <c:extLst>
              <c:ext xmlns:c16="http://schemas.microsoft.com/office/drawing/2014/chart" uri="{C3380CC4-5D6E-409C-BE32-E72D297353CC}">
                <c16:uniqueId val="{00000007-13A7-4019-90D2-45C9D41009E8}"/>
              </c:ext>
            </c:extLst>
          </c:dPt>
          <c:dPt>
            <c:idx val="4"/>
            <c:bubble3D val="0"/>
            <c:spPr>
              <a:solidFill>
                <a:srgbClr val="00727D"/>
              </a:solidFill>
              <a:ln w="19050">
                <a:solidFill>
                  <a:schemeClr val="lt1"/>
                </a:solidFill>
              </a:ln>
              <a:effectLst/>
            </c:spPr>
            <c:extLst>
              <c:ext xmlns:c16="http://schemas.microsoft.com/office/drawing/2014/chart" uri="{C3380CC4-5D6E-409C-BE32-E72D297353CC}">
                <c16:uniqueId val="{00000009-13A7-4019-90D2-45C9D41009E8}"/>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7599-4157-9202-4BDF0AFBD714}"/>
                </c:ext>
              </c:extLst>
            </c:dLbl>
            <c:dLbl>
              <c:idx val="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3A7-4019-90D2-45C9D41009E8}"/>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13A7-4019-90D2-45C9D41009E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It affects me a lot</c:v>
                </c:pt>
                <c:pt idx="1">
                  <c:v>It affects me somewhat</c:v>
                </c:pt>
                <c:pt idx="2">
                  <c:v>It does not affect me a lot</c:v>
                </c:pt>
                <c:pt idx="3">
                  <c:v>It does not affect me at all</c:v>
                </c:pt>
                <c:pt idx="4">
                  <c:v>Don't know/can't say</c:v>
                </c:pt>
              </c:strCache>
            </c:strRef>
          </c:cat>
          <c:val>
            <c:numRef>
              <c:f>Sheet1!$B$2:$B$6</c:f>
              <c:numCache>
                <c:formatCode>0%</c:formatCode>
                <c:ptCount val="5"/>
                <c:pt idx="0">
                  <c:v>0.5292</c:v>
                </c:pt>
                <c:pt idx="1">
                  <c:v>0.37619999999999998</c:v>
                </c:pt>
                <c:pt idx="2">
                  <c:v>6.59E-2</c:v>
                </c:pt>
                <c:pt idx="3">
                  <c:v>1.5699999999999999E-2</c:v>
                </c:pt>
                <c:pt idx="4">
                  <c:v>1.3100000000000001E-2</c:v>
                </c:pt>
              </c:numCache>
            </c:numRef>
          </c:val>
          <c:extLst>
            <c:ext xmlns:c16="http://schemas.microsoft.com/office/drawing/2014/chart" uri="{C3380CC4-5D6E-409C-BE32-E72D297353CC}">
              <c16:uniqueId val="{00000000-7599-4157-9202-4BDF0AFBD71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7520378813899304"/>
          <c:w val="0.99863942823229601"/>
          <c:h val="0.199822496532520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77D18"/>
              </a:solidFill>
              <a:ln w="19050">
                <a:solidFill>
                  <a:schemeClr val="lt1"/>
                </a:solidFill>
              </a:ln>
              <a:effectLst/>
            </c:spPr>
            <c:extLst>
              <c:ext xmlns:c16="http://schemas.microsoft.com/office/drawing/2014/chart" uri="{C3380CC4-5D6E-409C-BE32-E72D297353CC}">
                <c16:uniqueId val="{00000001-F2F1-4002-9177-F9674B7BDA5A}"/>
              </c:ext>
            </c:extLst>
          </c:dPt>
          <c:dPt>
            <c:idx val="1"/>
            <c:bubble3D val="0"/>
            <c:spPr>
              <a:solidFill>
                <a:srgbClr val="FCA91C"/>
              </a:solidFill>
              <a:ln w="19050">
                <a:solidFill>
                  <a:schemeClr val="lt1"/>
                </a:solidFill>
              </a:ln>
              <a:effectLst/>
            </c:spPr>
            <c:extLst>
              <c:ext xmlns:c16="http://schemas.microsoft.com/office/drawing/2014/chart" uri="{C3380CC4-5D6E-409C-BE32-E72D297353CC}">
                <c16:uniqueId val="{00000003-F2F1-4002-9177-F9674B7BDA5A}"/>
              </c:ext>
            </c:extLst>
          </c:dPt>
          <c:dPt>
            <c:idx val="2"/>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5-F2F1-4002-9177-F9674B7BDA5A}"/>
              </c:ext>
            </c:extLst>
          </c:dPt>
          <c:dPt>
            <c:idx val="3"/>
            <c:bubble3D val="0"/>
            <c:spPr>
              <a:solidFill>
                <a:schemeClr val="accent1">
                  <a:tint val="84000"/>
                </a:schemeClr>
              </a:solidFill>
              <a:ln w="19050">
                <a:solidFill>
                  <a:schemeClr val="lt1"/>
                </a:solidFill>
              </a:ln>
              <a:effectLst/>
            </c:spPr>
            <c:extLst>
              <c:ext xmlns:c16="http://schemas.microsoft.com/office/drawing/2014/chart" uri="{C3380CC4-5D6E-409C-BE32-E72D297353CC}">
                <c16:uniqueId val="{00000007-F2F1-4002-9177-F9674B7BDA5A}"/>
              </c:ext>
            </c:extLst>
          </c:dPt>
          <c:dPt>
            <c:idx val="4"/>
            <c:bubble3D val="0"/>
            <c:spPr>
              <a:solidFill>
                <a:schemeClr val="accent1">
                  <a:tint val="37000"/>
                </a:schemeClr>
              </a:solidFill>
              <a:ln w="19050">
                <a:solidFill>
                  <a:schemeClr val="lt1"/>
                </a:solidFill>
              </a:ln>
              <a:effectLst/>
            </c:spPr>
            <c:extLst>
              <c:ext xmlns:c16="http://schemas.microsoft.com/office/drawing/2014/chart" uri="{C3380CC4-5D6E-409C-BE32-E72D297353CC}">
                <c16:uniqueId val="{00000009-F2F1-4002-9177-F9674B7BDA5A}"/>
              </c:ext>
            </c:extLst>
          </c:dPt>
          <c:dPt>
            <c:idx val="5"/>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B-F2F1-4002-9177-F9674B7BDA5A}"/>
              </c:ext>
            </c:extLst>
          </c:dPt>
          <c:dPt>
            <c:idx val="6"/>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0D-F2F1-4002-9177-F9674B7BDA5A}"/>
              </c:ext>
            </c:extLst>
          </c:dPt>
          <c:dPt>
            <c:idx val="7"/>
            <c:bubble3D val="0"/>
            <c:spPr>
              <a:solidFill>
                <a:schemeClr val="accent1">
                  <a:tint val="97000"/>
                </a:schemeClr>
              </a:solidFill>
              <a:ln w="19050">
                <a:solidFill>
                  <a:schemeClr val="lt1"/>
                </a:solidFill>
              </a:ln>
              <a:effectLst/>
            </c:spPr>
            <c:extLst>
              <c:ext xmlns:c16="http://schemas.microsoft.com/office/drawing/2014/chart" uri="{C3380CC4-5D6E-409C-BE32-E72D297353CC}">
                <c16:uniqueId val="{0000000F-F2F1-4002-9177-F9674B7BDA5A}"/>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2F1-4002-9177-F9674B7BDA5A}"/>
                </c:ext>
              </c:extLst>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F2F1-4002-9177-F9674B7BDA5A}"/>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F2F1-4002-9177-F9674B7BDA5A}"/>
                </c:ext>
              </c:extLst>
            </c:dLbl>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F2F1-4002-9177-F9674B7BDA5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I would still like to work from home</c:v>
                </c:pt>
                <c:pt idx="1">
                  <c:v>No, I would like to go to my office to work</c:v>
                </c:pt>
              </c:strCache>
            </c:strRef>
          </c:cat>
          <c:val>
            <c:numRef>
              <c:f>Sheet1!$B$2:$B$3</c:f>
              <c:numCache>
                <c:formatCode>0%</c:formatCode>
                <c:ptCount val="2"/>
                <c:pt idx="0">
                  <c:v>0.68540000000000001</c:v>
                </c:pt>
                <c:pt idx="1">
                  <c:v>0.31459999999999999</c:v>
                </c:pt>
              </c:numCache>
            </c:numRef>
          </c:val>
          <c:extLst>
            <c:ext xmlns:c16="http://schemas.microsoft.com/office/drawing/2014/chart" uri="{C3380CC4-5D6E-409C-BE32-E72D297353CC}">
              <c16:uniqueId val="{00000010-F2F1-4002-9177-F9674B7BDA5A}"/>
            </c:ext>
          </c:extLst>
        </c:ser>
        <c:dLbls>
          <c:dLblPos val="bestFit"/>
          <c:showLegendKey val="0"/>
          <c:showVal val="1"/>
          <c:showCatName val="0"/>
          <c:showSerName val="0"/>
          <c:showPercent val="0"/>
          <c:showBubbleSize val="0"/>
          <c:showLeaderLines val="1"/>
        </c:dLbls>
        <c:firstSliceAng val="147"/>
      </c:pieChart>
      <c:spPr>
        <a:noFill/>
        <a:ln>
          <a:noFill/>
        </a:ln>
        <a:effectLst/>
      </c:spPr>
    </c:plotArea>
    <c:legend>
      <c:legendPos val="b"/>
      <c:layout>
        <c:manualLayout>
          <c:xMode val="edge"/>
          <c:yMode val="edge"/>
          <c:x val="0"/>
          <c:y val="0.84604484381479905"/>
          <c:w val="0.97971788877952803"/>
          <c:h val="0.137279060886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77D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Likely</c:v>
                </c:pt>
                <c:pt idx="2">
                  <c:v>Neutral</c:v>
                </c:pt>
                <c:pt idx="3">
                  <c:v>Not Likely</c:v>
                </c:pt>
                <c:pt idx="4">
                  <c:v>Very Unlikely</c:v>
                </c:pt>
              </c:strCache>
            </c:strRef>
          </c:cat>
          <c:val>
            <c:numRef>
              <c:f>Sheet1!$B$2:$B$6</c:f>
              <c:numCache>
                <c:formatCode>0%</c:formatCode>
                <c:ptCount val="5"/>
                <c:pt idx="0">
                  <c:v>0.29239999999999999</c:v>
                </c:pt>
                <c:pt idx="1">
                  <c:v>0.35099999999999998</c:v>
                </c:pt>
                <c:pt idx="2">
                  <c:v>0.2495</c:v>
                </c:pt>
                <c:pt idx="3">
                  <c:v>9.2299999999999993E-2</c:v>
                </c:pt>
                <c:pt idx="4">
                  <c:v>1.4800000000000001E-2</c:v>
                </c:pt>
              </c:numCache>
            </c:numRef>
          </c:val>
          <c:extLst>
            <c:ext xmlns:c16="http://schemas.microsoft.com/office/drawing/2014/chart" uri="{C3380CC4-5D6E-409C-BE32-E72D297353CC}">
              <c16:uniqueId val="{00000000-EE81-4F9E-BE5D-CF8B747DC70F}"/>
            </c:ext>
          </c:extLst>
        </c:ser>
        <c:dLbls>
          <c:dLblPos val="outEnd"/>
          <c:showLegendKey val="0"/>
          <c:showVal val="1"/>
          <c:showCatName val="0"/>
          <c:showSerName val="0"/>
          <c:showPercent val="0"/>
          <c:showBubbleSize val="0"/>
        </c:dLbls>
        <c:gapWidth val="182"/>
        <c:axId val="-2120260776"/>
        <c:axId val="-2117945752"/>
      </c:barChart>
      <c:catAx>
        <c:axId val="-2120260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17945752"/>
        <c:crosses val="autoZero"/>
        <c:auto val="1"/>
        <c:lblAlgn val="ctr"/>
        <c:lblOffset val="100"/>
        <c:noMultiLvlLbl val="0"/>
      </c:catAx>
      <c:valAx>
        <c:axId val="-2117945752"/>
        <c:scaling>
          <c:orientation val="minMax"/>
        </c:scaling>
        <c:delete val="1"/>
        <c:axPos val="t"/>
        <c:numFmt formatCode="0%" sourceLinked="1"/>
        <c:majorTickMark val="none"/>
        <c:minorTickMark val="none"/>
        <c:tickLblPos val="nextTo"/>
        <c:crossAx val="-212026077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813420021973499"/>
          <c:y val="4.0192047210838799E-2"/>
          <c:w val="0.36541211298450899"/>
          <c:h val="0.82570691395276796"/>
        </c:manualLayout>
      </c:layout>
      <c:barChart>
        <c:barDir val="bar"/>
        <c:grouping val="clustered"/>
        <c:varyColors val="0"/>
        <c:ser>
          <c:idx val="0"/>
          <c:order val="0"/>
          <c:tx>
            <c:strRef>
              <c:f>Sheet1!$B$1</c:f>
              <c:strCache>
                <c:ptCount val="1"/>
                <c:pt idx="0">
                  <c:v>Yes</c:v>
                </c:pt>
              </c:strCache>
            </c:strRef>
          </c:tx>
          <c:spPr>
            <a:solidFill>
              <a:srgbClr val="E77D18"/>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If employees have a proper work set-up at home (e.g. fast internet, office stationery, printer etc)</c:v>
                </c:pt>
                <c:pt idx="1">
                  <c:v>If employee productivity wasn't affected</c:v>
                </c:pt>
                <c:pt idx="2">
                  <c:v>If there is evidence that there are health benefits due to an overall reduction in air pollution in our environment</c:v>
                </c:pt>
                <c:pt idx="3">
                  <c:v>if it saved substantial man hours (by reduced commuting time)</c:v>
                </c:pt>
                <c:pt idx="4">
                  <c:v>If there was substantial savings on operational expenses</c:v>
                </c:pt>
                <c:pt idx="5">
                  <c:v>If there was evidence that it won't impact team culture</c:v>
                </c:pt>
              </c:strCache>
            </c:strRef>
          </c:cat>
          <c:val>
            <c:numRef>
              <c:f>Sheet1!$B$2:$B$7</c:f>
              <c:numCache>
                <c:formatCode>0%</c:formatCode>
                <c:ptCount val="6"/>
                <c:pt idx="0">
                  <c:v>0.89018652836910594</c:v>
                </c:pt>
                <c:pt idx="1">
                  <c:v>0.888740828091794</c:v>
                </c:pt>
                <c:pt idx="2">
                  <c:v>0.88522393221066098</c:v>
                </c:pt>
                <c:pt idx="3">
                  <c:v>0.85239228536966205</c:v>
                </c:pt>
                <c:pt idx="4">
                  <c:v>0.82108594528513001</c:v>
                </c:pt>
                <c:pt idx="5">
                  <c:v>0.78342322965129296</c:v>
                </c:pt>
              </c:numCache>
            </c:numRef>
          </c:val>
          <c:extLst>
            <c:ext xmlns:c16="http://schemas.microsoft.com/office/drawing/2014/chart" uri="{C3380CC4-5D6E-409C-BE32-E72D297353CC}">
              <c16:uniqueId val="{00000000-E4E6-4357-B629-C2D726A69D37}"/>
            </c:ext>
          </c:extLst>
        </c:ser>
        <c:ser>
          <c:idx val="1"/>
          <c:order val="1"/>
          <c:tx>
            <c:strRef>
              <c:f>Sheet1!$C$1</c:f>
              <c:strCache>
                <c:ptCount val="1"/>
                <c:pt idx="0">
                  <c:v>No</c:v>
                </c:pt>
              </c:strCache>
            </c:strRef>
          </c:tx>
          <c:spPr>
            <a:solidFill>
              <a:srgbClr val="FCA91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If employees have a proper work set-up at home (e.g. fast internet, office stationery, printer etc)</c:v>
                </c:pt>
                <c:pt idx="1">
                  <c:v>If employee productivity wasn't affected</c:v>
                </c:pt>
                <c:pt idx="2">
                  <c:v>If there is evidence that there are health benefits due to an overall reduction in air pollution in our environment</c:v>
                </c:pt>
                <c:pt idx="3">
                  <c:v>if it saved substantial man hours (by reduced commuting time)</c:v>
                </c:pt>
                <c:pt idx="4">
                  <c:v>If there was substantial savings on operational expenses</c:v>
                </c:pt>
                <c:pt idx="5">
                  <c:v>If there was evidence that it won't impact team culture</c:v>
                </c:pt>
              </c:strCache>
            </c:strRef>
          </c:cat>
          <c:val>
            <c:numRef>
              <c:f>Sheet1!$C$2:$C$7</c:f>
              <c:numCache>
                <c:formatCode>0%</c:formatCode>
                <c:ptCount val="6"/>
                <c:pt idx="0">
                  <c:v>0.109813471630894</c:v>
                </c:pt>
                <c:pt idx="1">
                  <c:v>0.111259171908206</c:v>
                </c:pt>
                <c:pt idx="2">
                  <c:v>0.11477606778933901</c:v>
                </c:pt>
                <c:pt idx="3">
                  <c:v>0.147607714630338</c:v>
                </c:pt>
                <c:pt idx="4">
                  <c:v>0.17891405471487001</c:v>
                </c:pt>
                <c:pt idx="5">
                  <c:v>0.21657677034870701</c:v>
                </c:pt>
              </c:numCache>
            </c:numRef>
          </c:val>
          <c:extLst>
            <c:ext xmlns:c16="http://schemas.microsoft.com/office/drawing/2014/chart" uri="{C3380CC4-5D6E-409C-BE32-E72D297353CC}">
              <c16:uniqueId val="{00000001-E4E6-4357-B629-C2D726A69D37}"/>
            </c:ext>
          </c:extLst>
        </c:ser>
        <c:dLbls>
          <c:dLblPos val="outEnd"/>
          <c:showLegendKey val="0"/>
          <c:showVal val="1"/>
          <c:showCatName val="0"/>
          <c:showSerName val="0"/>
          <c:showPercent val="0"/>
          <c:showBubbleSize val="0"/>
        </c:dLbls>
        <c:gapWidth val="182"/>
        <c:axId val="-2121728760"/>
        <c:axId val="-2121501288"/>
      </c:barChart>
      <c:catAx>
        <c:axId val="-2121728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21501288"/>
        <c:crosses val="autoZero"/>
        <c:auto val="1"/>
        <c:lblAlgn val="ctr"/>
        <c:lblOffset val="100"/>
        <c:noMultiLvlLbl val="0"/>
      </c:catAx>
      <c:valAx>
        <c:axId val="-2121501288"/>
        <c:scaling>
          <c:orientation val="minMax"/>
        </c:scaling>
        <c:delete val="1"/>
        <c:axPos val="t"/>
        <c:numFmt formatCode="0%" sourceLinked="1"/>
        <c:majorTickMark val="none"/>
        <c:minorTickMark val="none"/>
        <c:tickLblPos val="nextTo"/>
        <c:crossAx val="-212172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77D18"/>
              </a:solidFill>
              <a:ln w="19050">
                <a:solidFill>
                  <a:schemeClr val="lt1"/>
                </a:solidFill>
              </a:ln>
              <a:effectLst/>
            </c:spPr>
            <c:extLst>
              <c:ext xmlns:c16="http://schemas.microsoft.com/office/drawing/2014/chart" uri="{C3380CC4-5D6E-409C-BE32-E72D297353CC}">
                <c16:uniqueId val="{00000001-20F5-4441-8510-3AC9A55EC0B4}"/>
              </c:ext>
            </c:extLst>
          </c:dPt>
          <c:dPt>
            <c:idx val="1"/>
            <c:bubble3D val="0"/>
            <c:spPr>
              <a:solidFill>
                <a:srgbClr val="FCA91C"/>
              </a:solidFill>
              <a:ln w="19050">
                <a:solidFill>
                  <a:schemeClr val="lt1"/>
                </a:solidFill>
              </a:ln>
              <a:effectLst/>
            </c:spPr>
            <c:extLst>
              <c:ext xmlns:c16="http://schemas.microsoft.com/office/drawing/2014/chart" uri="{C3380CC4-5D6E-409C-BE32-E72D297353CC}">
                <c16:uniqueId val="{00000003-20F5-4441-8510-3AC9A55EC0B4}"/>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0-FF26-4C0D-A887-A7F8A4EA0FD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77D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Respiratory</c:v>
                </c:pt>
                <c:pt idx="1">
                  <c:v>Diabetes</c:v>
                </c:pt>
                <c:pt idx="2">
                  <c:v>Cardiovascular diseases</c:v>
                </c:pt>
                <c:pt idx="3">
                  <c:v>Cerebrovascular diseases</c:v>
                </c:pt>
                <c:pt idx="4">
                  <c:v>Others</c:v>
                </c:pt>
                <c:pt idx="5">
                  <c:v>None</c:v>
                </c:pt>
              </c:strCache>
            </c:strRef>
          </c:cat>
          <c:val>
            <c:numRef>
              <c:f>Sheet1!$B$2:$B$7</c:f>
              <c:numCache>
                <c:formatCode>0%</c:formatCode>
                <c:ptCount val="6"/>
                <c:pt idx="0">
                  <c:v>0.27</c:v>
                </c:pt>
                <c:pt idx="1">
                  <c:v>0.06</c:v>
                </c:pt>
                <c:pt idx="2">
                  <c:v>0.04</c:v>
                </c:pt>
                <c:pt idx="3">
                  <c:v>0.02</c:v>
                </c:pt>
                <c:pt idx="4">
                  <c:v>0.1225</c:v>
                </c:pt>
                <c:pt idx="5">
                  <c:v>0.48</c:v>
                </c:pt>
              </c:numCache>
            </c:numRef>
          </c:val>
          <c:extLst>
            <c:ext xmlns:c16="http://schemas.microsoft.com/office/drawing/2014/chart" uri="{C3380CC4-5D6E-409C-BE32-E72D297353CC}">
              <c16:uniqueId val="{00000000-7436-47DB-A923-A9A942898FA1}"/>
            </c:ext>
          </c:extLst>
        </c:ser>
        <c:dLbls>
          <c:dLblPos val="outEnd"/>
          <c:showLegendKey val="0"/>
          <c:showVal val="1"/>
          <c:showCatName val="0"/>
          <c:showSerName val="0"/>
          <c:showPercent val="0"/>
          <c:showBubbleSize val="0"/>
        </c:dLbls>
        <c:gapWidth val="219"/>
        <c:overlap val="-27"/>
        <c:axId val="-2119783640"/>
        <c:axId val="-2119639560"/>
      </c:barChart>
      <c:catAx>
        <c:axId val="-211978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19639560"/>
        <c:crosses val="autoZero"/>
        <c:auto val="1"/>
        <c:lblAlgn val="ctr"/>
        <c:lblOffset val="100"/>
        <c:noMultiLvlLbl val="0"/>
      </c:catAx>
      <c:valAx>
        <c:axId val="-2119639560"/>
        <c:scaling>
          <c:orientation val="minMax"/>
        </c:scaling>
        <c:delete val="1"/>
        <c:axPos val="l"/>
        <c:numFmt formatCode="0%" sourceLinked="1"/>
        <c:majorTickMark val="none"/>
        <c:minorTickMark val="none"/>
        <c:tickLblPos val="nextTo"/>
        <c:crossAx val="-21197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tx>
            <c:strRef>
              <c:f>Sheet1!$B$1</c:f>
              <c:strCache>
                <c:ptCount val="1"/>
                <c:pt idx="0">
                  <c:v>High impact</c:v>
                </c:pt>
              </c:strCache>
            </c:strRef>
          </c:tx>
          <c:spPr>
            <a:solidFill>
              <a:srgbClr val="E77D18"/>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Addition of more trees/parks/green zones in cities</c:v>
                </c:pt>
                <c:pt idx="1">
                  <c:v>Green modes of transport</c:v>
                </c:pt>
                <c:pt idx="2">
                  <c:v>Industries that use renewable sources of energy</c:v>
                </c:pt>
                <c:pt idx="3">
                  <c:v>Strategic urban planning</c:v>
                </c:pt>
                <c:pt idx="4">
                  <c:v>Curb on mass exodus of population to certain cities</c:v>
                </c:pt>
                <c:pt idx="5">
                  <c:v>Taxation on ownership of multiple personal vehicles</c:v>
                </c:pt>
                <c:pt idx="6">
                  <c:v>Curb rampant construction of high-rise buildings</c:v>
                </c:pt>
              </c:strCache>
            </c:strRef>
          </c:cat>
          <c:val>
            <c:numRef>
              <c:f>Sheet1!$B$2:$B$8</c:f>
              <c:numCache>
                <c:formatCode>0%</c:formatCode>
                <c:ptCount val="7"/>
                <c:pt idx="0">
                  <c:v>0.73668651572853705</c:v>
                </c:pt>
                <c:pt idx="1">
                  <c:v>0.69629093712982804</c:v>
                </c:pt>
                <c:pt idx="2">
                  <c:v>0.65595114618928496</c:v>
                </c:pt>
                <c:pt idx="3">
                  <c:v>0.566834508926359</c:v>
                </c:pt>
                <c:pt idx="4">
                  <c:v>0.51309501413491498</c:v>
                </c:pt>
                <c:pt idx="5">
                  <c:v>0.478879058558841</c:v>
                </c:pt>
                <c:pt idx="6">
                  <c:v>0.43596609570670403</c:v>
                </c:pt>
              </c:numCache>
            </c:numRef>
          </c:val>
          <c:extLst>
            <c:ext xmlns:c16="http://schemas.microsoft.com/office/drawing/2014/chart" uri="{C3380CC4-5D6E-409C-BE32-E72D297353CC}">
              <c16:uniqueId val="{00000000-F262-4618-A495-8067D362B3CF}"/>
            </c:ext>
          </c:extLst>
        </c:ser>
        <c:ser>
          <c:idx val="1"/>
          <c:order val="1"/>
          <c:tx>
            <c:strRef>
              <c:f>Sheet1!$C$1</c:f>
              <c:strCache>
                <c:ptCount val="1"/>
                <c:pt idx="0">
                  <c:v>Moderate impact</c:v>
                </c:pt>
              </c:strCache>
            </c:strRef>
          </c:tx>
          <c:spPr>
            <a:solidFill>
              <a:srgbClr val="FCA91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Addition of more trees/parks/green zones in cities</c:v>
                </c:pt>
                <c:pt idx="1">
                  <c:v>Green modes of transport</c:v>
                </c:pt>
                <c:pt idx="2">
                  <c:v>Industries that use renewable sources of energy</c:v>
                </c:pt>
                <c:pt idx="3">
                  <c:v>Strategic urban planning</c:v>
                </c:pt>
                <c:pt idx="4">
                  <c:v>Curb on mass exodus of population to certain cities</c:v>
                </c:pt>
                <c:pt idx="5">
                  <c:v>Taxation on ownership of multiple personal vehicles</c:v>
                </c:pt>
                <c:pt idx="6">
                  <c:v>Curb rampant construction of high-rise buildings</c:v>
                </c:pt>
              </c:strCache>
            </c:strRef>
          </c:cat>
          <c:val>
            <c:numRef>
              <c:f>Sheet1!$C$2:$C$8</c:f>
              <c:numCache>
                <c:formatCode>0%</c:formatCode>
                <c:ptCount val="7"/>
                <c:pt idx="0">
                  <c:v>0.20547780477713701</c:v>
                </c:pt>
                <c:pt idx="1">
                  <c:v>0.243142371334823</c:v>
                </c:pt>
                <c:pt idx="2">
                  <c:v>0.28404745417079102</c:v>
                </c:pt>
                <c:pt idx="3">
                  <c:v>0.38216296863018401</c:v>
                </c:pt>
                <c:pt idx="4">
                  <c:v>0.42363832923137401</c:v>
                </c:pt>
                <c:pt idx="5">
                  <c:v>0.43250885677515399</c:v>
                </c:pt>
                <c:pt idx="6">
                  <c:v>0.46361746600478898</c:v>
                </c:pt>
              </c:numCache>
            </c:numRef>
          </c:val>
          <c:extLst>
            <c:ext xmlns:c16="http://schemas.microsoft.com/office/drawing/2014/chart" uri="{C3380CC4-5D6E-409C-BE32-E72D297353CC}">
              <c16:uniqueId val="{00000001-F262-4618-A495-8067D362B3CF}"/>
            </c:ext>
          </c:extLst>
        </c:ser>
        <c:ser>
          <c:idx val="2"/>
          <c:order val="2"/>
          <c:tx>
            <c:strRef>
              <c:f>Sheet1!$D$1</c:f>
              <c:strCache>
                <c:ptCount val="1"/>
                <c:pt idx="0">
                  <c:v>Low Impact</c:v>
                </c:pt>
              </c:strCache>
            </c:strRef>
          </c:tx>
          <c:spPr>
            <a:solidFill>
              <a:srgbClr val="F59C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Addition of more trees/parks/green zones in cities</c:v>
                </c:pt>
                <c:pt idx="1">
                  <c:v>Green modes of transport</c:v>
                </c:pt>
                <c:pt idx="2">
                  <c:v>Industries that use renewable sources of energy</c:v>
                </c:pt>
                <c:pt idx="3">
                  <c:v>Strategic urban planning</c:v>
                </c:pt>
                <c:pt idx="4">
                  <c:v>Curb on mass exodus of population to certain cities</c:v>
                </c:pt>
                <c:pt idx="5">
                  <c:v>Taxation on ownership of multiple personal vehicles</c:v>
                </c:pt>
                <c:pt idx="6">
                  <c:v>Curb rampant construction of high-rise buildings</c:v>
                </c:pt>
              </c:strCache>
            </c:strRef>
          </c:cat>
          <c:val>
            <c:numRef>
              <c:f>Sheet1!$D$2:$D$8</c:f>
              <c:numCache>
                <c:formatCode>0%</c:formatCode>
                <c:ptCount val="7"/>
                <c:pt idx="0">
                  <c:v>5.7835679494325901E-2</c:v>
                </c:pt>
                <c:pt idx="1">
                  <c:v>6.0566691535349097E-2</c:v>
                </c:pt>
                <c:pt idx="2">
                  <c:v>6.0001399639923701E-2</c:v>
                </c:pt>
                <c:pt idx="3">
                  <c:v>5.1002522443457397E-2</c:v>
                </c:pt>
                <c:pt idx="4">
                  <c:v>6.3266656633711393E-2</c:v>
                </c:pt>
                <c:pt idx="5">
                  <c:v>8.8612084666004301E-2</c:v>
                </c:pt>
                <c:pt idx="6">
                  <c:v>0.10041643828850701</c:v>
                </c:pt>
              </c:numCache>
            </c:numRef>
          </c:val>
          <c:extLst>
            <c:ext xmlns:c16="http://schemas.microsoft.com/office/drawing/2014/chart" uri="{C3380CC4-5D6E-409C-BE32-E72D297353CC}">
              <c16:uniqueId val="{00000002-F262-4618-A495-8067D362B3CF}"/>
            </c:ext>
          </c:extLst>
        </c:ser>
        <c:dLbls>
          <c:dLblPos val="ctr"/>
          <c:showLegendKey val="0"/>
          <c:showVal val="1"/>
          <c:showCatName val="0"/>
          <c:showSerName val="0"/>
          <c:showPercent val="0"/>
          <c:showBubbleSize val="0"/>
        </c:dLbls>
        <c:gapWidth val="150"/>
        <c:overlap val="100"/>
        <c:axId val="-2122104856"/>
        <c:axId val="-2122101368"/>
      </c:barChart>
      <c:catAx>
        <c:axId val="-2122104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22101368"/>
        <c:crosses val="autoZero"/>
        <c:auto val="1"/>
        <c:lblAlgn val="ctr"/>
        <c:lblOffset val="100"/>
        <c:noMultiLvlLbl val="0"/>
      </c:catAx>
      <c:valAx>
        <c:axId val="-2122101368"/>
        <c:scaling>
          <c:orientation val="minMax"/>
        </c:scaling>
        <c:delete val="1"/>
        <c:axPos val="t"/>
        <c:numFmt formatCode="0%" sourceLinked="1"/>
        <c:majorTickMark val="none"/>
        <c:minorTickMark val="none"/>
        <c:tickLblPos val="nextTo"/>
        <c:crossAx val="-212210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77D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air pollution in my city</c:v>
                </c:pt>
                <c:pt idx="1">
                  <c:v>Less use of polluting resources (petrol, diesel etc)</c:v>
                </c:pt>
                <c:pt idx="2">
                  <c:v>Cleaner, liveable cities</c:v>
                </c:pt>
                <c:pt idx="3">
                  <c:v>Reduced greenhouse gas emissions responsible for climate change</c:v>
                </c:pt>
                <c:pt idx="4">
                  <c:v>Less energy usage and costs to my organization</c:v>
                </c:pt>
              </c:strCache>
            </c:strRef>
          </c:cat>
          <c:val>
            <c:numRef>
              <c:f>Sheet1!$B$2:$B$6</c:f>
              <c:numCache>
                <c:formatCode>0%</c:formatCode>
                <c:ptCount val="5"/>
                <c:pt idx="0">
                  <c:v>0.81</c:v>
                </c:pt>
                <c:pt idx="1">
                  <c:v>0.79</c:v>
                </c:pt>
                <c:pt idx="2">
                  <c:v>0.69</c:v>
                </c:pt>
                <c:pt idx="3">
                  <c:v>0.67</c:v>
                </c:pt>
                <c:pt idx="4">
                  <c:v>0.65</c:v>
                </c:pt>
              </c:numCache>
            </c:numRef>
          </c:val>
          <c:extLst>
            <c:ext xmlns:c16="http://schemas.microsoft.com/office/drawing/2014/chart" uri="{C3380CC4-5D6E-409C-BE32-E72D297353CC}">
              <c16:uniqueId val="{00000000-A18E-4528-A179-39B300B8B50C}"/>
            </c:ext>
          </c:extLst>
        </c:ser>
        <c:dLbls>
          <c:dLblPos val="outEnd"/>
          <c:showLegendKey val="0"/>
          <c:showVal val="1"/>
          <c:showCatName val="0"/>
          <c:showSerName val="0"/>
          <c:showPercent val="0"/>
          <c:showBubbleSize val="0"/>
        </c:dLbls>
        <c:gapWidth val="182"/>
        <c:axId val="-2140383000"/>
        <c:axId val="2038586264"/>
      </c:barChart>
      <c:catAx>
        <c:axId val="-2140383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038586264"/>
        <c:crosses val="autoZero"/>
        <c:auto val="1"/>
        <c:lblAlgn val="ctr"/>
        <c:lblOffset val="100"/>
        <c:noMultiLvlLbl val="0"/>
      </c:catAx>
      <c:valAx>
        <c:axId val="2038586264"/>
        <c:scaling>
          <c:orientation val="minMax"/>
        </c:scaling>
        <c:delete val="1"/>
        <c:axPos val="t"/>
        <c:numFmt formatCode="0%" sourceLinked="1"/>
        <c:majorTickMark val="none"/>
        <c:minorTickMark val="none"/>
        <c:tickLblPos val="nextTo"/>
        <c:crossAx val="-214038300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Rawline" panose="000005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77D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 can avoid crowds and traffic</c:v>
                </c:pt>
                <c:pt idx="1">
                  <c:v>I can spend more time with my family</c:v>
                </c:pt>
                <c:pt idx="2">
                  <c:v>I can avoid public/shared mobility transportation which have higher infection risks</c:v>
                </c:pt>
                <c:pt idx="3">
                  <c:v>I can save money (e.g. on traveling, ordering food for lunch etc.)</c:v>
                </c:pt>
                <c:pt idx="4">
                  <c:v>I can save time because there is no commuting</c:v>
                </c:pt>
                <c:pt idx="5">
                  <c:v>I enjoy the flexibility of my schedule and custom work environment</c:v>
                </c:pt>
                <c:pt idx="6">
                  <c:v>I can wear more comfortable clothes at home</c:v>
                </c:pt>
                <c:pt idx="7">
                  <c:v>I can avoid processed, unhealthy, junk food and eat healthy home food</c:v>
                </c:pt>
                <c:pt idx="8">
                  <c:v>I can attend to my health, fitness regime and personal development needs</c:v>
                </c:pt>
                <c:pt idx="9">
                  <c:v>I don't need to wait for the weekend to finish some personal/household tasks</c:v>
                </c:pt>
                <c:pt idx="10">
                  <c:v>I can avoid long meetings and have shorter, more focused video calls</c:v>
                </c:pt>
                <c:pt idx="11">
                  <c:v>There are no office distractions and my productivity increases</c:v>
                </c:pt>
              </c:strCache>
            </c:strRef>
          </c:cat>
          <c:val>
            <c:numRef>
              <c:f>Sheet1!$B$2:$B$13</c:f>
              <c:numCache>
                <c:formatCode>0%</c:formatCode>
                <c:ptCount val="12"/>
                <c:pt idx="0">
                  <c:v>0.67379999999999995</c:v>
                </c:pt>
                <c:pt idx="1">
                  <c:v>0.63729999999999998</c:v>
                </c:pt>
                <c:pt idx="2">
                  <c:v>0.63649999999999995</c:v>
                </c:pt>
                <c:pt idx="3">
                  <c:v>0.62639999999999996</c:v>
                </c:pt>
                <c:pt idx="4">
                  <c:v>0.59250000000000003</c:v>
                </c:pt>
                <c:pt idx="5">
                  <c:v>0.5887</c:v>
                </c:pt>
                <c:pt idx="6">
                  <c:v>0.58840000000000003</c:v>
                </c:pt>
                <c:pt idx="7">
                  <c:v>0.56430000000000002</c:v>
                </c:pt>
                <c:pt idx="8">
                  <c:v>0.47689999999999999</c:v>
                </c:pt>
                <c:pt idx="9">
                  <c:v>0.4446</c:v>
                </c:pt>
                <c:pt idx="10">
                  <c:v>0.41360000000000002</c:v>
                </c:pt>
                <c:pt idx="11">
                  <c:v>0.38669999999999999</c:v>
                </c:pt>
              </c:numCache>
            </c:numRef>
          </c:val>
          <c:extLst>
            <c:ext xmlns:c16="http://schemas.microsoft.com/office/drawing/2014/chart" uri="{C3380CC4-5D6E-409C-BE32-E72D297353CC}">
              <c16:uniqueId val="{00000000-C5E9-4C74-AD0F-540BAEE3129C}"/>
            </c:ext>
          </c:extLst>
        </c:ser>
        <c:dLbls>
          <c:dLblPos val="outEnd"/>
          <c:showLegendKey val="0"/>
          <c:showVal val="1"/>
          <c:showCatName val="0"/>
          <c:showSerName val="0"/>
          <c:showPercent val="0"/>
          <c:showBubbleSize val="0"/>
        </c:dLbls>
        <c:gapWidth val="182"/>
        <c:axId val="-2118815000"/>
        <c:axId val="-2118805656"/>
      </c:barChart>
      <c:catAx>
        <c:axId val="-2118815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18805656"/>
        <c:crosses val="autoZero"/>
        <c:auto val="1"/>
        <c:lblAlgn val="ctr"/>
        <c:lblOffset val="100"/>
        <c:noMultiLvlLbl val="0"/>
      </c:catAx>
      <c:valAx>
        <c:axId val="-2118805656"/>
        <c:scaling>
          <c:orientation val="minMax"/>
        </c:scaling>
        <c:delete val="1"/>
        <c:axPos val="t"/>
        <c:numFmt formatCode="0%" sourceLinked="1"/>
        <c:majorTickMark val="none"/>
        <c:minorTickMark val="none"/>
        <c:tickLblPos val="nextTo"/>
        <c:crossAx val="-21188150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Rawline" panose="000005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496237591053"/>
          <c:y val="6.2629956037985005E-2"/>
          <c:w val="0.46215035451569902"/>
          <c:h val="0.87474008792403002"/>
        </c:manualLayout>
      </c:layout>
      <c:barChart>
        <c:barDir val="bar"/>
        <c:grouping val="clustered"/>
        <c:varyColors val="0"/>
        <c:ser>
          <c:idx val="0"/>
          <c:order val="0"/>
          <c:tx>
            <c:strRef>
              <c:f>Sheet1!$B$1</c:f>
              <c:strCache>
                <c:ptCount val="1"/>
                <c:pt idx="0">
                  <c:v>Series 1</c:v>
                </c:pt>
              </c:strCache>
            </c:strRef>
          </c:tx>
          <c:spPr>
            <a:solidFill>
              <a:srgbClr val="E77D18"/>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want to avoid crowds and traffic</c:v>
                </c:pt>
                <c:pt idx="1">
                  <c:v>I am enjoying clean air due to less traffic and pollution</c:v>
                </c:pt>
                <c:pt idx="2">
                  <c:v>I enjoy the flexibility of my schedule</c:v>
                </c:pt>
                <c:pt idx="3">
                  <c:v>I want to spend more time with my family</c:v>
                </c:pt>
                <c:pt idx="4">
                  <c:v>I want to avoid commuting</c:v>
                </c:pt>
              </c:strCache>
            </c:strRef>
          </c:cat>
          <c:val>
            <c:numRef>
              <c:f>Sheet1!$B$2:$B$6</c:f>
              <c:numCache>
                <c:formatCode>0%</c:formatCode>
                <c:ptCount val="5"/>
                <c:pt idx="0">
                  <c:v>0.76060000000000005</c:v>
                </c:pt>
                <c:pt idx="1">
                  <c:v>0.66769999999999996</c:v>
                </c:pt>
                <c:pt idx="2">
                  <c:v>0.66449999999999998</c:v>
                </c:pt>
                <c:pt idx="3">
                  <c:v>0.59089999999999998</c:v>
                </c:pt>
                <c:pt idx="4">
                  <c:v>0.58389999999999997</c:v>
                </c:pt>
              </c:numCache>
            </c:numRef>
          </c:val>
          <c:extLst>
            <c:ext xmlns:c16="http://schemas.microsoft.com/office/drawing/2014/chart" uri="{C3380CC4-5D6E-409C-BE32-E72D297353CC}">
              <c16:uniqueId val="{00000000-FE1A-476F-961E-BD70D394E7B1}"/>
            </c:ext>
          </c:extLst>
        </c:ser>
        <c:dLbls>
          <c:dLblPos val="outEnd"/>
          <c:showLegendKey val="0"/>
          <c:showVal val="1"/>
          <c:showCatName val="0"/>
          <c:showSerName val="0"/>
          <c:showPercent val="0"/>
          <c:showBubbleSize val="0"/>
        </c:dLbls>
        <c:gapWidth val="182"/>
        <c:axId val="-2120250776"/>
        <c:axId val="-2143233016"/>
      </c:barChart>
      <c:catAx>
        <c:axId val="-2120250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43233016"/>
        <c:crosses val="autoZero"/>
        <c:auto val="1"/>
        <c:lblAlgn val="ctr"/>
        <c:lblOffset val="100"/>
        <c:noMultiLvlLbl val="0"/>
      </c:catAx>
      <c:valAx>
        <c:axId val="-2143233016"/>
        <c:scaling>
          <c:orientation val="minMax"/>
        </c:scaling>
        <c:delete val="1"/>
        <c:axPos val="t"/>
        <c:numFmt formatCode="0%" sourceLinked="1"/>
        <c:majorTickMark val="none"/>
        <c:minorTickMark val="none"/>
        <c:tickLblPos val="nextTo"/>
        <c:crossAx val="-212025077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E77D18"/>
              </a:solidFill>
              <a:ln w="19050">
                <a:solidFill>
                  <a:schemeClr val="lt1"/>
                </a:solidFill>
              </a:ln>
              <a:effectLst/>
            </c:spPr>
            <c:extLst>
              <c:ext xmlns:c16="http://schemas.microsoft.com/office/drawing/2014/chart" uri="{C3380CC4-5D6E-409C-BE32-E72D297353CC}">
                <c16:uniqueId val="{00000001-F2F1-4002-9177-F9674B7BDA5A}"/>
              </c:ext>
            </c:extLst>
          </c:dPt>
          <c:dPt>
            <c:idx val="1"/>
            <c:bubble3D val="0"/>
            <c:spPr>
              <a:solidFill>
                <a:srgbClr val="FCA91C"/>
              </a:solidFill>
              <a:ln w="19050">
                <a:solidFill>
                  <a:schemeClr val="lt1"/>
                </a:solidFill>
              </a:ln>
              <a:effectLst/>
            </c:spPr>
            <c:extLst>
              <c:ext xmlns:c16="http://schemas.microsoft.com/office/drawing/2014/chart" uri="{C3380CC4-5D6E-409C-BE32-E72D297353CC}">
                <c16:uniqueId val="{00000003-F2F1-4002-9177-F9674B7BDA5A}"/>
              </c:ext>
            </c:extLst>
          </c:dPt>
          <c:dPt>
            <c:idx val="2"/>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5-F2F1-4002-9177-F9674B7BDA5A}"/>
              </c:ext>
            </c:extLst>
          </c:dPt>
          <c:dPt>
            <c:idx val="3"/>
            <c:bubble3D val="0"/>
            <c:spPr>
              <a:solidFill>
                <a:schemeClr val="accent1">
                  <a:tint val="84000"/>
                </a:schemeClr>
              </a:solidFill>
              <a:ln w="19050">
                <a:solidFill>
                  <a:schemeClr val="lt1"/>
                </a:solidFill>
              </a:ln>
              <a:effectLst/>
            </c:spPr>
            <c:extLst>
              <c:ext xmlns:c16="http://schemas.microsoft.com/office/drawing/2014/chart" uri="{C3380CC4-5D6E-409C-BE32-E72D297353CC}">
                <c16:uniqueId val="{00000007-F2F1-4002-9177-F9674B7BDA5A}"/>
              </c:ext>
            </c:extLst>
          </c:dPt>
          <c:dPt>
            <c:idx val="4"/>
            <c:bubble3D val="0"/>
            <c:spPr>
              <a:solidFill>
                <a:schemeClr val="accent1">
                  <a:tint val="37000"/>
                </a:schemeClr>
              </a:solidFill>
              <a:ln w="19050">
                <a:solidFill>
                  <a:schemeClr val="lt1"/>
                </a:solidFill>
              </a:ln>
              <a:effectLst/>
            </c:spPr>
            <c:extLst>
              <c:ext xmlns:c16="http://schemas.microsoft.com/office/drawing/2014/chart" uri="{C3380CC4-5D6E-409C-BE32-E72D297353CC}">
                <c16:uniqueId val="{00000009-F2F1-4002-9177-F9674B7BDA5A}"/>
              </c:ext>
            </c:extLst>
          </c:dPt>
          <c:dPt>
            <c:idx val="5"/>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B-F2F1-4002-9177-F9674B7BDA5A}"/>
              </c:ext>
            </c:extLst>
          </c:dPt>
          <c:dPt>
            <c:idx val="6"/>
            <c:bubble3D val="0"/>
            <c:spPr>
              <a:solidFill>
                <a:schemeClr val="accent1">
                  <a:tint val="44000"/>
                </a:schemeClr>
              </a:solidFill>
              <a:ln w="19050">
                <a:solidFill>
                  <a:schemeClr val="lt1"/>
                </a:solidFill>
              </a:ln>
              <a:effectLst/>
            </c:spPr>
            <c:extLst>
              <c:ext xmlns:c16="http://schemas.microsoft.com/office/drawing/2014/chart" uri="{C3380CC4-5D6E-409C-BE32-E72D297353CC}">
                <c16:uniqueId val="{0000000D-F2F1-4002-9177-F9674B7BDA5A}"/>
              </c:ext>
            </c:extLst>
          </c:dPt>
          <c:dPt>
            <c:idx val="7"/>
            <c:bubble3D val="0"/>
            <c:spPr>
              <a:solidFill>
                <a:schemeClr val="accent1">
                  <a:tint val="97000"/>
                </a:schemeClr>
              </a:solidFill>
              <a:ln w="19050">
                <a:solidFill>
                  <a:schemeClr val="lt1"/>
                </a:solidFill>
              </a:ln>
              <a:effectLst/>
            </c:spPr>
            <c:extLst>
              <c:ext xmlns:c16="http://schemas.microsoft.com/office/drawing/2014/chart" uri="{C3380CC4-5D6E-409C-BE32-E72D297353CC}">
                <c16:uniqueId val="{0000000F-F2F1-4002-9177-F9674B7BDA5A}"/>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2F1-4002-9177-F9674B7BDA5A}"/>
                </c:ext>
              </c:extLst>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F2F1-4002-9177-F9674B7BDA5A}"/>
                </c:ext>
              </c:extLst>
            </c:dLbl>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F2F1-4002-9177-F9674B7BDA5A}"/>
                </c:ext>
              </c:extLst>
            </c:dLbl>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F2F1-4002-9177-F9674B7BDA5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I would still like to work from home</c:v>
                </c:pt>
                <c:pt idx="1">
                  <c:v>No, I would like to go to my office to work</c:v>
                </c:pt>
              </c:strCache>
            </c:strRef>
          </c:cat>
          <c:val>
            <c:numRef>
              <c:f>Sheet1!$B$2:$B$3</c:f>
              <c:numCache>
                <c:formatCode>0%</c:formatCode>
                <c:ptCount val="2"/>
                <c:pt idx="0">
                  <c:v>0.68540000000000001</c:v>
                </c:pt>
                <c:pt idx="1">
                  <c:v>0.31459999999999999</c:v>
                </c:pt>
              </c:numCache>
            </c:numRef>
          </c:val>
          <c:extLst>
            <c:ext xmlns:c16="http://schemas.microsoft.com/office/drawing/2014/chart" uri="{C3380CC4-5D6E-409C-BE32-E72D297353CC}">
              <c16:uniqueId val="{00000010-F2F1-4002-9177-F9674B7BDA5A}"/>
            </c:ext>
          </c:extLst>
        </c:ser>
        <c:dLbls>
          <c:dLblPos val="bestFit"/>
          <c:showLegendKey val="0"/>
          <c:showVal val="1"/>
          <c:showCatName val="0"/>
          <c:showSerName val="0"/>
          <c:showPercent val="0"/>
          <c:showBubbleSize val="0"/>
          <c:showLeaderLines val="1"/>
        </c:dLbls>
        <c:firstSliceAng val="330"/>
      </c:pieChart>
      <c:spPr>
        <a:noFill/>
        <a:ln>
          <a:noFill/>
        </a:ln>
        <a:effectLst/>
      </c:spPr>
    </c:plotArea>
    <c:legend>
      <c:legendPos val="b"/>
      <c:layout>
        <c:manualLayout>
          <c:xMode val="edge"/>
          <c:yMode val="edge"/>
          <c:x val="0"/>
          <c:y val="0.84604484381479905"/>
          <c:w val="0.97971788877952803"/>
          <c:h val="0.137279060886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418449480715501"/>
          <c:y val="9.4354807898648599E-2"/>
          <c:w val="0.53235489436396499"/>
          <c:h val="0.63595816153422702"/>
        </c:manualLayout>
      </c:layout>
      <c:pieChart>
        <c:varyColors val="1"/>
        <c:ser>
          <c:idx val="0"/>
          <c:order val="0"/>
          <c:tx>
            <c:strRef>
              <c:f>Sheet1!$B$1</c:f>
              <c:strCache>
                <c:ptCount val="1"/>
                <c:pt idx="0">
                  <c:v>Sales</c:v>
                </c:pt>
              </c:strCache>
            </c:strRef>
          </c:tx>
          <c:dPt>
            <c:idx val="0"/>
            <c:bubble3D val="0"/>
            <c:spPr>
              <a:solidFill>
                <a:srgbClr val="FCA91C"/>
              </a:solidFill>
              <a:ln w="19050">
                <a:solidFill>
                  <a:schemeClr val="lt1"/>
                </a:solidFill>
              </a:ln>
              <a:effectLst/>
            </c:spPr>
            <c:extLst>
              <c:ext xmlns:c16="http://schemas.microsoft.com/office/drawing/2014/chart" uri="{C3380CC4-5D6E-409C-BE32-E72D297353CC}">
                <c16:uniqueId val="{00000001-A72B-42D1-88CC-D26C4C902470}"/>
              </c:ext>
            </c:extLst>
          </c:dPt>
          <c:dPt>
            <c:idx val="1"/>
            <c:bubble3D val="0"/>
            <c:spPr>
              <a:solidFill>
                <a:srgbClr val="F5E50A"/>
              </a:solidFill>
              <a:ln w="19050">
                <a:solidFill>
                  <a:schemeClr val="lt1"/>
                </a:solidFill>
              </a:ln>
              <a:effectLst/>
            </c:spPr>
            <c:extLst>
              <c:ext xmlns:c16="http://schemas.microsoft.com/office/drawing/2014/chart" uri="{C3380CC4-5D6E-409C-BE32-E72D297353CC}">
                <c16:uniqueId val="{00000003-A72B-42D1-88CC-D26C4C902470}"/>
              </c:ext>
            </c:extLst>
          </c:dPt>
          <c:dPt>
            <c:idx val="2"/>
            <c:bubble3D val="0"/>
            <c:spPr>
              <a:solidFill>
                <a:srgbClr val="E77D18"/>
              </a:solidFill>
              <a:ln w="19050">
                <a:solidFill>
                  <a:schemeClr val="lt1"/>
                </a:solidFill>
              </a:ln>
              <a:effectLst/>
            </c:spPr>
            <c:extLst>
              <c:ext xmlns:c16="http://schemas.microsoft.com/office/drawing/2014/chart" uri="{C3380CC4-5D6E-409C-BE32-E72D297353CC}">
                <c16:uniqueId val="{00000005-7530-4001-9930-B291E8E53AD5}"/>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A72B-42D1-88CC-D26C4C902470}"/>
                </c:ext>
              </c:extLst>
            </c:dLbl>
            <c:dLbl>
              <c:idx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A72B-42D1-88CC-D26C4C902470}"/>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7530-4001-9930-B291E8E53AD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5 to 10 days in a month</c:v>
                </c:pt>
                <c:pt idx="1">
                  <c:v>11 to 15 days in a month</c:v>
                </c:pt>
                <c:pt idx="2">
                  <c:v>16 to 22 days in a month</c:v>
                </c:pt>
              </c:strCache>
            </c:strRef>
          </c:cat>
          <c:val>
            <c:numRef>
              <c:f>Sheet1!$B$2:$B$4</c:f>
              <c:numCache>
                <c:formatCode>0%</c:formatCode>
                <c:ptCount val="3"/>
                <c:pt idx="0">
                  <c:v>0.20380000000000001</c:v>
                </c:pt>
                <c:pt idx="1">
                  <c:v>0.36609999999999998</c:v>
                </c:pt>
                <c:pt idx="2">
                  <c:v>0.43009999999999998</c:v>
                </c:pt>
              </c:numCache>
            </c:numRef>
          </c:val>
          <c:extLst>
            <c:ext xmlns:c16="http://schemas.microsoft.com/office/drawing/2014/chart" uri="{C3380CC4-5D6E-409C-BE32-E72D297353CC}">
              <c16:uniqueId val="{00000004-A72B-42D1-88CC-D26C4C90247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374528196558901E-2"/>
          <c:y val="0.78934134605453099"/>
          <c:w val="0.94141680129141103"/>
          <c:h val="0.210658291531955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000">
          <a:latin typeface="Rawline" panose="00000500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77D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awline"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am faced/am facing reduced access to work related infrastructure (e.g. fast internet, white-board, etc.)</c:v>
                </c:pt>
                <c:pt idx="1">
                  <c:v>I faced/am facing an irregular routine compared to my older 10am to 6pm schedule</c:v>
                </c:pt>
                <c:pt idx="2">
                  <c:v>I felt/feel a reduction in team bonding due to fewer conversations with co-workers</c:v>
                </c:pt>
                <c:pt idx="3">
                  <c:v>I noticed delay in approvals/feedback from team members</c:v>
                </c:pt>
                <c:pt idx="4">
                  <c:v>I experienced/am experiencing reduced productivity (especially in the afternoon)</c:v>
                </c:pt>
                <c:pt idx="5">
                  <c:v>I was/am not able to avoid distractions from family</c:v>
                </c:pt>
              </c:strCache>
            </c:strRef>
          </c:cat>
          <c:val>
            <c:numRef>
              <c:f>Sheet1!$B$2:$B$7</c:f>
              <c:numCache>
                <c:formatCode>0%</c:formatCode>
                <c:ptCount val="6"/>
                <c:pt idx="0">
                  <c:v>0.50249999999999995</c:v>
                </c:pt>
                <c:pt idx="1">
                  <c:v>0.4909</c:v>
                </c:pt>
                <c:pt idx="2">
                  <c:v>0.48060000000000003</c:v>
                </c:pt>
                <c:pt idx="3">
                  <c:v>0.4284</c:v>
                </c:pt>
                <c:pt idx="4">
                  <c:v>0.3715</c:v>
                </c:pt>
                <c:pt idx="5">
                  <c:v>0.36309999999999998</c:v>
                </c:pt>
              </c:numCache>
            </c:numRef>
          </c:val>
          <c:extLst>
            <c:ext xmlns:c16="http://schemas.microsoft.com/office/drawing/2014/chart" uri="{C3380CC4-5D6E-409C-BE32-E72D297353CC}">
              <c16:uniqueId val="{00000000-8126-425F-9C99-613C336C9F36}"/>
            </c:ext>
          </c:extLst>
        </c:ser>
        <c:dLbls>
          <c:dLblPos val="outEnd"/>
          <c:showLegendKey val="0"/>
          <c:showVal val="1"/>
          <c:showCatName val="0"/>
          <c:showSerName val="0"/>
          <c:showPercent val="0"/>
          <c:showBubbleSize val="0"/>
        </c:dLbls>
        <c:gapWidth val="182"/>
        <c:axId val="-2120646792"/>
        <c:axId val="-2117475336"/>
      </c:barChart>
      <c:catAx>
        <c:axId val="-2120646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wline" panose="00000500000000000000" pitchFamily="2" charset="0"/>
                <a:ea typeface="+mn-ea"/>
                <a:cs typeface="+mn-cs"/>
              </a:defRPr>
            </a:pPr>
            <a:endParaRPr lang="en-US"/>
          </a:p>
        </c:txPr>
        <c:crossAx val="-2117475336"/>
        <c:crosses val="autoZero"/>
        <c:auto val="1"/>
        <c:lblAlgn val="ctr"/>
        <c:lblOffset val="100"/>
        <c:noMultiLvlLbl val="0"/>
      </c:catAx>
      <c:valAx>
        <c:axId val="-2117475336"/>
        <c:scaling>
          <c:orientation val="minMax"/>
        </c:scaling>
        <c:delete val="1"/>
        <c:axPos val="t"/>
        <c:numFmt formatCode="0%" sourceLinked="1"/>
        <c:majorTickMark val="none"/>
        <c:minorTickMark val="none"/>
        <c:tickLblPos val="nextTo"/>
        <c:crossAx val="-212064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5/25/20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dirty="0"/>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0175" y="117475"/>
            <a:ext cx="2489200" cy="14017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dirty="0"/>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dirty="0"/>
              <a:t>SUPPORTING INFORMATION:</a:t>
            </a:r>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667E3-9D1B-7546-BCE7-387B48E7052B}" type="slidenum">
              <a:rPr lang="en-US" smtClean="0"/>
              <a:t>1</a:t>
            </a:fld>
            <a:endParaRPr lang="en-US"/>
          </a:p>
        </p:txBody>
      </p:sp>
    </p:spTree>
    <p:extLst>
      <p:ext uri="{BB962C8B-B14F-4D97-AF65-F5344CB8AC3E}">
        <p14:creationId xmlns:p14="http://schemas.microsoft.com/office/powerpoint/2010/main" val="132108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667E3-9D1B-7546-BCE7-387B48E7052B}" type="slidenum">
              <a:rPr lang="en-US" smtClean="0"/>
              <a:t>2</a:t>
            </a:fld>
            <a:endParaRPr lang="en-US"/>
          </a:p>
        </p:txBody>
      </p:sp>
    </p:spTree>
    <p:extLst>
      <p:ext uri="{BB962C8B-B14F-4D97-AF65-F5344CB8AC3E}">
        <p14:creationId xmlns:p14="http://schemas.microsoft.com/office/powerpoint/2010/main" val="132108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73C71-BADA-7840-A739-1AAC7105DD65}" type="slidenum">
              <a:rPr lang="en-US" smtClean="0"/>
              <a:t>7</a:t>
            </a:fld>
            <a:endParaRPr lang="en-US" dirty="0"/>
          </a:p>
        </p:txBody>
      </p:sp>
    </p:spTree>
    <p:extLst>
      <p:ext uri="{BB962C8B-B14F-4D97-AF65-F5344CB8AC3E}">
        <p14:creationId xmlns:p14="http://schemas.microsoft.com/office/powerpoint/2010/main" val="174847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667E3-9D1B-7546-BCE7-387B48E7052B}" type="slidenum">
              <a:rPr lang="en-US" smtClean="0"/>
              <a:t>18</a:t>
            </a:fld>
            <a:endParaRPr lang="en-US"/>
          </a:p>
        </p:txBody>
      </p:sp>
    </p:spTree>
    <p:extLst>
      <p:ext uri="{BB962C8B-B14F-4D97-AF65-F5344CB8AC3E}">
        <p14:creationId xmlns:p14="http://schemas.microsoft.com/office/powerpoint/2010/main" val="1321087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Slide - Present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70530" y="3517066"/>
            <a:ext cx="8160000" cy="369332"/>
          </a:xfrm>
        </p:spPr>
        <p:txBody>
          <a:bodyPr>
            <a:sp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r>
              <a:rPr lang="en-US" dirty="0"/>
              <a:t>Further Information</a:t>
            </a:r>
          </a:p>
        </p:txBody>
      </p:sp>
      <p:sp>
        <p:nvSpPr>
          <p:cNvPr id="17" name="Title 3">
            <a:extLst>
              <a:ext uri="{FF2B5EF4-FFF2-40B4-BE49-F238E27FC236}">
                <a16:creationId xmlns:a16="http://schemas.microsoft.com/office/drawing/2014/main" id="{3EB61425-7076-7940-8CB4-73E10E0A081C}"/>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tx2"/>
                </a:solidFill>
              </a:defRPr>
            </a:lvl1pPr>
          </a:lstStyle>
          <a:p>
            <a:r>
              <a:rPr lang="en-US" dirty="0"/>
              <a:t>Internal/Sales Presentation on two lines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3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1</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4196727"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5">
            <a:extLst>
              <a:ext uri="{FF2B5EF4-FFF2-40B4-BE49-F238E27FC236}">
                <a16:creationId xmlns:a16="http://schemas.microsoft.com/office/drawing/2014/main" id="{BA862AD6-F385-F04E-A28D-59877B3370B5}"/>
              </a:ext>
            </a:extLst>
          </p:cNvPr>
          <p:cNvSpPr>
            <a:spLocks noGrp="1"/>
          </p:cNvSpPr>
          <p:nvPr>
            <p:ph type="body" sz="quarter" idx="12" hasCustomPrompt="1"/>
          </p:nvPr>
        </p:nvSpPr>
        <p:spPr>
          <a:xfrm>
            <a:off x="4537745"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2</a:t>
            </a:r>
          </a:p>
        </p:txBody>
      </p:sp>
      <p:sp>
        <p:nvSpPr>
          <p:cNvPr id="14" name="Text Placeholder 5">
            <a:extLst>
              <a:ext uri="{FF2B5EF4-FFF2-40B4-BE49-F238E27FC236}">
                <a16:creationId xmlns:a16="http://schemas.microsoft.com/office/drawing/2014/main" id="{992AAD82-B17B-F847-B348-0A9F1C2C0711}"/>
              </a:ext>
            </a:extLst>
          </p:cNvPr>
          <p:cNvSpPr>
            <a:spLocks noGrp="1"/>
          </p:cNvSpPr>
          <p:nvPr>
            <p:ph type="body" sz="quarter" idx="13" hasCustomPrompt="1"/>
          </p:nvPr>
        </p:nvSpPr>
        <p:spPr>
          <a:xfrm>
            <a:off x="8297891"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3</a:t>
            </a:r>
          </a:p>
        </p:txBody>
      </p:sp>
      <p:sp>
        <p:nvSpPr>
          <p:cNvPr id="17" name="Rectangle 16">
            <a:extLst>
              <a:ext uri="{FF2B5EF4-FFF2-40B4-BE49-F238E27FC236}">
                <a16:creationId xmlns:a16="http://schemas.microsoft.com/office/drawing/2014/main" id="{7C7BD529-37CC-EB46-BD0E-9CB5DA742F98}"/>
              </a:ext>
            </a:extLst>
          </p:cNvPr>
          <p:cNvSpPr/>
          <p:nvPr userDrawn="1"/>
        </p:nvSpPr>
        <p:spPr>
          <a:xfrm>
            <a:off x="7956872"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hasCustomPrompt="1"/>
          </p:nvPr>
        </p:nvSpPr>
        <p:spPr>
          <a:xfrm>
            <a:off x="777600"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4"/>
          <p:cNvSpPr>
            <a:spLocks noGrp="1"/>
          </p:cNvSpPr>
          <p:nvPr>
            <p:ph type="body" sz="quarter" idx="15" hasCustomPrompt="1"/>
          </p:nvPr>
        </p:nvSpPr>
        <p:spPr>
          <a:xfrm>
            <a:off x="4537745"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9" name="Text Placeholder 4"/>
          <p:cNvSpPr>
            <a:spLocks noGrp="1"/>
          </p:cNvSpPr>
          <p:nvPr>
            <p:ph type="body" sz="quarter" idx="16" hasCustomPrompt="1"/>
          </p:nvPr>
        </p:nvSpPr>
        <p:spPr>
          <a:xfrm>
            <a:off x="8297891"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3 cols</a:t>
            </a:r>
          </a:p>
        </p:txBody>
      </p:sp>
    </p:spTree>
    <p:extLst>
      <p:ext uri="{BB962C8B-B14F-4D97-AF65-F5344CB8AC3E}">
        <p14:creationId xmlns:p14="http://schemas.microsoft.com/office/powerpoint/2010/main" val="1793762663"/>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11532"/>
            <a:ext cx="3311999" cy="3600000"/>
          </a:xfrm>
        </p:spPr>
        <p:txBody>
          <a:bodyPr>
            <a:normAutofit/>
          </a:bodyPr>
          <a:lstStyle>
            <a:lvl1pPr>
              <a:defRPr sz="1600">
                <a:solidFill>
                  <a:schemeClr val="tx1"/>
                </a:solidFill>
              </a:defRPr>
            </a:lvl1pPr>
          </a:lstStyle>
          <a:p>
            <a:r>
              <a:rPr lang="en-US" dirty="0"/>
              <a:t>Click icon to add chart</a:t>
            </a:r>
          </a:p>
        </p:txBody>
      </p:sp>
      <p:sp>
        <p:nvSpPr>
          <p:cNvPr id="15" name="Text Placeholder 5">
            <a:extLst>
              <a:ext uri="{FF2B5EF4-FFF2-40B4-BE49-F238E27FC236}">
                <a16:creationId xmlns:a16="http://schemas.microsoft.com/office/drawing/2014/main" id="{3CD9E70E-047F-524B-8B42-F14CB3CAB7D6}"/>
              </a:ext>
            </a:extLst>
          </p:cNvPr>
          <p:cNvSpPr>
            <a:spLocks noGrp="1"/>
          </p:cNvSpPr>
          <p:nvPr>
            <p:ph type="body" sz="quarter" idx="11" hasCustomPrompt="1"/>
          </p:nvPr>
        </p:nvSpPr>
        <p:spPr>
          <a:xfrm>
            <a:off x="7776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4" name="Chart Placeholder 7">
            <a:extLst>
              <a:ext uri="{FF2B5EF4-FFF2-40B4-BE49-F238E27FC236}">
                <a16:creationId xmlns:a16="http://schemas.microsoft.com/office/drawing/2014/main" id="{F188B11B-60A7-0849-A43C-D99DF3D0A830}"/>
              </a:ext>
            </a:extLst>
          </p:cNvPr>
          <p:cNvSpPr>
            <a:spLocks noGrp="1"/>
          </p:cNvSpPr>
          <p:nvPr>
            <p:ph type="chart" sz="quarter" idx="13"/>
          </p:nvPr>
        </p:nvSpPr>
        <p:spPr>
          <a:xfrm>
            <a:off x="4438799" y="1811532"/>
            <a:ext cx="3311999" cy="3600000"/>
          </a:xfrm>
        </p:spPr>
        <p:txBody>
          <a:bodyPr>
            <a:normAutofit/>
          </a:bodyPr>
          <a:lstStyle>
            <a:lvl1pPr>
              <a:defRPr sz="1600">
                <a:solidFill>
                  <a:schemeClr val="tx1"/>
                </a:solidFill>
              </a:defRPr>
            </a:lvl1pPr>
          </a:lstStyle>
          <a:p>
            <a:r>
              <a:rPr lang="en-US" dirty="0"/>
              <a:t>Click icon to add chart</a:t>
            </a:r>
          </a:p>
        </p:txBody>
      </p:sp>
      <p:sp>
        <p:nvSpPr>
          <p:cNvPr id="25" name="Text Placeholder 5">
            <a:extLst>
              <a:ext uri="{FF2B5EF4-FFF2-40B4-BE49-F238E27FC236}">
                <a16:creationId xmlns:a16="http://schemas.microsoft.com/office/drawing/2014/main" id="{BA18ED58-B2E2-EE43-877F-DE0040789F94}"/>
              </a:ext>
            </a:extLst>
          </p:cNvPr>
          <p:cNvSpPr>
            <a:spLocks noGrp="1"/>
          </p:cNvSpPr>
          <p:nvPr>
            <p:ph type="body" sz="quarter" idx="14" hasCustomPrompt="1"/>
          </p:nvPr>
        </p:nvSpPr>
        <p:spPr>
          <a:xfrm>
            <a:off x="44388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6" name="Chart Placeholder 7">
            <a:extLst>
              <a:ext uri="{FF2B5EF4-FFF2-40B4-BE49-F238E27FC236}">
                <a16:creationId xmlns:a16="http://schemas.microsoft.com/office/drawing/2014/main" id="{9FFBC9A5-B88F-614E-B46F-B732306E6462}"/>
              </a:ext>
            </a:extLst>
          </p:cNvPr>
          <p:cNvSpPr>
            <a:spLocks noGrp="1"/>
          </p:cNvSpPr>
          <p:nvPr>
            <p:ph type="chart" sz="quarter" idx="15"/>
          </p:nvPr>
        </p:nvSpPr>
        <p:spPr>
          <a:xfrm>
            <a:off x="8099998" y="1811532"/>
            <a:ext cx="3311999" cy="3600000"/>
          </a:xfrm>
        </p:spPr>
        <p:txBody>
          <a:bodyPr>
            <a:normAutofit/>
          </a:bodyPr>
          <a:lstStyle>
            <a:lvl1pPr>
              <a:defRPr sz="1600">
                <a:solidFill>
                  <a:schemeClr val="tx1"/>
                </a:solidFill>
              </a:defRPr>
            </a:lvl1pPr>
          </a:lstStyle>
          <a:p>
            <a:r>
              <a:rPr lang="en-US" dirty="0"/>
              <a:t>Click icon to add chart</a:t>
            </a:r>
          </a:p>
        </p:txBody>
      </p:sp>
      <p:sp>
        <p:nvSpPr>
          <p:cNvPr id="27" name="Text Placeholder 5">
            <a:extLst>
              <a:ext uri="{FF2B5EF4-FFF2-40B4-BE49-F238E27FC236}">
                <a16:creationId xmlns:a16="http://schemas.microsoft.com/office/drawing/2014/main" id="{4E82FAE7-8F88-8D49-ABA2-20B0D71F8B7A}"/>
              </a:ext>
            </a:extLst>
          </p:cNvPr>
          <p:cNvSpPr>
            <a:spLocks noGrp="1"/>
          </p:cNvSpPr>
          <p:nvPr>
            <p:ph type="body" sz="quarter" idx="16" hasCustomPrompt="1"/>
          </p:nvPr>
        </p:nvSpPr>
        <p:spPr>
          <a:xfrm>
            <a:off x="8100001"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Chart layout – 3 cols</a:t>
            </a:r>
          </a:p>
        </p:txBody>
      </p:sp>
    </p:spTree>
    <p:extLst>
      <p:ext uri="{BB962C8B-B14F-4D97-AF65-F5344CB8AC3E}">
        <p14:creationId xmlns:p14="http://schemas.microsoft.com/office/powerpoint/2010/main" val="3474835642"/>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777601" y="1906927"/>
            <a:ext cx="10634400" cy="3787291"/>
          </a:xfrm>
        </p:spPr>
        <p:txBody>
          <a:bodyPr>
            <a:normAutofit/>
          </a:bodyPr>
          <a:lstStyle>
            <a:lvl1pPr>
              <a:defRPr sz="1600">
                <a:solidFill>
                  <a:schemeClr val="tx1"/>
                </a:solidFill>
              </a:defRPr>
            </a:lvl1pPr>
          </a:lstStyle>
          <a:p>
            <a:r>
              <a:rPr lang="en-US" dirty="0"/>
              <a:t>Click icon to add table</a:t>
            </a:r>
          </a:p>
        </p:txBody>
      </p:sp>
      <p:sp>
        <p:nvSpPr>
          <p:cNvPr id="11" name="Text Placeholder 5">
            <a:extLst>
              <a:ext uri="{FF2B5EF4-FFF2-40B4-BE49-F238E27FC236}">
                <a16:creationId xmlns:a16="http://schemas.microsoft.com/office/drawing/2014/main" id="{78E84C9E-2496-794B-9347-71DDA36E1208}"/>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5"/>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Basic Table</a:t>
            </a:r>
          </a:p>
        </p:txBody>
      </p:sp>
    </p:spTree>
    <p:extLst>
      <p:ext uri="{BB962C8B-B14F-4D97-AF65-F5344CB8AC3E}">
        <p14:creationId xmlns:p14="http://schemas.microsoft.com/office/powerpoint/2010/main" val="700533530"/>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777599" y="1985211"/>
            <a:ext cx="5185785" cy="3922294"/>
          </a:xfrm>
        </p:spPr>
        <p:txBody>
          <a:bodyPr/>
          <a:lstStyle>
            <a:lvl1pPr>
              <a:defRPr baseline="0">
                <a:solidFill>
                  <a:schemeClr val="tx1"/>
                </a:solidFill>
              </a:defRPr>
            </a:lvl1pPr>
          </a:lstStyle>
          <a:p>
            <a:r>
              <a:rPr lang="en-US" dirty="0"/>
              <a:t>Photo Placeholder</a:t>
            </a:r>
          </a:p>
        </p:txBody>
      </p:sp>
      <p:sp>
        <p:nvSpPr>
          <p:cNvPr id="26" name="Content Placeholder 25"/>
          <p:cNvSpPr>
            <a:spLocks noGrp="1"/>
          </p:cNvSpPr>
          <p:nvPr>
            <p:ph sz="quarter" idx="25" hasCustomPrompt="1"/>
          </p:nvPr>
        </p:nvSpPr>
        <p:spPr>
          <a:xfrm>
            <a:off x="6207634" y="1985211"/>
            <a:ext cx="5206767" cy="3922294"/>
          </a:xfrm>
        </p:spPr>
        <p:txBody>
          <a:bodyPr/>
          <a:lstStyle>
            <a:lvl1pPr>
              <a:defRPr sz="2400" baseline="0">
                <a:solidFill>
                  <a:schemeClr val="tx2"/>
                </a:solidFill>
                <a:latin typeface="+mn-lt"/>
              </a:defRPr>
            </a:lvl1pPr>
            <a:lvl2pPr>
              <a:defRPr sz="1800" baseline="0">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Main text – Arial, 24pt, Regular</a:t>
            </a:r>
          </a:p>
          <a:p>
            <a:pPr lvl="1"/>
            <a:r>
              <a:rPr lang="en-US" dirty="0"/>
              <a:t>Sub text – Arial, 18pt, Regular</a:t>
            </a:r>
          </a:p>
        </p:txBody>
      </p:sp>
      <p:sp>
        <p:nvSpPr>
          <p:cNvPr id="18" name="Text Placeholder 9">
            <a:extLst>
              <a:ext uri="{FF2B5EF4-FFF2-40B4-BE49-F238E27FC236}">
                <a16:creationId xmlns:a16="http://schemas.microsoft.com/office/drawing/2014/main" id="{5529E626-8C84-2947-A150-10B1FDF4E72D}"/>
              </a:ext>
            </a:extLst>
          </p:cNvPr>
          <p:cNvSpPr>
            <a:spLocks noGrp="1"/>
          </p:cNvSpPr>
          <p:nvPr>
            <p:ph type="body" sz="quarter" idx="13" hasCustomPrompt="1"/>
          </p:nvPr>
        </p:nvSpPr>
        <p:spPr>
          <a:xfrm>
            <a:off x="777599" y="1501999"/>
            <a:ext cx="10636803" cy="483212"/>
          </a:xfrm>
        </p:spPr>
        <p:txBody>
          <a:bodyPr>
            <a:normAutofit/>
          </a:bodyPr>
          <a:lstStyle>
            <a:lvl1pPr>
              <a:defRPr sz="1800">
                <a:solidFill>
                  <a:schemeClr val="tx2"/>
                </a:solidFill>
              </a:defRPr>
            </a:lvl1pPr>
          </a:lstStyle>
          <a:p>
            <a:pPr lvl="0"/>
            <a:r>
              <a:rPr lang="en-US" dirty="0"/>
              <a:t>Small Description</a:t>
            </a:r>
          </a:p>
        </p:txBody>
      </p:sp>
      <p:sp>
        <p:nvSpPr>
          <p:cNvPr id="3" name="Footer Placeholder 2"/>
          <p:cNvSpPr>
            <a:spLocks noGrp="1"/>
          </p:cNvSpPr>
          <p:nvPr>
            <p:ph type="ftr" sz="quarter" idx="26"/>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Simple - 1 - Violet">
    <p:bg>
      <p:bgPr>
        <a:solidFill>
          <a:srgbClr val="7C64C3"/>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12372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Simple - 2 - Orchid">
    <p:bg>
      <p:bgPr>
        <a:solidFill>
          <a:srgbClr val="DC4C81"/>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82586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Simple - 3 - Purple">
    <p:bg>
      <p:bgPr>
        <a:solidFill>
          <a:srgbClr val="9A4DB0"/>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27426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 Full page photo title - Viole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7C64C3"/>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Violet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 Full page photo title - Orch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DD4B81"/>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Orchid</a:t>
            </a:r>
          </a:p>
        </p:txBody>
      </p:sp>
    </p:spTree>
    <p:extLst>
      <p:ext uri="{BB962C8B-B14F-4D97-AF65-F5344CB8AC3E}">
        <p14:creationId xmlns:p14="http://schemas.microsoft.com/office/powerpoint/2010/main" val="411899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 Full page photo title - Purp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9A4DB0"/>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Purple</a:t>
            </a:r>
          </a:p>
        </p:txBody>
      </p:sp>
    </p:spTree>
    <p:extLst>
      <p:ext uri="{BB962C8B-B14F-4D97-AF65-F5344CB8AC3E}">
        <p14:creationId xmlns:p14="http://schemas.microsoft.com/office/powerpoint/2010/main" val="424551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rst Slide - Presentation">
    <p:bg>
      <p:bgPr>
        <a:solidFill>
          <a:srgbClr val="432B8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53225" y="0"/>
            <a:ext cx="5124450"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89799" y="3476505"/>
            <a:ext cx="8160000" cy="369332"/>
          </a:xfrm>
        </p:spPr>
        <p:txBody>
          <a:bodyPr>
            <a:sp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r>
              <a:rPr lang="en-US" dirty="0"/>
              <a:t>Further Information</a:t>
            </a:r>
          </a:p>
        </p:txBody>
      </p:sp>
      <p:sp>
        <p:nvSpPr>
          <p:cNvPr id="4" name="Title 3">
            <a:extLst>
              <a:ext uri="{FF2B5EF4-FFF2-40B4-BE49-F238E27FC236}">
                <a16:creationId xmlns:a16="http://schemas.microsoft.com/office/drawing/2014/main" id="{69279296-2150-1243-BF06-F7B86422173D}"/>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bg1"/>
                </a:solidFill>
              </a:defRPr>
            </a:lvl1pPr>
          </a:lstStyle>
          <a:p>
            <a:r>
              <a:rPr lang="en-US" dirty="0"/>
              <a:t>Internal/Sales Presentation on two lines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504457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 Section - Defaul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18F50F6-6581-AC4A-B5FB-9EE2E0DAE982}"/>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9995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id="{6CEC0F2A-841F-FF4E-AC37-657B1603567A}"/>
              </a:ext>
            </a:extLst>
          </p:cNvPr>
          <p:cNvSpPr>
            <a:spLocks noGrp="1"/>
          </p:cNvSpPr>
          <p:nvPr>
            <p:ph type="title" hasCustomPrompt="1"/>
          </p:nvPr>
        </p:nvSpPr>
        <p:spPr>
          <a:xfrm>
            <a:off x="1080000" y="2808466"/>
            <a:ext cx="9910800" cy="586432"/>
          </a:xfrm>
          <a:prstGeom prst="rect">
            <a:avLst/>
          </a:prstGeom>
        </p:spPr>
        <p:txBody>
          <a:bodyPr anchor="b" anchorCtr="0">
            <a:spAutoFit/>
          </a:bodyPr>
          <a:lstStyle>
            <a:lvl1pPr>
              <a:defRPr sz="3200">
                <a:solidFill>
                  <a:schemeClr val="tx1"/>
                </a:solidFill>
              </a:defRPr>
            </a:lvl1pPr>
          </a:lstStyle>
          <a:p>
            <a:r>
              <a:rPr lang="en-US" dirty="0"/>
              <a:t>Section - Default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 Section - Violet">
    <p:bg>
      <p:bgPr>
        <a:solidFill>
          <a:srgbClr val="7C64C3"/>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BEB2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7"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 Section - Orchid">
    <p:bg>
      <p:bgPr>
        <a:solidFill>
          <a:srgbClr val="DC4C8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EEA6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 Section - Purple">
    <p:bg>
      <p:bgPr>
        <a:solidFill>
          <a:srgbClr val="9A4DB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CDA6D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9"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38329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 QuoteWithLogo - Violet">
    <p:bg>
      <p:bgPr>
        <a:solidFill>
          <a:srgbClr val="7C64C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71177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 QuoteWithLogo - Orchid">
    <p:bg>
      <p:bgPr>
        <a:solidFill>
          <a:srgbClr val="DC4C8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4707B-30C1-4448-8574-031B099619B0}"/>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185313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 - QuoteWithLogo - Purple">
    <p:bg>
      <p:bgPr>
        <a:solidFill>
          <a:srgbClr val="9A4DB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1A9959-3EB4-854F-893D-5DF94F13E421}"/>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4118480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925" y="576654"/>
            <a:ext cx="11874446" cy="6673376"/>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7" name="Group 6"/>
          <p:cNvGrpSpPr/>
          <p:nvPr userDrawn="1"/>
        </p:nvGrpSpPr>
        <p:grpSpPr>
          <a:xfrm>
            <a:off x="4069557" y="6152914"/>
            <a:ext cx="1988343" cy="261610"/>
            <a:chOff x="4069557" y="6152914"/>
            <a:chExt cx="1988343" cy="261610"/>
          </a:xfrm>
        </p:grpSpPr>
        <p:sp>
          <p:nvSpPr>
            <p:cNvPr id="4" name="Rectangle 3"/>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8" name="Group 7"/>
          <p:cNvGrpSpPr/>
          <p:nvPr userDrawn="1"/>
        </p:nvGrpSpPr>
        <p:grpSpPr>
          <a:xfrm>
            <a:off x="6288857" y="6152914"/>
            <a:ext cx="1988343" cy="261610"/>
            <a:chOff x="4069557" y="6152914"/>
            <a:chExt cx="1988343" cy="261610"/>
          </a:xfrm>
        </p:grpSpPr>
        <p:sp>
          <p:nvSpPr>
            <p:cNvPr id="9" name="Rectangle 8"/>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grpSp>
        <p:nvGrpSpPr>
          <p:cNvPr id="11" name="Group 10"/>
          <p:cNvGrpSpPr/>
          <p:nvPr userDrawn="1"/>
        </p:nvGrpSpPr>
        <p:grpSpPr>
          <a:xfrm>
            <a:off x="7732717" y="6152914"/>
            <a:ext cx="1988343" cy="261610"/>
            <a:chOff x="4069557" y="6152914"/>
            <a:chExt cx="1988343" cy="261610"/>
          </a:xfrm>
        </p:grpSpPr>
        <p:sp>
          <p:nvSpPr>
            <p:cNvPr id="12" name="Rectangle 11"/>
            <p:cNvSpPr/>
            <p:nvPr userDrawn="1"/>
          </p:nvSpPr>
          <p:spPr>
            <a:xfrm>
              <a:off x="4069557" y="6222785"/>
              <a:ext cx="116681" cy="116681"/>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offices</a:t>
              </a:r>
              <a:endParaRPr lang="en-US" sz="1100" dirty="0">
                <a:solidFill>
                  <a:srgbClr val="332C41"/>
                </a:solidFill>
              </a:endParaRPr>
            </a:p>
          </p:txBody>
        </p:sp>
      </p:grpSp>
    </p:spTree>
    <p:extLst>
      <p:ext uri="{BB962C8B-B14F-4D97-AF65-F5344CB8AC3E}">
        <p14:creationId xmlns:p14="http://schemas.microsoft.com/office/powerpoint/2010/main" val="3865829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544" y="580373"/>
            <a:ext cx="11861208" cy="6665937"/>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6" name="Group 5"/>
          <p:cNvGrpSpPr/>
          <p:nvPr userDrawn="1"/>
        </p:nvGrpSpPr>
        <p:grpSpPr>
          <a:xfrm>
            <a:off x="4069557" y="6152914"/>
            <a:ext cx="1988343" cy="261610"/>
            <a:chOff x="4069557" y="6152914"/>
            <a:chExt cx="1988343" cy="261610"/>
          </a:xfrm>
        </p:grpSpPr>
        <p:sp>
          <p:nvSpPr>
            <p:cNvPr id="7" name="Rectangle 6"/>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9" name="Group 8"/>
          <p:cNvGrpSpPr/>
          <p:nvPr userDrawn="1"/>
        </p:nvGrpSpPr>
        <p:grpSpPr>
          <a:xfrm>
            <a:off x="6288857" y="6152914"/>
            <a:ext cx="1988343" cy="261610"/>
            <a:chOff x="4069557" y="6152914"/>
            <a:chExt cx="1988343" cy="261610"/>
          </a:xfrm>
        </p:grpSpPr>
        <p:sp>
          <p:nvSpPr>
            <p:cNvPr id="10" name="Rectangle 9"/>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spTree>
    <p:extLst>
      <p:ext uri="{BB962C8B-B14F-4D97-AF65-F5344CB8AC3E}">
        <p14:creationId xmlns:p14="http://schemas.microsoft.com/office/powerpoint/2010/main" val="3129969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FE5ED-5E61-C048-A962-A3643A0BC0D8}"/>
              </a:ext>
            </a:extLst>
          </p:cNvPr>
          <p:cNvPicPr>
            <a:picLocks noChangeAspect="1"/>
          </p:cNvPicPr>
          <p:nvPr userDrawn="1"/>
        </p:nvPicPr>
        <p:blipFill rotWithShape="1">
          <a:blip r:embed="rId2"/>
          <a:srcRect b="11915"/>
          <a:stretch/>
        </p:blipFill>
        <p:spPr>
          <a:xfrm>
            <a:off x="0" y="0"/>
            <a:ext cx="12192000" cy="6040877"/>
          </a:xfrm>
          <a:prstGeom prst="rect">
            <a:avLst/>
          </a:prstGeom>
          <a:noFill/>
        </p:spPr>
      </p:pic>
      <p:sp>
        <p:nvSpPr>
          <p:cNvPr id="7" name="Text Placeholder 9">
            <a:extLst>
              <a:ext uri="{FF2B5EF4-FFF2-40B4-BE49-F238E27FC236}">
                <a16:creationId xmlns:a16="http://schemas.microsoft.com/office/drawing/2014/main" id="{26C1962D-EB90-254B-95F6-2AA406FC5076}"/>
              </a:ext>
            </a:extLst>
          </p:cNvPr>
          <p:cNvSpPr>
            <a:spLocks noGrp="1"/>
          </p:cNvSpPr>
          <p:nvPr>
            <p:ph type="body" sz="quarter" idx="13" hasCustomPrompt="1"/>
          </p:nvPr>
        </p:nvSpPr>
        <p:spPr>
          <a:xfrm>
            <a:off x="793636" y="1463673"/>
            <a:ext cx="10605927" cy="4119709"/>
          </a:xfrm>
        </p:spPr>
        <p:txBody>
          <a:bodyPr>
            <a:noAutofit/>
          </a:bodyPr>
          <a:lstStyle>
            <a:lvl1pPr>
              <a:lnSpc>
                <a:spcPct val="120000"/>
              </a:lnSpc>
              <a:defRPr sz="18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4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rst Slide - Repor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4" name="Picture Placeholder 3"/>
          <p:cNvSpPr>
            <a:spLocks noGrp="1"/>
          </p:cNvSpPr>
          <p:nvPr>
            <p:ph type="pic" sz="quarter" idx="10" hasCustomPrompt="1"/>
          </p:nvPr>
        </p:nvSpPr>
        <p:spPr>
          <a:xfrm>
            <a:off x="1870530" y="4743779"/>
            <a:ext cx="2232000" cy="1022400"/>
          </a:xfrm>
        </p:spPr>
        <p:txBody>
          <a:bodyPr/>
          <a:lstStyle>
            <a:lvl1pPr>
              <a:defRPr/>
            </a:lvl1pPr>
          </a:lstStyle>
          <a:p>
            <a:r>
              <a:rPr lang="en-US" dirty="0"/>
              <a:t>Client Logo</a:t>
            </a:r>
          </a:p>
        </p:txBody>
      </p:sp>
      <p:sp>
        <p:nvSpPr>
          <p:cNvPr id="12" name="Text Placeholder 4">
            <a:extLst>
              <a:ext uri="{FF2B5EF4-FFF2-40B4-BE49-F238E27FC236}">
                <a16:creationId xmlns:a16="http://schemas.microsoft.com/office/drawing/2014/main" id="{9F70698D-88E0-B141-90FB-5A44CCCFDF42}"/>
              </a:ext>
            </a:extLst>
          </p:cNvPr>
          <p:cNvSpPr>
            <a:spLocks noGrp="1"/>
          </p:cNvSpPr>
          <p:nvPr>
            <p:ph type="body" sz="quarter" idx="11" hasCustomPrompt="1"/>
          </p:nvPr>
        </p:nvSpPr>
        <p:spPr>
          <a:xfrm>
            <a:off x="1870530" y="2394514"/>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13" name="Title 1">
            <a:extLst>
              <a:ext uri="{FF2B5EF4-FFF2-40B4-BE49-F238E27FC236}">
                <a16:creationId xmlns:a16="http://schemas.microsoft.com/office/drawing/2014/main" id="{0EEA445F-1D9F-A746-A834-F8D7E5A4F7E2}"/>
              </a:ext>
            </a:extLst>
          </p:cNvPr>
          <p:cNvSpPr>
            <a:spLocks noGrp="1"/>
          </p:cNvSpPr>
          <p:nvPr>
            <p:ph type="title" hasCustomPrompt="1"/>
          </p:nvPr>
        </p:nvSpPr>
        <p:spPr>
          <a:xfrm>
            <a:off x="1870530" y="2781227"/>
            <a:ext cx="8160000" cy="1533638"/>
          </a:xfrm>
          <a:prstGeom prst="rect">
            <a:avLst/>
          </a:prstGeom>
        </p:spPr>
        <p:txBody>
          <a:bodyPr anchor="t" anchorCtr="0">
            <a:noAutofit/>
          </a:bodyPr>
          <a:lstStyle>
            <a:lvl1pPr>
              <a:lnSpc>
                <a:spcPct val="100000"/>
              </a:lnSpc>
              <a:defRPr lang="en-GB" sz="4800" b="1" smtClean="0">
                <a:solidFill>
                  <a:schemeClr val="tx2"/>
                </a:solidFill>
                <a:effectLst/>
              </a:defRPr>
            </a:lvl1pPr>
          </a:lstStyle>
          <a:p>
            <a:r>
              <a:rPr lang="en-GB" b="1" dirty="0">
                <a:solidFill>
                  <a:srgbClr val="332D42"/>
                </a:solidFill>
                <a:effectLst/>
                <a:latin typeface="Arial" panose="020B0604020202020204" pitchFamily="34" charset="0"/>
              </a:rPr>
              <a:t>Sales Presentation on two lines</a:t>
            </a:r>
            <a:endParaRPr lang="en-GB" dirty="0">
              <a:solidFill>
                <a:srgbClr val="332D42"/>
              </a:solidFill>
              <a:effectLst/>
              <a:latin typeface="Arial" panose="020B0604020202020204"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1533601"/>
            <a:ext cx="2029968" cy="47298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be">
    <p:bg>
      <p:bgPr>
        <a:solidFill>
          <a:srgbClr val="432B8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1D847-920F-E34B-8002-F0DA7CF9FB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60962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1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Generic Slide ">
    <p:spTree>
      <p:nvGrpSpPr>
        <p:cNvPr id="1" name=""/>
        <p:cNvGrpSpPr/>
        <p:nvPr/>
      </p:nvGrpSpPr>
      <p:grpSpPr>
        <a:xfrm>
          <a:off x="0" y="0"/>
          <a:ext cx="0" cy="0"/>
          <a:chOff x="0" y="0"/>
          <a:chExt cx="0" cy="0"/>
        </a:xfrm>
      </p:grpSpPr>
      <p:sp>
        <p:nvSpPr>
          <p:cNvPr id="12" name="Title Placeholder 4">
            <a:extLst>
              <a:ext uri="{FF2B5EF4-FFF2-40B4-BE49-F238E27FC236}">
                <a16:creationId xmlns:a16="http://schemas.microsoft.com/office/drawing/2014/main" id="{A590F843-9D7E-3846-8E9B-0182C6D43DD8}"/>
              </a:ext>
            </a:extLst>
          </p:cNvPr>
          <p:cNvSpPr>
            <a:spLocks noGrp="1"/>
          </p:cNvSpPr>
          <p:nvPr>
            <p:ph type="title" hasCustomPrompt="1"/>
          </p:nvPr>
        </p:nvSpPr>
        <p:spPr>
          <a:xfrm>
            <a:off x="3899255" y="487207"/>
            <a:ext cx="7445082" cy="522348"/>
          </a:xfrm>
          <a:prstGeom prst="rect">
            <a:avLst/>
          </a:prstGeom>
        </p:spPr>
        <p:txBody>
          <a:bodyPr vert="horz" lIns="91440" tIns="45720" rIns="91440" bIns="45720" rtlCol="0" anchor="ctr">
            <a:noAutofit/>
          </a:bodyPr>
          <a:lstStyle>
            <a:lvl1pPr>
              <a:defRPr sz="3200" baseline="0">
                <a:solidFill>
                  <a:schemeClr val="tx2"/>
                </a:solidFill>
              </a:defRPr>
            </a:lvl1pPr>
          </a:lstStyle>
          <a:p>
            <a:r>
              <a:rPr lang="en-US" dirty="0"/>
              <a:t>Jane Doe</a:t>
            </a:r>
          </a:p>
        </p:txBody>
      </p:sp>
      <p:sp>
        <p:nvSpPr>
          <p:cNvPr id="3" name="Picture Placeholder 2"/>
          <p:cNvSpPr>
            <a:spLocks noGrp="1"/>
          </p:cNvSpPr>
          <p:nvPr>
            <p:ph type="pic" sz="quarter" idx="14"/>
          </p:nvPr>
        </p:nvSpPr>
        <p:spPr>
          <a:xfrm>
            <a:off x="847663" y="473076"/>
            <a:ext cx="2545726" cy="2767965"/>
          </a:xfrm>
          <a:ln>
            <a:solidFill>
              <a:schemeClr val="bg1">
                <a:lumMod val="85000"/>
              </a:schemeClr>
            </a:solidFill>
          </a:ln>
        </p:spPr>
        <p:txBody>
          <a:bodyPr/>
          <a:lstStyle/>
          <a:p>
            <a:r>
              <a:rPr lang="en-US" dirty="0"/>
              <a:t>Click icon to add picture</a:t>
            </a:r>
          </a:p>
        </p:txBody>
      </p:sp>
      <p:sp>
        <p:nvSpPr>
          <p:cNvPr id="8" name="Title Placeholder 4">
            <a:extLst>
              <a:ext uri="{FF2B5EF4-FFF2-40B4-BE49-F238E27FC236}">
                <a16:creationId xmlns:a16="http://schemas.microsoft.com/office/drawing/2014/main" id="{A590F843-9D7E-3846-8E9B-0182C6D43DD8}"/>
              </a:ext>
            </a:extLst>
          </p:cNvPr>
          <p:cNvSpPr txBox="1">
            <a:spLocks/>
          </p:cNvSpPr>
          <p:nvPr userDrawn="1"/>
        </p:nvSpPr>
        <p:spPr>
          <a:xfrm>
            <a:off x="-2337383" y="3410885"/>
            <a:ext cx="2173923" cy="815673"/>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400" b="1" kern="1200">
                <a:solidFill>
                  <a:srgbClr val="332C41"/>
                </a:solidFill>
                <a:latin typeface="Arial" panose="020B0604020202020204" pitchFamily="34" charset="0"/>
                <a:ea typeface="Arial" panose="020B0604020202020204" pitchFamily="34" charset="0"/>
                <a:cs typeface="Arial" panose="020B0604020202020204" pitchFamily="34" charset="0"/>
              </a:defRPr>
            </a:lvl1pPr>
          </a:lstStyle>
          <a:p>
            <a:endParaRPr lang="en-US" sz="1400" dirty="0"/>
          </a:p>
        </p:txBody>
      </p:sp>
      <p:sp>
        <p:nvSpPr>
          <p:cNvPr id="10"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3899256" y="1696627"/>
            <a:ext cx="7444915" cy="3900886"/>
          </a:xfrm>
        </p:spPr>
        <p:txBody>
          <a:bodyPr>
            <a:noAutofit/>
          </a:bodyPr>
          <a:lstStyle>
            <a:lvl1pPr>
              <a:lnSpc>
                <a:spcPct val="120000"/>
              </a:lnSpc>
              <a:defRPr sz="180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6" name="Text Placeholder 5"/>
          <p:cNvSpPr>
            <a:spLocks noGrp="1"/>
          </p:cNvSpPr>
          <p:nvPr>
            <p:ph type="body" sz="quarter" idx="15" hasCustomPrompt="1"/>
          </p:nvPr>
        </p:nvSpPr>
        <p:spPr>
          <a:xfrm>
            <a:off x="847663" y="3410888"/>
            <a:ext cx="2545726" cy="2172496"/>
          </a:xfrm>
        </p:spPr>
        <p:txBody>
          <a:bodyPr>
            <a:normAutofit/>
          </a:bodyPr>
          <a:lstStyle>
            <a:lvl1pPr>
              <a:lnSpc>
                <a:spcPct val="100000"/>
              </a:lnSpc>
              <a:defRPr sz="1400">
                <a:solidFill>
                  <a:schemeClr val="tx2"/>
                </a:solidFill>
              </a:defRPr>
            </a:lvl1pPr>
          </a:lstStyle>
          <a:p>
            <a:pPr lvl="0"/>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sed</a:t>
            </a:r>
            <a:r>
              <a:rPr lang="en-GB" sz="1600" dirty="0"/>
              <a:t> do </a:t>
            </a:r>
            <a:r>
              <a:rPr lang="en-GB" sz="1600" dirty="0" err="1"/>
              <a:t>eiusmod</a:t>
            </a:r>
            <a:r>
              <a:rPr lang="en-GB" sz="1600" dirty="0"/>
              <a:t> </a:t>
            </a:r>
            <a:r>
              <a:rPr lang="en-GB" sz="1600" dirty="0" err="1"/>
              <a:t>tempor</a:t>
            </a:r>
            <a:r>
              <a:rPr lang="en-GB" sz="1600" dirty="0"/>
              <a:t> </a:t>
            </a:r>
            <a:r>
              <a:rPr lang="en-GB" sz="1600" dirty="0" err="1"/>
              <a:t>incididunt</a:t>
            </a:r>
            <a:r>
              <a:rPr lang="en-GB" sz="1600" dirty="0"/>
              <a:t> </a:t>
            </a:r>
            <a:r>
              <a:rPr lang="en-GB" sz="1600" dirty="0" err="1"/>
              <a:t>ut</a:t>
            </a:r>
            <a:r>
              <a:rPr lang="en-GB" sz="1600" dirty="0"/>
              <a:t> </a:t>
            </a:r>
            <a:r>
              <a:rPr lang="en-GB" sz="1600" dirty="0" err="1"/>
              <a:t>labore</a:t>
            </a:r>
            <a:r>
              <a:rPr lang="en-GB" sz="1600" dirty="0"/>
              <a:t> et </a:t>
            </a:r>
            <a:r>
              <a:rPr lang="en-GB" sz="1600" dirty="0" err="1"/>
              <a:t>dolore</a:t>
            </a:r>
            <a:r>
              <a:rPr lang="en-GB" sz="1600" dirty="0"/>
              <a:t> magna </a:t>
            </a:r>
            <a:r>
              <a:rPr lang="en-GB" sz="1600" dirty="0" err="1"/>
              <a:t>aliqua</a:t>
            </a:r>
            <a:r>
              <a:rPr lang="en-GB" sz="1600" dirty="0"/>
              <a:t>. </a:t>
            </a:r>
            <a:endParaRPr lang="en-US" sz="1600" dirty="0"/>
          </a:p>
        </p:txBody>
      </p:sp>
      <p:sp>
        <p:nvSpPr>
          <p:cNvPr id="13" name="Text Placeholder 12"/>
          <p:cNvSpPr>
            <a:spLocks noGrp="1"/>
          </p:cNvSpPr>
          <p:nvPr>
            <p:ph type="body" sz="quarter" idx="16" hasCustomPrompt="1"/>
          </p:nvPr>
        </p:nvSpPr>
        <p:spPr>
          <a:xfrm>
            <a:off x="3899089" y="1009494"/>
            <a:ext cx="7445082" cy="293687"/>
          </a:xfrm>
        </p:spPr>
        <p:txBody>
          <a:bodyPr>
            <a:noAutofit/>
          </a:bodyPr>
          <a:lstStyle>
            <a:lvl1pPr>
              <a:defRPr sz="1800" b="0" i="0">
                <a:solidFill>
                  <a:schemeClr val="tx2"/>
                </a:solidFill>
              </a:defRPr>
            </a:lvl1pPr>
          </a:lstStyle>
          <a:p>
            <a:pPr lvl="0"/>
            <a:r>
              <a:rPr lang="en-US" dirty="0"/>
              <a:t>Job Title</a:t>
            </a:r>
          </a:p>
        </p:txBody>
      </p:sp>
    </p:spTree>
    <p:extLst>
      <p:ext uri="{BB962C8B-B14F-4D97-AF65-F5344CB8AC3E}">
        <p14:creationId xmlns:p14="http://schemas.microsoft.com/office/powerpoint/2010/main" val="350964525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p:cNvSpPr>
            <a:spLocks noGrp="1"/>
          </p:cNvSpPr>
          <p:nvPr>
            <p:ph type="pic" sz="quarter" idx="10" hasCustomPrompt="1"/>
          </p:nvPr>
        </p:nvSpPr>
        <p:spPr>
          <a:xfrm>
            <a:off x="4343400" y="-12700"/>
            <a:ext cx="7848600" cy="6883400"/>
          </a:xfrm>
          <a:prstGeom prst="rect">
            <a:avLst/>
          </a:prstGeom>
          <a:solidFill>
            <a:schemeClr val="accent2">
              <a:lumMod val="20000"/>
              <a:lumOff val="80000"/>
            </a:schemeClr>
          </a:solidFill>
        </p:spPr>
        <p:txBody>
          <a:bodyPr/>
          <a:lstStyle>
            <a:lvl1pPr marL="0" indent="0">
              <a:buFont typeface="Arial" charset="0"/>
              <a:buNone/>
              <a:defRPr sz="2800" baseline="0">
                <a:solidFill>
                  <a:schemeClr val="tx1"/>
                </a:solidFill>
              </a:defRPr>
            </a:lvl1pPr>
          </a:lstStyle>
          <a:p>
            <a:r>
              <a:rPr lang="en-US" sz="2400" dirty="0">
                <a:solidFill>
                  <a:schemeClr val="bg1">
                    <a:lumMod val="50000"/>
                  </a:schemeClr>
                </a:solidFill>
                <a:latin typeface="Raleway" charset="0"/>
                <a:ea typeface="Raleway" charset="0"/>
                <a:cs typeface="Raleway" charset="0"/>
              </a:rPr>
              <a:t>Photo placeholder</a:t>
            </a:r>
          </a:p>
        </p:txBody>
      </p:sp>
      <p:sp>
        <p:nvSpPr>
          <p:cNvPr id="6" name="Text Placeholder 2">
            <a:extLst>
              <a:ext uri="{FF2B5EF4-FFF2-40B4-BE49-F238E27FC236}">
                <a16:creationId xmlns:a16="http://schemas.microsoft.com/office/drawing/2014/main" id="{A60DC006-4730-7C44-9D00-E119EBA222B0}"/>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7" name="Title Placeholder 1">
            <a:extLst>
              <a:ext uri="{FF2B5EF4-FFF2-40B4-BE49-F238E27FC236}">
                <a16:creationId xmlns:a16="http://schemas.microsoft.com/office/drawing/2014/main" id="{5FC29319-C5E8-984A-A5EC-6F09C5BF48C1}"/>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Tree>
    <p:extLst>
      <p:ext uri="{BB962C8B-B14F-4D97-AF65-F5344CB8AC3E}">
        <p14:creationId xmlns:p14="http://schemas.microsoft.com/office/powerpoint/2010/main" val="3948697941"/>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
        <p:nvSpPr>
          <p:cNvPr id="8" name="Text Placeholder 9"/>
          <p:cNvSpPr>
            <a:spLocks noGrp="1"/>
          </p:cNvSpPr>
          <p:nvPr>
            <p:ph type="body" sz="quarter" idx="11" hasCustomPrompt="1"/>
          </p:nvPr>
        </p:nvSpPr>
        <p:spPr>
          <a:xfrm>
            <a:off x="4826000" y="1207008"/>
            <a:ext cx="6527800" cy="4803648"/>
          </a:xfrm>
        </p:spPr>
        <p:txBody>
          <a:bodyPr/>
          <a:lstStyle>
            <a:lvl1pPr marL="285750" indent="-28575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a:defRPr sz="1800" baseline="0">
                <a:solidFill>
                  <a:schemeClr val="tx2"/>
                </a:solidFill>
                <a:latin typeface="Arial" panose="020B0604020202020204" pitchFamily="34" charset="0"/>
                <a:cs typeface="Arial" panose="020B0604020202020204" pitchFamily="34" charset="0"/>
              </a:defRPr>
            </a:lvl2pPr>
          </a:lstStyle>
          <a:p>
            <a:pPr lvl="0"/>
            <a:r>
              <a:rPr lang="en-US" dirty="0"/>
              <a:t>Description</a:t>
            </a:r>
          </a:p>
          <a:p>
            <a:pPr lvl="1"/>
            <a:r>
              <a:rPr lang="en-US" dirty="0"/>
              <a:t>Sub text</a:t>
            </a:r>
          </a:p>
          <a:p>
            <a:pPr lvl="0"/>
            <a:r>
              <a:rPr lang="en-US" dirty="0"/>
              <a:t>Description</a:t>
            </a:r>
          </a:p>
          <a:p>
            <a:pPr lvl="1"/>
            <a:r>
              <a:rPr lang="en-US" dirty="0"/>
              <a:t>subtext</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2"/>
                </a:solidFill>
              </a:defRPr>
            </a:lvl1pPr>
          </a:lstStyle>
          <a:p>
            <a:pPr lvl="0"/>
            <a:r>
              <a:rPr lang="en-US" dirty="0"/>
              <a:t>Title or Statement</a:t>
            </a:r>
          </a:p>
        </p:txBody>
      </p:sp>
    </p:spTree>
    <p:extLst>
      <p:ext uri="{BB962C8B-B14F-4D97-AF65-F5344CB8AC3E}">
        <p14:creationId xmlns:p14="http://schemas.microsoft.com/office/powerpoint/2010/main" val="989968167"/>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1" hasCustomPrompt="1"/>
          </p:nvPr>
        </p:nvSpPr>
        <p:spPr>
          <a:xfrm>
            <a:off x="4826000" y="1207008"/>
            <a:ext cx="6527800" cy="4305300"/>
          </a:xfrm>
        </p:spPr>
        <p:txBody>
          <a:bodyPr>
            <a:normAutofit/>
          </a:bodyPr>
          <a:lstStyle>
            <a:lvl1pPr marL="0" indent="0">
              <a:buFont typeface="Arial" panose="020B0604020202020204" pitchFamily="34" charset="0"/>
              <a:buNone/>
              <a:defRPr sz="2400">
                <a:solidFill>
                  <a:schemeClr val="tx1"/>
                </a:solidFill>
              </a:defRPr>
            </a:lvl1pPr>
            <a:lvl2pPr>
              <a:defRPr baseline="0">
                <a:solidFill>
                  <a:srgbClr val="9A93A8"/>
                </a:solidFill>
              </a:defRPr>
            </a:lvl2pPr>
          </a:lstStyle>
          <a:p>
            <a:pPr lvl="0"/>
            <a:r>
              <a:rPr lang="en-US" dirty="0"/>
              <a:t>Description</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1"/>
                </a:solidFill>
              </a:defRPr>
            </a:lvl1pPr>
          </a:lstStyle>
          <a:p>
            <a:pPr lvl="0"/>
            <a:r>
              <a:rPr lang="en-US" dirty="0"/>
              <a:t>Title or Statement</a:t>
            </a:r>
          </a:p>
        </p:txBody>
      </p:sp>
      <p:sp>
        <p:nvSpPr>
          <p:cNvPr id="7" name="Text Placeholder 2">
            <a:extLst>
              <a:ext uri="{FF2B5EF4-FFF2-40B4-BE49-F238E27FC236}">
                <a16:creationId xmlns:a16="http://schemas.microsoft.com/office/drawing/2014/main" id="{2D15EA4C-9BDF-A84A-B997-EEB4CC338C3D}"/>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10" name="Title Placeholder 1">
            <a:extLst>
              <a:ext uri="{FF2B5EF4-FFF2-40B4-BE49-F238E27FC236}">
                <a16:creationId xmlns:a16="http://schemas.microsoft.com/office/drawing/2014/main" id="{1B2ADDEE-6C5A-8545-ADC1-529552B6CBE3}"/>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Tree>
    <p:extLst>
      <p:ext uri="{BB962C8B-B14F-4D97-AF65-F5344CB8AC3E}">
        <p14:creationId xmlns:p14="http://schemas.microsoft.com/office/powerpoint/2010/main" val="3464562421"/>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30E0B5-EBB2-E846-AD93-E0917AB0F8B8}" type="datetimeFigureOut">
              <a:rPr lang="en-US" smtClean="0"/>
              <a:t>5/25/20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77E4CD-DFCE-4146-9E74-C631C476E95F}" type="slidenum">
              <a:rPr lang="en-US" smtClean="0"/>
              <a:t>‹#›</a:t>
            </a:fld>
            <a:endParaRPr lang="en-US"/>
          </a:p>
        </p:txBody>
      </p:sp>
    </p:spTree>
    <p:extLst>
      <p:ext uri="{BB962C8B-B14F-4D97-AF65-F5344CB8AC3E}">
        <p14:creationId xmlns:p14="http://schemas.microsoft.com/office/powerpoint/2010/main" val="42915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a:lnSpc>
                <a:spcPct val="120000"/>
              </a:lnSpc>
              <a:defRPr sz="2400">
                <a:solidFill>
                  <a:schemeClr val="tx2"/>
                </a:solidFill>
                <a:latin typeface="+mn-lt"/>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3" name="Footer Placeholder 2"/>
          <p:cNvSpPr>
            <a:spLocks noGrp="1"/>
          </p:cNvSpPr>
          <p:nvPr>
            <p:ph type="ftr" sz="quarter" idx="14"/>
          </p:nvPr>
        </p:nvSpPr>
        <p:spPr/>
        <p:txBody>
          <a:bodyPr/>
          <a:lstStyle/>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Generic Slide</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marL="285750" marR="0" indent="-285750" algn="l" defTabSz="685800" rtl="0" eaLnBrk="1" fontAlgn="auto" latinLnBrk="0" hangingPunct="1">
              <a:lnSpc>
                <a:spcPct val="120000"/>
              </a:lnSpc>
              <a:spcBef>
                <a:spcPts val="750"/>
              </a:spcBef>
              <a:spcAft>
                <a:spcPts val="0"/>
              </a:spcAft>
              <a:buClr>
                <a:schemeClr val="tx1"/>
              </a:buClr>
              <a:buSzTx/>
              <a:buFont typeface="Arial" panose="020B0604020202020204" pitchFamily="34" charset="0"/>
              <a:buChar char="•"/>
              <a:tabLst/>
              <a:defRPr sz="2400" baseline="0">
                <a:solidFill>
                  <a:schemeClr val="tx2"/>
                </a:solidFill>
                <a:latin typeface="+mn-lt"/>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solidFill>
                  <a:schemeClr val="tx2"/>
                </a:solidFill>
                <a:latin typeface="+mn-lt"/>
              </a:defRPr>
            </a:lvl2pPr>
          </a:lstStyle>
          <a:p>
            <a:pPr lvl="0"/>
            <a:r>
              <a:rPr lang="en-GB" dirty="0"/>
              <a:t>Bullet – Arial, 24pt, Regular, Dark Plum</a:t>
            </a:r>
          </a:p>
          <a:p>
            <a:pPr lvl="1"/>
            <a:r>
              <a:rPr lang="en-GB" dirty="0"/>
              <a:t>Sub bullet – Arial, 18pt, Regular, Dark Plum</a:t>
            </a:r>
          </a:p>
          <a:p>
            <a:pPr marL="628650" marR="0" lvl="1"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dirty="0"/>
              <a:t>Sub bullet – Arial, 18pt, Regular, Dark Plum</a:t>
            </a:r>
          </a:p>
          <a:p>
            <a:pPr lvl="0"/>
            <a:r>
              <a:rPr lang="en-GB" dirty="0"/>
              <a:t>Lorem ipsum </a:t>
            </a:r>
            <a:r>
              <a:rPr lang="en-GB" dirty="0" err="1"/>
              <a:t>dolor</a:t>
            </a:r>
            <a:r>
              <a:rPr lang="en-GB" dirty="0"/>
              <a:t> sit </a:t>
            </a:r>
            <a:r>
              <a:rPr lang="en-GB" dirty="0" err="1"/>
              <a:t>amet</a:t>
            </a:r>
            <a:endParaRPr lang="en-GB" dirty="0"/>
          </a:p>
          <a:p>
            <a:pPr marL="285750" marR="0" lvl="0" indent="-2857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en-GB" dirty="0"/>
              <a:t>Lorem ipsum </a:t>
            </a:r>
            <a:r>
              <a:rPr lang="en-GB" dirty="0" err="1"/>
              <a:t>dolor</a:t>
            </a:r>
            <a:r>
              <a:rPr lang="en-GB" dirty="0"/>
              <a:t> sit </a:t>
            </a:r>
            <a:r>
              <a:rPr lang="en-GB" dirty="0" err="1"/>
              <a:t>amet</a:t>
            </a:r>
            <a:endParaRPr lang="en-GB" dirty="0"/>
          </a:p>
        </p:txBody>
      </p:sp>
      <p:sp>
        <p:nvSpPr>
          <p:cNvPr id="3" name="Footer Placeholder 2"/>
          <p:cNvSpPr>
            <a:spLocks noGrp="1"/>
          </p:cNvSpPr>
          <p:nvPr>
            <p:ph type="ftr" sz="quarter" idx="14"/>
          </p:nvPr>
        </p:nvSpPr>
        <p:spPr/>
        <p:txBody>
          <a:bodyPr/>
          <a:lstStyle/>
          <a:p>
            <a:endParaRPr lang="en-US" dirty="0"/>
          </a:p>
        </p:txBody>
      </p:sp>
      <p:sp>
        <p:nvSpPr>
          <p:cNvPr id="4" name="Title 3"/>
          <p:cNvSpPr>
            <a:spLocks noGrp="1"/>
          </p:cNvSpPr>
          <p:nvPr>
            <p:ph type="title" hasCustomPrompt="1"/>
          </p:nvPr>
        </p:nvSpPr>
        <p:spPr/>
        <p:txBody>
          <a:bodyPr/>
          <a:lstStyle>
            <a:lvl1pPr>
              <a:defRPr baseline="0"/>
            </a:lvl1pPr>
          </a:lstStyle>
          <a:p>
            <a:r>
              <a:rPr lang="en-US" dirty="0"/>
              <a:t>Bullet List</a:t>
            </a:r>
          </a:p>
        </p:txBody>
      </p:sp>
    </p:spTree>
    <p:extLst>
      <p:ext uri="{BB962C8B-B14F-4D97-AF65-F5344CB8AC3E}">
        <p14:creationId xmlns:p14="http://schemas.microsoft.com/office/powerpoint/2010/main" val="996039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73000"/>
            <a:ext cx="10634400" cy="3600000"/>
          </a:xfrm>
        </p:spPr>
        <p:txBody>
          <a:bodyPr>
            <a:normAutofit/>
          </a:bodyPr>
          <a:lstStyle>
            <a:lvl1pPr>
              <a:defRPr sz="1600">
                <a:solidFill>
                  <a:schemeClr val="tx1"/>
                </a:solidFill>
              </a:defRPr>
            </a:lvl1pPr>
          </a:lstStyle>
          <a:p>
            <a:r>
              <a:rPr lang="en-US" dirty="0"/>
              <a:t>Click icon to add chart</a:t>
            </a:r>
          </a:p>
        </p:txBody>
      </p:sp>
      <p:sp>
        <p:nvSpPr>
          <p:cNvPr id="10" name="Text Placeholder 5">
            <a:extLst>
              <a:ext uri="{FF2B5EF4-FFF2-40B4-BE49-F238E27FC236}">
                <a16:creationId xmlns:a16="http://schemas.microsoft.com/office/drawing/2014/main" id="{F0159494-11C6-E74E-8D57-F829B0B264DA}"/>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 name="Footer Placeholder 1"/>
          <p:cNvSpPr>
            <a:spLocks noGrp="1"/>
          </p:cNvSpPr>
          <p:nvPr>
            <p:ph type="ftr" sz="quarter" idx="13"/>
          </p:nvPr>
        </p:nvSpPr>
        <p:spPr>
          <a:xfrm>
            <a:off x="777600" y="6483824"/>
            <a:ext cx="10634400" cy="153888"/>
          </a:xfrm>
        </p:spPr>
        <p:txBody>
          <a:bodyPr/>
          <a:lstStyle>
            <a:lvl1pPr>
              <a:defRPr sz="1000"/>
            </a:lvl1pPr>
          </a:lstStyle>
          <a:p>
            <a:endParaRPr lang="en-US" dirty="0"/>
          </a:p>
        </p:txBody>
      </p:sp>
      <p:sp>
        <p:nvSpPr>
          <p:cNvPr id="3" name="Title 2"/>
          <p:cNvSpPr>
            <a:spLocks noGrp="1"/>
          </p:cNvSpPr>
          <p:nvPr>
            <p:ph type="title" hasCustomPrompt="1"/>
          </p:nvPr>
        </p:nvSpPr>
        <p:spPr/>
        <p:txBody>
          <a:bodyPr/>
          <a:lstStyle>
            <a:lvl1pPr>
              <a:defRPr/>
            </a:lvl1pPr>
          </a:lstStyle>
          <a:p>
            <a:r>
              <a:rPr lang="en-US" dirty="0"/>
              <a:t>Single Chart</a:t>
            </a:r>
          </a:p>
        </p:txBody>
      </p:sp>
    </p:spTree>
    <p:extLst>
      <p:ext uri="{BB962C8B-B14F-4D97-AF65-F5344CB8AC3E}">
        <p14:creationId xmlns:p14="http://schemas.microsoft.com/office/powerpoint/2010/main" val="2635815052"/>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38396"/>
            <a:ext cx="5180750" cy="3600000"/>
          </a:xfrm>
        </p:spPr>
        <p:txBody>
          <a:bodyPr>
            <a:normAutofit/>
          </a:bodyPr>
          <a:lstStyle>
            <a:lvl1pPr>
              <a:defRPr sz="1600">
                <a:solidFill>
                  <a:schemeClr val="tx1"/>
                </a:solidFill>
              </a:defRPr>
            </a:lvl1pPr>
          </a:lstStyle>
          <a:p>
            <a:r>
              <a:rPr lang="en-US" dirty="0"/>
              <a:t>Click icon to add chart</a:t>
            </a:r>
          </a:p>
        </p:txBody>
      </p:sp>
      <p:sp>
        <p:nvSpPr>
          <p:cNvPr id="9" name="Chart Placeholder 7"/>
          <p:cNvSpPr>
            <a:spLocks noGrp="1"/>
          </p:cNvSpPr>
          <p:nvPr>
            <p:ph type="chart" sz="quarter" idx="15"/>
          </p:nvPr>
        </p:nvSpPr>
        <p:spPr>
          <a:xfrm>
            <a:off x="6231250" y="1838870"/>
            <a:ext cx="5180750" cy="3600000"/>
          </a:xfrm>
        </p:spPr>
        <p:txBody>
          <a:bodyPr>
            <a:normAutofit/>
          </a:bodyPr>
          <a:lstStyle>
            <a:lvl1pPr>
              <a:defRPr sz="1600">
                <a:solidFill>
                  <a:schemeClr val="tx1"/>
                </a:solidFill>
              </a:defRPr>
            </a:lvl1pPr>
          </a:lstStyle>
          <a:p>
            <a:r>
              <a:rPr lang="en-US" dirty="0"/>
              <a:t>Click icon to add chart</a:t>
            </a:r>
          </a:p>
        </p:txBody>
      </p:sp>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23125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 name="Footer Placeholder 1"/>
          <p:cNvSpPr>
            <a:spLocks noGrp="1"/>
          </p:cNvSpPr>
          <p:nvPr>
            <p:ph type="ftr" sz="quarter" idx="17"/>
          </p:nvPr>
        </p:nvSpPr>
        <p:spPr/>
        <p:txBody>
          <a:bodyPr/>
          <a:lstStyle/>
          <a:p>
            <a:endParaRPr lang="en-US" dirty="0"/>
          </a:p>
        </p:txBody>
      </p:sp>
      <p:sp>
        <p:nvSpPr>
          <p:cNvPr id="3" name="Title 2"/>
          <p:cNvSpPr>
            <a:spLocks noGrp="1"/>
          </p:cNvSpPr>
          <p:nvPr>
            <p:ph type="title" hasCustomPrompt="1"/>
          </p:nvPr>
        </p:nvSpPr>
        <p:spPr/>
        <p:txBody>
          <a:bodyPr/>
          <a:lstStyle>
            <a:lvl1pPr>
              <a:defRPr baseline="0"/>
            </a:lvl1pPr>
          </a:lstStyle>
          <a:p>
            <a:r>
              <a:rPr lang="en-US" dirty="0"/>
              <a:t>2 Charts</a:t>
            </a:r>
          </a:p>
        </p:txBody>
      </p:sp>
    </p:spTree>
    <p:extLst>
      <p:ext uri="{BB962C8B-B14F-4D97-AF65-F5344CB8AC3E}">
        <p14:creationId xmlns:p14="http://schemas.microsoft.com/office/powerpoint/2010/main" val="2891755847"/>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Text – 1 Col</a:t>
            </a:r>
          </a:p>
        </p:txBody>
      </p:sp>
      <p:sp>
        <p:nvSpPr>
          <p:cNvPr id="7" name="Text Placeholder 7"/>
          <p:cNvSpPr>
            <a:spLocks noGrp="1"/>
          </p:cNvSpPr>
          <p:nvPr>
            <p:ph type="body" sz="quarter" idx="14" hasCustomPrompt="1"/>
          </p:nvPr>
        </p:nvSpPr>
        <p:spPr>
          <a:xfrm>
            <a:off x="777600" y="1961147"/>
            <a:ext cx="10634472" cy="1077218"/>
          </a:xfrm>
        </p:spPr>
        <p:txBody>
          <a:bodyPr>
            <a:spAutoFit/>
          </a:bodyPr>
          <a:lstStyle>
            <a:lvl1pPr>
              <a:lnSpc>
                <a:spcPct val="100000"/>
              </a:lnSpc>
              <a:spcBef>
                <a:spcPts val="0"/>
              </a:spcBef>
              <a:defRPr lang="en-US" sz="6400" b="1" kern="1200" dirty="0" smtClean="0">
                <a:solidFill>
                  <a:srgbClr val="9A4DB0"/>
                </a:solidFill>
                <a:latin typeface="+mn-lt"/>
                <a:ea typeface="+mn-ea"/>
                <a:cs typeface="+mn-cs"/>
              </a:defRPr>
            </a:lvl1pPr>
          </a:lstStyle>
          <a:p>
            <a:pPr lvl="0"/>
            <a:r>
              <a:rPr lang="en-US" dirty="0"/>
              <a:t>Service title</a:t>
            </a:r>
          </a:p>
        </p:txBody>
      </p:sp>
      <p:sp>
        <p:nvSpPr>
          <p:cNvPr id="8" name="Text Placeholder 9"/>
          <p:cNvSpPr>
            <a:spLocks noGrp="1"/>
          </p:cNvSpPr>
          <p:nvPr>
            <p:ph type="body" sz="quarter" idx="15" hasCustomPrompt="1"/>
          </p:nvPr>
        </p:nvSpPr>
        <p:spPr>
          <a:xfrm>
            <a:off x="777600" y="3260038"/>
            <a:ext cx="10634472" cy="1089529"/>
          </a:xfrm>
        </p:spPr>
        <p:txBody>
          <a:bodyPr>
            <a:spAutoFit/>
          </a:bodyPr>
          <a:lstStyle>
            <a:lvl1pPr>
              <a:defRPr lang="en-US" sz="2400" kern="120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2pPr>
            <a:lvl3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3pPr>
            <a:lvl4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4pPr>
            <a:lvl5pPr>
              <a:defRPr lang="en-US" sz="2400" kern="1200" dirty="0">
                <a:solidFill>
                  <a:srgbClr val="332C4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Summary, 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06481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691416"/>
            <a:ext cx="4833491" cy="757130"/>
          </a:xfrm>
          <a:noFill/>
        </p:spPr>
        <p:txBody>
          <a:bodyPr wrap="square" anchor="ctr" anchorCtr="0">
            <a:spAutoFit/>
          </a:bodyPr>
          <a:lstStyle>
            <a:lvl1pPr algn="l">
              <a:defRPr sz="4800" b="1" baseline="0">
                <a:solidFill>
                  <a:srgbClr val="7C64C4"/>
                </a:solidFill>
              </a:defRPr>
            </a:lvl1pPr>
          </a:lstStyle>
          <a:p>
            <a:pPr lvl="0"/>
            <a:r>
              <a:rPr lang="en-US" dirty="0"/>
              <a:t>Product 1</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542509" y="1691417"/>
            <a:ext cx="4869490" cy="757130"/>
          </a:xfrm>
          <a:noFill/>
        </p:spPr>
        <p:txBody>
          <a:bodyPr wrap="square" anchor="ctr" anchorCtr="0">
            <a:spAutoFit/>
          </a:bodyPr>
          <a:lstStyle>
            <a:lvl1pPr algn="l">
              <a:defRPr sz="4800" b="1" baseline="0">
                <a:solidFill>
                  <a:srgbClr val="7C64C4"/>
                </a:solidFill>
              </a:defRPr>
            </a:lvl1pPr>
          </a:lstStyle>
          <a:p>
            <a:pPr lvl="0"/>
            <a:r>
              <a:rPr lang="en-US" dirty="0"/>
              <a:t>Product 2</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6058800" y="1463673"/>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9" hasCustomPrompt="1"/>
          </p:nvPr>
        </p:nvSpPr>
        <p:spPr>
          <a:xfrm>
            <a:off x="781285"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endParaRPr lang="en-US" dirty="0"/>
          </a:p>
        </p:txBody>
      </p:sp>
      <p:sp>
        <p:nvSpPr>
          <p:cNvPr id="17" name="Text Placeholder 6"/>
          <p:cNvSpPr>
            <a:spLocks noGrp="1"/>
          </p:cNvSpPr>
          <p:nvPr>
            <p:ph type="body" sz="quarter" idx="20" hasCustomPrompt="1"/>
          </p:nvPr>
        </p:nvSpPr>
        <p:spPr>
          <a:xfrm>
            <a:off x="781285"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6"/>
          <p:cNvSpPr>
            <a:spLocks noGrp="1"/>
          </p:cNvSpPr>
          <p:nvPr>
            <p:ph type="body" sz="quarter" idx="21" hasCustomPrompt="1"/>
          </p:nvPr>
        </p:nvSpPr>
        <p:spPr>
          <a:xfrm>
            <a:off x="6542509"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endParaRPr lang="en-US" dirty="0"/>
          </a:p>
        </p:txBody>
      </p:sp>
      <p:sp>
        <p:nvSpPr>
          <p:cNvPr id="19" name="Text Placeholder 6"/>
          <p:cNvSpPr>
            <a:spLocks noGrp="1"/>
          </p:cNvSpPr>
          <p:nvPr>
            <p:ph type="body" sz="quarter" idx="22" hasCustomPrompt="1"/>
          </p:nvPr>
        </p:nvSpPr>
        <p:spPr>
          <a:xfrm>
            <a:off x="6542509"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23"/>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2 cols</a:t>
            </a:r>
          </a:p>
        </p:txBody>
      </p:sp>
    </p:spTree>
    <p:extLst>
      <p:ext uri="{BB962C8B-B14F-4D97-AF65-F5344CB8AC3E}">
        <p14:creationId xmlns:p14="http://schemas.microsoft.com/office/powerpoint/2010/main" val="2747013618"/>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600" y="1463040"/>
            <a:ext cx="10634400" cy="4433453"/>
          </a:xfrm>
          <a:prstGeom prst="rect">
            <a:avLst/>
          </a:prstGeom>
        </p:spPr>
        <p:txBody>
          <a:bodyPr vert="horz" lIns="91440" tIns="45720" rIns="91440" bIns="45720" rtlCol="0" anchor="t">
            <a:normAutofit/>
          </a:bodyPr>
          <a:lstStyle/>
          <a:p>
            <a:pPr lvl="0"/>
            <a:r>
              <a:rPr lang="en-US" dirty="0"/>
              <a:t>Description</a:t>
            </a:r>
          </a:p>
        </p:txBody>
      </p:sp>
      <p:sp>
        <p:nvSpPr>
          <p:cNvPr id="5" name="Title Placeholder 4">
            <a:extLst>
              <a:ext uri="{FF2B5EF4-FFF2-40B4-BE49-F238E27FC236}">
                <a16:creationId xmlns:a16="http://schemas.microsoft.com/office/drawing/2014/main" id="{B0864ECD-A0D9-2347-99EC-BA3BBBE191AA}"/>
              </a:ext>
            </a:extLst>
          </p:cNvPr>
          <p:cNvSpPr>
            <a:spLocks noGrp="1"/>
          </p:cNvSpPr>
          <p:nvPr>
            <p:ph type="title"/>
          </p:nvPr>
        </p:nvSpPr>
        <p:spPr>
          <a:xfrm>
            <a:off x="777600" y="649224"/>
            <a:ext cx="10634400" cy="461665"/>
          </a:xfrm>
          <a:prstGeom prst="rect">
            <a:avLst/>
          </a:prstGeom>
        </p:spPr>
        <p:txBody>
          <a:bodyPr vert="horz" lIns="91440" tIns="45720" rIns="91440" bIns="45720" rtlCol="0" anchor="t">
            <a:spAutoFit/>
          </a:bodyPr>
          <a:lstStyle/>
          <a:p>
            <a:r>
              <a:rPr lang="en-US"/>
              <a:t>Click to edit Master title style</a:t>
            </a:r>
            <a:endParaRPr lang="en-US" dirty="0"/>
          </a:p>
        </p:txBody>
      </p:sp>
      <p:sp>
        <p:nvSpPr>
          <p:cNvPr id="7" name="TextBox 6"/>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12"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1557930261"/>
      </p:ext>
    </p:extLst>
  </p:cSld>
  <p:clrMap bg1="lt1" tx1="dk1" bg2="lt2" tx2="dk2" accent1="accent1" accent2="accent2" accent3="accent3" accent4="accent4" accent5="accent5" accent6="accent6" hlink="hlink" folHlink="folHlink"/>
  <p:sldLayoutIdLst>
    <p:sldLayoutId id="2147483688" r:id="rId1"/>
    <p:sldLayoutId id="2147483728" r:id="rId2"/>
    <p:sldLayoutId id="2147483689" r:id="rId3"/>
    <p:sldLayoutId id="2147483693" r:id="rId4"/>
    <p:sldLayoutId id="2147483744" r:id="rId5"/>
    <p:sldLayoutId id="2147483708" r:id="rId6"/>
    <p:sldLayoutId id="2147483710" r:id="rId7"/>
    <p:sldLayoutId id="2147483742" r:id="rId8"/>
    <p:sldLayoutId id="2147483730" r:id="rId9"/>
    <p:sldLayoutId id="2147483731" r:id="rId10"/>
    <p:sldLayoutId id="2147483727" r:id="rId11"/>
    <p:sldLayoutId id="2147483709" r:id="rId12"/>
    <p:sldLayoutId id="2147483700" r:id="rId13"/>
    <p:sldLayoutId id="2147483734" r:id="rId14"/>
    <p:sldLayoutId id="2147483735" r:id="rId15"/>
    <p:sldLayoutId id="2147483736" r:id="rId16"/>
    <p:sldLayoutId id="2147483705" r:id="rId17"/>
    <p:sldLayoutId id="2147483718" r:id="rId18"/>
    <p:sldLayoutId id="2147483719" r:id="rId19"/>
    <p:sldLayoutId id="2147483694" r:id="rId20"/>
    <p:sldLayoutId id="2147483695" r:id="rId21"/>
    <p:sldLayoutId id="2147483696" r:id="rId22"/>
    <p:sldLayoutId id="2147483716" r:id="rId23"/>
    <p:sldLayoutId id="2147483720" r:id="rId24"/>
    <p:sldLayoutId id="2147483721" r:id="rId25"/>
    <p:sldLayoutId id="2147483722" r:id="rId26"/>
    <p:sldLayoutId id="2147483726" r:id="rId27"/>
    <p:sldLayoutId id="2147483748" r:id="rId28"/>
    <p:sldLayoutId id="2147483733" r:id="rId29"/>
    <p:sldLayoutId id="2147483723" r:id="rId30"/>
    <p:sldLayoutId id="2147483707" r:id="rId31"/>
    <p:sldLayoutId id="2147483737" r:id="rId32"/>
    <p:sldLayoutId id="2147483745" r:id="rId33"/>
    <p:sldLayoutId id="2147483743" r:id="rId34"/>
    <p:sldLayoutId id="2147483747" r:id="rId35"/>
    <p:sldLayoutId id="2147483749" r:id="rId36"/>
  </p:sldLayoutIdLst>
  <p:hf sldNum="0" hdr="0" dt="0"/>
  <p:txStyles>
    <p:titleStyle>
      <a:lvl1pPr algn="l" defTabSz="685800" rtl="0" eaLnBrk="1" latinLnBrk="0" hangingPunct="1">
        <a:lnSpc>
          <a:spcPct val="100000"/>
        </a:lnSpc>
        <a:spcBef>
          <a:spcPct val="0"/>
        </a:spcBef>
        <a:buNone/>
        <a:defRPr sz="2400" b="1" kern="1200">
          <a:solidFill>
            <a:schemeClr val="tx2"/>
          </a:solidFill>
          <a:latin typeface="+mj-lt"/>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9" userDrawn="1">
          <p15:clr>
            <a:srgbClr val="F26B43"/>
          </p15:clr>
        </p15:guide>
        <p15:guide id="2" orient="horz" pos="404" userDrawn="1">
          <p15:clr>
            <a:srgbClr val="F26B43"/>
          </p15:clr>
        </p15:guide>
        <p15:guide id="3" orient="horz" pos="4181" userDrawn="1">
          <p15:clr>
            <a:srgbClr val="F26B43"/>
          </p15:clr>
        </p15:guide>
        <p15:guide id="4" pos="139" userDrawn="1">
          <p15:clr>
            <a:srgbClr val="F26B43"/>
          </p15:clr>
        </p15:guide>
        <p15:guide id="5" orient="horz" pos="4005" userDrawn="1">
          <p15:clr>
            <a:srgbClr val="F26B43"/>
          </p15:clr>
        </p15:guide>
        <p15:guide id="6" orient="horz" pos="625" userDrawn="1">
          <p15:clr>
            <a:srgbClr val="F26B43"/>
          </p15:clr>
        </p15:guide>
        <p15:guide id="7" orient="horz" pos="1080" userDrawn="1">
          <p15:clr>
            <a:srgbClr val="F26B43"/>
          </p15:clr>
        </p15:guide>
        <p15:guide id="8"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3750" y="-461510"/>
            <a:ext cx="12192000" cy="6906126"/>
          </a:xfrm>
          <a:prstGeom prst="rect">
            <a:avLst/>
          </a:prstGeom>
          <a:gradFill flip="none" rotWithShape="1">
            <a:gsLst>
              <a:gs pos="38000">
                <a:schemeClr val="accent3">
                  <a:lumMod val="0"/>
                  <a:lumOff val="100000"/>
                  <a:alpha val="9000"/>
                </a:schemeClr>
              </a:gs>
              <a:gs pos="71000">
                <a:schemeClr val="accent3">
                  <a:lumMod val="45000"/>
                  <a:lumOff val="55000"/>
                  <a:alpha val="2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750" y="1635480"/>
            <a:ext cx="12205749" cy="4006368"/>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097828" y="5711957"/>
            <a:ext cx="2107923" cy="806848"/>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6703" y="785052"/>
            <a:ext cx="10469672" cy="400110"/>
          </a:xfrm>
          <a:prstGeom prst="rect">
            <a:avLst/>
          </a:prstGeom>
          <a:noFill/>
        </p:spPr>
        <p:txBody>
          <a:bodyPr wrap="square" rtlCol="0">
            <a:spAutoFit/>
          </a:bodyPr>
          <a:lstStyle/>
          <a:p>
            <a:r>
              <a:rPr lang="en-GB" sz="2000" dirty="0">
                <a:solidFill>
                  <a:schemeClr val="bg1"/>
                </a:solidFill>
                <a:latin typeface="Acumin Pro Black" charset="0"/>
                <a:ea typeface="Acumin Pro Black" charset="0"/>
                <a:cs typeface="Acumin Pro Black" charset="0"/>
                <a:sym typeface="Calibri"/>
              </a:rPr>
              <a:t>HOW WE CREATED A ‘WINDOW OF OPPORTUNITY’</a:t>
            </a:r>
            <a:endParaRPr lang="en-US" sz="2000" dirty="0">
              <a:solidFill>
                <a:schemeClr val="bg1"/>
              </a:solidFill>
              <a:latin typeface="Acumin Pro Black" charset="0"/>
              <a:ea typeface="Acumin Pro Black" charset="0"/>
              <a:cs typeface="Acumin Pro Black" charset="0"/>
            </a:endParaRPr>
          </a:p>
        </p:txBody>
      </p:sp>
      <p:pic>
        <p:nvPicPr>
          <p:cNvPr id="36" name="Google Shape;125;g5bd3398233_0_0"/>
          <p:cNvPicPr preferRelativeResize="0"/>
          <p:nvPr/>
        </p:nvPicPr>
        <p:blipFill rotWithShape="1">
          <a:blip r:embed="rId3">
            <a:alphaModFix/>
          </a:blip>
          <a:srcRect/>
          <a:stretch/>
        </p:blipFill>
        <p:spPr>
          <a:xfrm>
            <a:off x="10181960" y="5763948"/>
            <a:ext cx="1844940" cy="680668"/>
          </a:xfrm>
          <a:prstGeom prst="rect">
            <a:avLst/>
          </a:prstGeom>
          <a:noFill/>
          <a:ln>
            <a:noFill/>
          </a:ln>
        </p:spPr>
      </p:pic>
      <p:sp>
        <p:nvSpPr>
          <p:cNvPr id="47" name="Rectangle 46"/>
          <p:cNvSpPr/>
          <p:nvPr/>
        </p:nvSpPr>
        <p:spPr>
          <a:xfrm>
            <a:off x="561519" y="1"/>
            <a:ext cx="11630479" cy="77020"/>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54001" y="2833458"/>
            <a:ext cx="11392960" cy="2492990"/>
          </a:xfrm>
          <a:prstGeom prst="rect">
            <a:avLst/>
          </a:prstGeom>
          <a:noFill/>
        </p:spPr>
        <p:txBody>
          <a:bodyPr wrap="square" rtlCol="0">
            <a:spAutoFit/>
          </a:bodyPr>
          <a:lstStyle/>
          <a:p>
            <a:r>
              <a:rPr lang="en-US" sz="3600" b="1" i="1" dirty="0">
                <a:solidFill>
                  <a:srgbClr val="E1711B"/>
                </a:solidFill>
                <a:latin typeface="Calibri"/>
                <a:ea typeface="Acumin Pro Black" charset="0"/>
                <a:cs typeface="Calibri"/>
              </a:rPr>
              <a:t>PUBLIC PERCEPTION ANALYSIS DURING LOCKDOWN:</a:t>
            </a:r>
          </a:p>
          <a:p>
            <a:r>
              <a:rPr lang="en-US" sz="3600" b="1" i="1" dirty="0">
                <a:solidFill>
                  <a:srgbClr val="E1711B"/>
                </a:solidFill>
                <a:latin typeface="Calibri"/>
                <a:ea typeface="Acumin Pro Black" charset="0"/>
                <a:cs typeface="Calibri"/>
              </a:rPr>
              <a:t>Lessons for Sustainability</a:t>
            </a:r>
          </a:p>
          <a:p>
            <a:endParaRPr lang="en-US" sz="3600" b="1" i="1" dirty="0">
              <a:solidFill>
                <a:srgbClr val="E1711B"/>
              </a:solidFill>
              <a:latin typeface="Calibri"/>
              <a:ea typeface="Acumin Pro Black" charset="0"/>
              <a:cs typeface="Calibri"/>
            </a:endParaRPr>
          </a:p>
          <a:p>
            <a:r>
              <a:rPr lang="en-US" sz="2400" b="1" i="1" dirty="0">
                <a:solidFill>
                  <a:srgbClr val="E1711B"/>
                </a:solidFill>
                <a:latin typeface="Calibri"/>
                <a:ea typeface="Acumin Pro Black" charset="0"/>
                <a:cs typeface="Calibri"/>
              </a:rPr>
              <a:t>									Aarti Khosla </a:t>
            </a:r>
          </a:p>
          <a:p>
            <a:r>
              <a:rPr lang="en-US" sz="2400" b="1" i="1" dirty="0">
                <a:solidFill>
                  <a:srgbClr val="E1711B"/>
                </a:solidFill>
                <a:latin typeface="Calibri"/>
                <a:ea typeface="Acumin Pro Black" charset="0"/>
                <a:cs typeface="Calibri"/>
              </a:rPr>
              <a:t>									25 May, 20.</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542" y="5586984"/>
            <a:ext cx="3796284" cy="3398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598" y="4706648"/>
            <a:ext cx="2633888" cy="61187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26" y="177800"/>
            <a:ext cx="1550089" cy="1299928"/>
          </a:xfrm>
          <a:prstGeom prst="rect">
            <a:avLst/>
          </a:prstGeom>
        </p:spPr>
      </p:pic>
      <p:pic>
        <p:nvPicPr>
          <p:cNvPr id="12" name="Picture 11" descr="Screen Shot 2020-05-23 at 10.42.50 A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36100" y="361143"/>
            <a:ext cx="2439301" cy="931055"/>
          </a:xfrm>
          <a:prstGeom prst="rect">
            <a:avLst/>
          </a:prstGeom>
        </p:spPr>
      </p:pic>
    </p:spTree>
    <p:extLst>
      <p:ext uri="{BB962C8B-B14F-4D97-AF65-F5344CB8AC3E}">
        <p14:creationId xmlns:p14="http://schemas.microsoft.com/office/powerpoint/2010/main" val="2609541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215444"/>
          </a:xfrm>
          <a:prstGeom prst="rect">
            <a:avLst/>
          </a:prstGeom>
        </p:spPr>
        <p:txBody>
          <a:bodyPr wrap="square">
            <a:spAutoFit/>
          </a:bodyPr>
          <a:lstStyle/>
          <a:p>
            <a:r>
              <a:rPr lang="en-US" sz="800" i="1" dirty="0">
                <a:latin typeface="Rawline" panose="00000500000000000000" pitchFamily="2" charset="0"/>
              </a:rPr>
              <a:t>At an overall level, which of the following, if any, do you think would have the most impact to reduce the levels of pollution?</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11" name="Chart 10"/>
          <p:cNvGraphicFramePr/>
          <p:nvPr>
            <p:extLst>
              <p:ext uri="{D42A27DB-BD31-4B8C-83A1-F6EECF244321}">
                <p14:modId xmlns:p14="http://schemas.microsoft.com/office/powerpoint/2010/main" val="1273011584"/>
              </p:ext>
            </p:extLst>
          </p:nvPr>
        </p:nvGraphicFramePr>
        <p:xfrm>
          <a:off x="1955800" y="1624009"/>
          <a:ext cx="9080500" cy="421356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4175949" y="1142174"/>
            <a:ext cx="3507501" cy="523220"/>
          </a:xfrm>
          <a:prstGeom prst="rect">
            <a:avLst/>
          </a:prstGeom>
        </p:spPr>
        <p:txBody>
          <a:bodyPr wrap="square">
            <a:spAutoFit/>
          </a:bodyPr>
          <a:lstStyle/>
          <a:p>
            <a:pPr lvl="0" algn="ctr">
              <a:defRPr/>
            </a:pPr>
            <a:r>
              <a:rPr lang="en-US" sz="1400" b="1" dirty="0">
                <a:solidFill>
                  <a:srgbClr val="E1711B"/>
                </a:solidFill>
                <a:latin typeface="Rawline Light" panose="00000400000000000000" pitchFamily="2" charset="0"/>
              </a:rPr>
              <a:t>Measures To Reduce The Levels Of Pollution</a:t>
            </a:r>
          </a:p>
        </p:txBody>
      </p:sp>
      <p:sp>
        <p:nvSpPr>
          <p:cNvPr id="9" name="Title 3"/>
          <p:cNvSpPr>
            <a:spLocks noGrp="1"/>
          </p:cNvSpPr>
          <p:nvPr>
            <p:ph type="title"/>
          </p:nvPr>
        </p:nvSpPr>
        <p:spPr>
          <a:xfrm>
            <a:off x="80002" y="125701"/>
            <a:ext cx="11899562" cy="1015663"/>
          </a:xfrm>
        </p:spPr>
        <p:txBody>
          <a:bodyPr/>
          <a:lstStyle/>
          <a:p>
            <a:r>
              <a:rPr lang="en-US" sz="2000" dirty="0">
                <a:solidFill>
                  <a:srgbClr val="00727D"/>
                </a:solidFill>
                <a:latin typeface="Rawline SemiBold" panose="00000700000000000000" pitchFamily="2" charset="0"/>
              </a:rPr>
              <a:t>Overall, people believe that </a:t>
            </a:r>
            <a:r>
              <a:rPr lang="en-US" sz="2000" i="1" dirty="0">
                <a:solidFill>
                  <a:srgbClr val="00727D"/>
                </a:solidFill>
                <a:latin typeface="Rawline SemiBold" panose="00000700000000000000" pitchFamily="2" charset="0"/>
              </a:rPr>
              <a:t>going green </a:t>
            </a:r>
            <a:r>
              <a:rPr lang="en-US" sz="2000" dirty="0">
                <a:solidFill>
                  <a:srgbClr val="00727D"/>
                </a:solidFill>
                <a:latin typeface="Rawline SemiBold" panose="00000700000000000000" pitchFamily="2" charset="0"/>
              </a:rPr>
              <a:t>via additional parks, eco-friendly transport and industries using clean energy, will have the highest impact on reducing levels of pollution.</a:t>
            </a:r>
            <a:br>
              <a:rPr lang="en-US" sz="2000" dirty="0">
                <a:solidFill>
                  <a:srgbClr val="00727D"/>
                </a:solidFill>
                <a:latin typeface="Rawline SemiBold" panose="00000700000000000000" pitchFamily="2" charset="0"/>
              </a:rPr>
            </a:br>
            <a:endParaRPr lang="en-GB" sz="2000" dirty="0">
              <a:solidFill>
                <a:srgbClr val="00727D"/>
              </a:solidFill>
              <a:latin typeface="Rawline SemiBold" panose="00000700000000000000" pitchFamily="2" charset="0"/>
            </a:endParaRPr>
          </a:p>
        </p:txBody>
      </p:sp>
    </p:spTree>
    <p:extLst>
      <p:ext uri="{BB962C8B-B14F-4D97-AF65-F5344CB8AC3E}">
        <p14:creationId xmlns:p14="http://schemas.microsoft.com/office/powerpoint/2010/main" val="272706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Survey Findings</a:t>
            </a:r>
          </a:p>
        </p:txBody>
      </p:sp>
    </p:spTree>
    <p:extLst>
      <p:ext uri="{BB962C8B-B14F-4D97-AF65-F5344CB8AC3E}">
        <p14:creationId xmlns:p14="http://schemas.microsoft.com/office/powerpoint/2010/main" val="264710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168" y="6366498"/>
            <a:ext cx="7455432" cy="338554"/>
          </a:xfrm>
          <a:prstGeom prst="rect">
            <a:avLst/>
          </a:prstGeom>
        </p:spPr>
        <p:txBody>
          <a:bodyPr wrap="square">
            <a:spAutoFit/>
          </a:bodyPr>
          <a:lstStyle/>
          <a:p>
            <a:r>
              <a:rPr lang="en-US" sz="800" i="1" dirty="0">
                <a:latin typeface="Rawline" panose="00000500000000000000" pitchFamily="2" charset="0"/>
              </a:rPr>
              <a:t>MQ2a. Thinking a little more about advantages, which among the following, if any, do you consider as environmental benefits to working from home? Please select that all apply.</a:t>
            </a:r>
          </a:p>
        </p:txBody>
      </p:sp>
      <p:sp>
        <p:nvSpPr>
          <p:cNvPr id="9" name="TextBox 8"/>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6" name="Chart 5"/>
          <p:cNvGraphicFramePr/>
          <p:nvPr>
            <p:extLst>
              <p:ext uri="{D42A27DB-BD31-4B8C-83A1-F6EECF244321}">
                <p14:modId xmlns:p14="http://schemas.microsoft.com/office/powerpoint/2010/main" val="661858092"/>
              </p:ext>
            </p:extLst>
          </p:nvPr>
        </p:nvGraphicFramePr>
        <p:xfrm>
          <a:off x="2160206" y="2141452"/>
          <a:ext cx="7869187" cy="3554769"/>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4305278" y="1723101"/>
            <a:ext cx="3579042" cy="369332"/>
          </a:xfrm>
          <a:prstGeom prst="rect">
            <a:avLst/>
          </a:prstGeom>
        </p:spPr>
        <p:txBody>
          <a:bodyPr wrap="square">
            <a:spAutoFit/>
          </a:bodyPr>
          <a:lstStyle/>
          <a:p>
            <a:pPr lvl="0" algn="ctr">
              <a:defRPr/>
            </a:pPr>
            <a:r>
              <a:rPr lang="en-IN" b="1" dirty="0">
                <a:solidFill>
                  <a:srgbClr val="E1711B"/>
                </a:solidFill>
                <a:latin typeface="Calibri"/>
                <a:cs typeface="Calibri"/>
              </a:rPr>
              <a:t>Environmental Benefit Of WFH</a:t>
            </a:r>
            <a:endParaRPr kumimoji="0" lang="en-GB" b="1" i="0" u="none" strike="noStrike" kern="1200" cap="none" spc="0" normalizeH="0" baseline="0" noProof="0" dirty="0">
              <a:ln>
                <a:noFill/>
              </a:ln>
              <a:solidFill>
                <a:srgbClr val="E1711B"/>
              </a:solidFill>
              <a:effectLst/>
              <a:uLnTx/>
              <a:uFillTx/>
              <a:latin typeface="Calibri"/>
              <a:cs typeface="Calibri"/>
            </a:endParaRPr>
          </a:p>
        </p:txBody>
      </p:sp>
      <p:sp>
        <p:nvSpPr>
          <p:cNvPr id="8" name="Title 3"/>
          <p:cNvSpPr>
            <a:spLocks noGrp="1"/>
          </p:cNvSpPr>
          <p:nvPr>
            <p:ph type="title"/>
          </p:nvPr>
        </p:nvSpPr>
        <p:spPr>
          <a:xfrm>
            <a:off x="80002" y="125701"/>
            <a:ext cx="12111998" cy="1015663"/>
          </a:xfrm>
        </p:spPr>
        <p:txBody>
          <a:bodyPr/>
          <a:lstStyle/>
          <a:p>
            <a:r>
              <a:rPr lang="en-US" sz="2000" dirty="0">
                <a:solidFill>
                  <a:srgbClr val="00727D"/>
                </a:solidFill>
                <a:latin typeface="Rawline SemiBold" panose="00000700000000000000" pitchFamily="2" charset="0"/>
              </a:rPr>
              <a:t>And while </a:t>
            </a:r>
            <a:r>
              <a:rPr lang="en-US" sz="2000" i="1" dirty="0">
                <a:solidFill>
                  <a:srgbClr val="00727D"/>
                </a:solidFill>
                <a:latin typeface="Rawline SemiBold" panose="00000700000000000000" pitchFamily="2" charset="0"/>
              </a:rPr>
              <a:t>going green </a:t>
            </a:r>
            <a:r>
              <a:rPr lang="en-US" sz="2000" dirty="0">
                <a:solidFill>
                  <a:srgbClr val="00727D"/>
                </a:solidFill>
                <a:latin typeface="Rawline SemiBold" panose="00000700000000000000" pitchFamily="2" charset="0"/>
              </a:rPr>
              <a:t>is one way to reduce overall levels of pollution, 8 out of 10 feel that working from home will reduce air pollution in their city  </a:t>
            </a:r>
            <a:br>
              <a:rPr lang="en-US" sz="2000" dirty="0">
                <a:solidFill>
                  <a:srgbClr val="00727D"/>
                </a:solidFill>
                <a:latin typeface="Rawline SemiBold" panose="00000700000000000000" pitchFamily="2" charset="0"/>
              </a:rPr>
            </a:br>
            <a:endParaRPr lang="en-GB" sz="2000" dirty="0">
              <a:solidFill>
                <a:srgbClr val="00727D"/>
              </a:solidFill>
              <a:latin typeface="Rawline SemiBold" panose="00000700000000000000" pitchFamily="2" charset="0"/>
            </a:endParaRPr>
          </a:p>
        </p:txBody>
      </p:sp>
      <p:cxnSp>
        <p:nvCxnSpPr>
          <p:cNvPr id="10" name="Straight Connector 9"/>
          <p:cNvCxnSpPr/>
          <p:nvPr/>
        </p:nvCxnSpPr>
        <p:spPr>
          <a:xfrm>
            <a:off x="1863286" y="3587364"/>
            <a:ext cx="910905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29393" y="3329964"/>
            <a:ext cx="942950" cy="230832"/>
          </a:xfrm>
          <a:prstGeom prst="rect">
            <a:avLst/>
          </a:prstGeom>
          <a:noFill/>
        </p:spPr>
        <p:txBody>
          <a:bodyPr wrap="square" rtlCol="0">
            <a:spAutoFit/>
          </a:bodyPr>
          <a:lstStyle/>
          <a:p>
            <a:r>
              <a:rPr lang="en-IN" sz="900" dirty="0">
                <a:solidFill>
                  <a:srgbClr val="332C41"/>
                </a:solidFill>
                <a:latin typeface="Rawline" panose="00000500000000000000" pitchFamily="2" charset="0"/>
              </a:rPr>
              <a:t>Average 72%</a:t>
            </a:r>
            <a:endParaRPr lang="en-GB" sz="900" dirty="0">
              <a:solidFill>
                <a:srgbClr val="332C41"/>
              </a:solidFill>
              <a:latin typeface="Rawline" panose="00000500000000000000" pitchFamily="2" charset="0"/>
            </a:endParaRPr>
          </a:p>
        </p:txBody>
      </p:sp>
      <p:sp>
        <p:nvSpPr>
          <p:cNvPr id="2" name="Right Arrow 1"/>
          <p:cNvSpPr/>
          <p:nvPr/>
        </p:nvSpPr>
        <p:spPr>
          <a:xfrm>
            <a:off x="2895907" y="2413000"/>
            <a:ext cx="978408" cy="484632"/>
          </a:xfrm>
          <a:prstGeom prst="rightArrow">
            <a:avLst/>
          </a:prstGeom>
          <a:solidFill>
            <a:srgbClr val="007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03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168" y="6366498"/>
            <a:ext cx="7455432" cy="215444"/>
          </a:xfrm>
          <a:prstGeom prst="rect">
            <a:avLst/>
          </a:prstGeom>
        </p:spPr>
        <p:txBody>
          <a:bodyPr wrap="square">
            <a:spAutoFit/>
          </a:bodyPr>
          <a:lstStyle/>
          <a:p>
            <a:r>
              <a:rPr lang="en-US" sz="800" i="1" dirty="0">
                <a:latin typeface="Rawline" panose="00000500000000000000" pitchFamily="2" charset="0"/>
              </a:rPr>
              <a:t>MQ2. According to you, what are the advantages of working from home? Please select that all apply.</a:t>
            </a:r>
          </a:p>
        </p:txBody>
      </p:sp>
      <p:sp>
        <p:nvSpPr>
          <p:cNvPr id="9" name="TextBox 8"/>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6" name="Chart 5"/>
          <p:cNvGraphicFramePr/>
          <p:nvPr>
            <p:extLst>
              <p:ext uri="{D42A27DB-BD31-4B8C-83A1-F6EECF244321}">
                <p14:modId xmlns:p14="http://schemas.microsoft.com/office/powerpoint/2010/main" val="2612132833"/>
              </p:ext>
            </p:extLst>
          </p:nvPr>
        </p:nvGraphicFramePr>
        <p:xfrm>
          <a:off x="1534335" y="1819174"/>
          <a:ext cx="8889465" cy="4264619"/>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4419600" y="1403675"/>
            <a:ext cx="357904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rgbClr val="E1711B"/>
                </a:solidFill>
                <a:effectLst/>
                <a:uLnTx/>
                <a:uFillTx/>
                <a:latin typeface="Rawline Light" panose="00000400000000000000" pitchFamily="2" charset="0"/>
              </a:rPr>
              <a:t>Advantages</a:t>
            </a:r>
            <a:r>
              <a:rPr kumimoji="0" lang="en-IN" b="1" i="0" u="none" strike="noStrike" kern="1200" cap="none" spc="0" normalizeH="0" noProof="0" dirty="0">
                <a:ln>
                  <a:noFill/>
                </a:ln>
                <a:solidFill>
                  <a:srgbClr val="E1711B"/>
                </a:solidFill>
                <a:effectLst/>
                <a:uLnTx/>
                <a:uFillTx/>
                <a:latin typeface="Rawline Light" panose="00000400000000000000" pitchFamily="2" charset="0"/>
              </a:rPr>
              <a:t> </a:t>
            </a:r>
            <a:r>
              <a:rPr lang="en-IN" b="1" dirty="0">
                <a:solidFill>
                  <a:srgbClr val="E1711B"/>
                </a:solidFill>
                <a:latin typeface="Rawline Light" panose="00000400000000000000" pitchFamily="2" charset="0"/>
              </a:rPr>
              <a:t>Of WFH</a:t>
            </a:r>
            <a:endParaRPr kumimoji="0" lang="en-GB" b="1" i="0" u="none" strike="noStrike" kern="1200" cap="none" spc="0" normalizeH="0" baseline="0" noProof="0" dirty="0">
              <a:ln>
                <a:noFill/>
              </a:ln>
              <a:solidFill>
                <a:srgbClr val="E1711B"/>
              </a:solidFill>
              <a:effectLst/>
              <a:uLnTx/>
              <a:uFillTx/>
              <a:latin typeface="Rawline Light" panose="00000400000000000000" pitchFamily="2" charset="0"/>
            </a:endParaRPr>
          </a:p>
        </p:txBody>
      </p:sp>
      <p:cxnSp>
        <p:nvCxnSpPr>
          <p:cNvPr id="13" name="Straight Connector 12"/>
          <p:cNvCxnSpPr/>
          <p:nvPr/>
        </p:nvCxnSpPr>
        <p:spPr>
          <a:xfrm>
            <a:off x="1270535" y="4614539"/>
            <a:ext cx="940744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829335" y="4314457"/>
            <a:ext cx="942950" cy="230832"/>
          </a:xfrm>
          <a:prstGeom prst="rect">
            <a:avLst/>
          </a:prstGeom>
          <a:noFill/>
        </p:spPr>
        <p:txBody>
          <a:bodyPr wrap="square" rtlCol="0">
            <a:spAutoFit/>
          </a:bodyPr>
          <a:lstStyle/>
          <a:p>
            <a:r>
              <a:rPr lang="en-IN" sz="900" dirty="0">
                <a:solidFill>
                  <a:srgbClr val="332C41"/>
                </a:solidFill>
                <a:latin typeface="Rawline" panose="00000500000000000000" pitchFamily="2" charset="0"/>
              </a:rPr>
              <a:t>Average 55%</a:t>
            </a:r>
            <a:endParaRPr lang="en-GB" sz="900" dirty="0">
              <a:solidFill>
                <a:srgbClr val="332C41"/>
              </a:solidFill>
              <a:latin typeface="Rawline" panose="00000500000000000000" pitchFamily="2" charset="0"/>
            </a:endParaRPr>
          </a:p>
        </p:txBody>
      </p:sp>
      <p:sp>
        <p:nvSpPr>
          <p:cNvPr id="11" name="Title 3"/>
          <p:cNvSpPr txBox="1">
            <a:spLocks/>
          </p:cNvSpPr>
          <p:nvPr/>
        </p:nvSpPr>
        <p:spPr>
          <a:xfrm>
            <a:off x="0" y="474640"/>
            <a:ext cx="12094590" cy="707886"/>
          </a:xfrm>
          <a:prstGeom prst="rect">
            <a:avLst/>
          </a:prstGeom>
        </p:spPr>
        <p:txBody>
          <a:bodyPr vert="horz" wrap="square" lIns="91440" tIns="45720" rIns="91440" bIns="45720" rtlCol="0" anchor="t">
            <a:spAutoFit/>
          </a:bodyPr>
          <a:lstStyle>
            <a:lvl1pPr algn="l" defTabSz="685800" rtl="0" eaLnBrk="1" latinLnBrk="0" hangingPunct="1">
              <a:lnSpc>
                <a:spcPct val="100000"/>
              </a:lnSpc>
              <a:spcBef>
                <a:spcPct val="0"/>
              </a:spcBef>
              <a:buNone/>
              <a:defRPr sz="2400" b="1" kern="1200" baseline="0">
                <a:solidFill>
                  <a:schemeClr val="tx2"/>
                </a:solidFill>
                <a:latin typeface="+mj-lt"/>
                <a:ea typeface="Arial" panose="020B0604020202020204" pitchFamily="34" charset="0"/>
                <a:cs typeface="Arial" panose="020B0604020202020204" pitchFamily="34" charset="0"/>
              </a:defRPr>
            </a:lvl1pPr>
          </a:lstStyle>
          <a:p>
            <a:r>
              <a:rPr lang="en-US" sz="2000" i="1" dirty="0">
                <a:solidFill>
                  <a:srgbClr val="00727D"/>
                </a:solidFill>
                <a:latin typeface="Rawline SemiBold" panose="00000700000000000000" pitchFamily="2" charset="0"/>
              </a:rPr>
              <a:t>WFH</a:t>
            </a:r>
            <a:r>
              <a:rPr lang="en-US" sz="2000" dirty="0">
                <a:solidFill>
                  <a:srgbClr val="00727D"/>
                </a:solidFill>
                <a:latin typeface="Rawline SemiBold" panose="00000700000000000000" pitchFamily="2" charset="0"/>
              </a:rPr>
              <a:t> evidently creates a </a:t>
            </a:r>
            <a:r>
              <a:rPr lang="en-US" sz="2000" i="1" dirty="0">
                <a:solidFill>
                  <a:srgbClr val="00727D"/>
                </a:solidFill>
                <a:latin typeface="Rawline SemiBold" panose="00000700000000000000" pitchFamily="2" charset="0"/>
              </a:rPr>
              <a:t>win-win situation practical and environmental benefits</a:t>
            </a:r>
          </a:p>
          <a:p>
            <a:r>
              <a:rPr lang="en-US" sz="2000" i="1" dirty="0">
                <a:solidFill>
                  <a:srgbClr val="00727D"/>
                </a:solidFill>
                <a:latin typeface="Rawline SemiBold" panose="00000700000000000000" pitchFamily="2" charset="0"/>
              </a:rPr>
              <a:t> - more time with family and saving money as important as avoiding traffic</a:t>
            </a:r>
            <a:endParaRPr lang="en-GB" sz="2000" i="1" dirty="0">
              <a:solidFill>
                <a:srgbClr val="00727D"/>
              </a:solidFill>
              <a:latin typeface="Rawline SemiBold" panose="00000700000000000000" pitchFamily="2" charset="0"/>
            </a:endParaRPr>
          </a:p>
        </p:txBody>
      </p:sp>
    </p:spTree>
    <p:extLst>
      <p:ext uri="{BB962C8B-B14F-4D97-AF65-F5344CB8AC3E}">
        <p14:creationId xmlns:p14="http://schemas.microsoft.com/office/powerpoint/2010/main" val="177918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7600" y="2099817"/>
            <a:ext cx="3529061" cy="276999"/>
          </a:xfrm>
          <a:prstGeom prst="rect">
            <a:avLst/>
          </a:prstGeom>
        </p:spPr>
        <p:txBody>
          <a:bodyPr wrap="square">
            <a:spAutoFit/>
          </a:bodyPr>
          <a:lstStyle/>
          <a:p>
            <a:pPr lvl="0" algn="ctr">
              <a:defRPr/>
            </a:pPr>
            <a:r>
              <a:rPr lang="en-US" sz="1200" b="1" dirty="0">
                <a:solidFill>
                  <a:srgbClr val="E1711B"/>
                </a:solidFill>
                <a:latin typeface="Rawline Light" panose="00000400000000000000" pitchFamily="2" charset="0"/>
              </a:rPr>
              <a:t>Willingness To Continue WFH Post Lockdown </a:t>
            </a:r>
          </a:p>
        </p:txBody>
      </p:sp>
      <p:sp>
        <p:nvSpPr>
          <p:cNvPr id="18" name="Rectangle 17"/>
          <p:cNvSpPr/>
          <p:nvPr/>
        </p:nvSpPr>
        <p:spPr>
          <a:xfrm>
            <a:off x="4813219" y="2140352"/>
            <a:ext cx="3539969" cy="276999"/>
          </a:xfrm>
          <a:prstGeom prst="rect">
            <a:avLst/>
          </a:prstGeom>
        </p:spPr>
        <p:txBody>
          <a:bodyPr wrap="square">
            <a:spAutoFit/>
          </a:bodyPr>
          <a:lstStyle/>
          <a:p>
            <a:pPr lvl="0" algn="ctr">
              <a:defRPr/>
            </a:pPr>
            <a:r>
              <a:rPr lang="en-US" sz="1200" b="1" dirty="0">
                <a:solidFill>
                  <a:srgbClr val="E1711B"/>
                </a:solidFill>
                <a:latin typeface="Rawline Light" panose="00000400000000000000" pitchFamily="2" charset="0"/>
              </a:rPr>
              <a:t>Reasons Of Continuing WFH</a:t>
            </a:r>
            <a:endParaRPr kumimoji="0" lang="en-GB" sz="1200" b="1" i="0" u="none" strike="noStrike" kern="1200" cap="none" spc="0" normalizeH="0" baseline="0" noProof="0" dirty="0">
              <a:ln>
                <a:noFill/>
              </a:ln>
              <a:solidFill>
                <a:srgbClr val="E1711B"/>
              </a:solidFill>
              <a:effectLst/>
              <a:uLnTx/>
              <a:uFillTx/>
              <a:latin typeface="Rawline Light" panose="00000400000000000000" pitchFamily="2" charset="0"/>
            </a:endParaRPr>
          </a:p>
        </p:txBody>
      </p:sp>
      <p:grpSp>
        <p:nvGrpSpPr>
          <p:cNvPr id="2" name="Group 1"/>
          <p:cNvGrpSpPr/>
          <p:nvPr/>
        </p:nvGrpSpPr>
        <p:grpSpPr>
          <a:xfrm>
            <a:off x="777600" y="2575361"/>
            <a:ext cx="11073794" cy="2878461"/>
            <a:chOff x="774167" y="2543065"/>
            <a:chExt cx="11073794" cy="2878461"/>
          </a:xfrm>
        </p:grpSpPr>
        <p:sp>
          <p:nvSpPr>
            <p:cNvPr id="6" name="Flowchart: Manual Operation 5"/>
            <p:cNvSpPr/>
            <p:nvPr/>
          </p:nvSpPr>
          <p:spPr>
            <a:xfrm rot="5400000">
              <a:off x="3182397" y="1743931"/>
              <a:ext cx="2230563" cy="4148487"/>
            </a:xfrm>
            <a:prstGeom prst="flowChartManualOperation">
              <a:avLst/>
            </a:prstGeom>
            <a:solidFill>
              <a:srgbClr val="E1AB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p:nvPr>
              <p:extLst>
                <p:ext uri="{D42A27DB-BD31-4B8C-83A1-F6EECF244321}">
                  <p14:modId xmlns:p14="http://schemas.microsoft.com/office/powerpoint/2010/main" val="837510879"/>
                </p:ext>
              </p:extLst>
            </p:nvPr>
          </p:nvGraphicFramePr>
          <p:xfrm>
            <a:off x="4096034" y="2702893"/>
            <a:ext cx="4455656" cy="2230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482598830"/>
                </p:ext>
              </p:extLst>
            </p:nvPr>
          </p:nvGraphicFramePr>
          <p:xfrm>
            <a:off x="774167" y="2543065"/>
            <a:ext cx="3002370" cy="2878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1743314699"/>
                </p:ext>
              </p:extLst>
            </p:nvPr>
          </p:nvGraphicFramePr>
          <p:xfrm>
            <a:off x="8551690" y="2602656"/>
            <a:ext cx="3296271" cy="2759279"/>
          </p:xfrm>
          <a:graphic>
            <a:graphicData uri="http://schemas.openxmlformats.org/drawingml/2006/chart">
              <c:chart xmlns:c="http://schemas.openxmlformats.org/drawingml/2006/chart" xmlns:r="http://schemas.openxmlformats.org/officeDocument/2006/relationships" r:id="rId4"/>
            </a:graphicData>
          </a:graphic>
        </p:graphicFrame>
      </p:grpSp>
      <p:sp>
        <p:nvSpPr>
          <p:cNvPr id="21" name="Rectangle 20"/>
          <p:cNvSpPr/>
          <p:nvPr/>
        </p:nvSpPr>
        <p:spPr>
          <a:xfrm>
            <a:off x="8859746" y="2140447"/>
            <a:ext cx="3053857"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b="1" dirty="0">
                <a:solidFill>
                  <a:srgbClr val="E1711B"/>
                </a:solidFill>
                <a:latin typeface="Rawline Light" panose="00000400000000000000" pitchFamily="2" charset="0"/>
              </a:rPr>
              <a:t>Number Of Days Willing To WFH</a:t>
            </a:r>
            <a:endParaRPr kumimoji="0" lang="en-GB" sz="1200" b="1" i="0" u="none" strike="noStrike" kern="1200" cap="none" spc="0" normalizeH="0" baseline="0" noProof="0" dirty="0">
              <a:ln>
                <a:noFill/>
              </a:ln>
              <a:solidFill>
                <a:srgbClr val="E1711B"/>
              </a:solidFill>
              <a:effectLst/>
              <a:uLnTx/>
              <a:uFillTx/>
              <a:latin typeface="Rawline Light" panose="00000400000000000000" pitchFamily="2" charset="0"/>
            </a:endParaRPr>
          </a:p>
        </p:txBody>
      </p:sp>
      <p:sp>
        <p:nvSpPr>
          <p:cNvPr id="16" name="Rectangle 15"/>
          <p:cNvSpPr/>
          <p:nvPr/>
        </p:nvSpPr>
        <p:spPr>
          <a:xfrm>
            <a:off x="774167" y="6366498"/>
            <a:ext cx="9082101" cy="461665"/>
          </a:xfrm>
          <a:prstGeom prst="rect">
            <a:avLst/>
          </a:prstGeom>
        </p:spPr>
        <p:txBody>
          <a:bodyPr wrap="square">
            <a:spAutoFit/>
          </a:bodyPr>
          <a:lstStyle/>
          <a:p>
            <a:r>
              <a:rPr lang="en-US" sz="800" i="1" dirty="0">
                <a:latin typeface="Rawline" panose="00000500000000000000" pitchFamily="2" charset="0"/>
              </a:rPr>
              <a:t>MQ4. Once this lockdown is lifted, would you still like to continue working from home?</a:t>
            </a:r>
          </a:p>
          <a:p>
            <a:r>
              <a:rPr lang="en-US" sz="800" i="1" dirty="0">
                <a:latin typeface="Rawline" panose="00000500000000000000" pitchFamily="2" charset="0"/>
              </a:rPr>
              <a:t>MQ5. What are some of the reasons because of which you would still like to continue working from home?</a:t>
            </a:r>
          </a:p>
          <a:p>
            <a:r>
              <a:rPr lang="en-US" sz="800" i="1" dirty="0">
                <a:latin typeface="Rawline" panose="00000500000000000000" pitchFamily="2" charset="0"/>
              </a:rPr>
              <a:t>MQ5a.. There are roughly 22 working days in a month, how many days do you think you can work from home and be equally or more productive than when working form office? </a:t>
            </a:r>
            <a:endParaRPr lang="en-GB" sz="800" i="1" dirty="0">
              <a:latin typeface="Rawline" panose="00000500000000000000" pitchFamily="2" charset="0"/>
            </a:endParaRPr>
          </a:p>
        </p:txBody>
      </p:sp>
      <p:sp>
        <p:nvSpPr>
          <p:cNvPr id="9" name="TextBox 8"/>
          <p:cNvSpPr txBox="1"/>
          <p:nvPr/>
        </p:nvSpPr>
        <p:spPr>
          <a:xfrm>
            <a:off x="1144033" y="5595838"/>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sp>
        <p:nvSpPr>
          <p:cNvPr id="19" name="TextBox 18"/>
          <p:cNvSpPr txBox="1"/>
          <p:nvPr/>
        </p:nvSpPr>
        <p:spPr>
          <a:xfrm>
            <a:off x="9388706" y="5595838"/>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742</a:t>
            </a:r>
            <a:endParaRPr lang="en-GB" sz="1000" b="1" i="1" dirty="0">
              <a:solidFill>
                <a:srgbClr val="332C41"/>
              </a:solidFill>
              <a:latin typeface="Rawline" panose="00000500000000000000" pitchFamily="2" charset="0"/>
            </a:endParaRPr>
          </a:p>
        </p:txBody>
      </p:sp>
      <p:sp>
        <p:nvSpPr>
          <p:cNvPr id="22" name="TextBox 21"/>
          <p:cNvSpPr txBox="1"/>
          <p:nvPr/>
        </p:nvSpPr>
        <p:spPr>
          <a:xfrm>
            <a:off x="5661002" y="4948840"/>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742</a:t>
            </a:r>
            <a:endParaRPr lang="en-GB" sz="1000" b="1" i="1" dirty="0">
              <a:solidFill>
                <a:srgbClr val="332C41"/>
              </a:solidFill>
              <a:latin typeface="Rawline" panose="00000500000000000000" pitchFamily="2" charset="0"/>
            </a:endParaRPr>
          </a:p>
        </p:txBody>
      </p:sp>
      <p:sp>
        <p:nvSpPr>
          <p:cNvPr id="23" name="Title 3"/>
          <p:cNvSpPr txBox="1">
            <a:spLocks/>
          </p:cNvSpPr>
          <p:nvPr/>
        </p:nvSpPr>
        <p:spPr>
          <a:xfrm>
            <a:off x="0" y="417515"/>
            <a:ext cx="12094590" cy="707886"/>
          </a:xfrm>
          <a:prstGeom prst="rect">
            <a:avLst/>
          </a:prstGeom>
        </p:spPr>
        <p:txBody>
          <a:bodyPr vert="horz" wrap="square" lIns="91440" tIns="45720" rIns="91440" bIns="45720" rtlCol="0" anchor="t">
            <a:spAutoFit/>
          </a:bodyPr>
          <a:lstStyle>
            <a:lvl1pPr algn="l" defTabSz="685800" rtl="0" eaLnBrk="1" latinLnBrk="0" hangingPunct="1">
              <a:lnSpc>
                <a:spcPct val="100000"/>
              </a:lnSpc>
              <a:spcBef>
                <a:spcPct val="0"/>
              </a:spcBef>
              <a:buNone/>
              <a:defRPr sz="2400" b="1" kern="1200" baseline="0">
                <a:solidFill>
                  <a:schemeClr val="tx2"/>
                </a:solidFill>
                <a:latin typeface="+mj-lt"/>
                <a:ea typeface="Arial" panose="020B0604020202020204" pitchFamily="34" charset="0"/>
                <a:cs typeface="Arial" panose="020B0604020202020204" pitchFamily="34" charset="0"/>
              </a:defRPr>
            </a:lvl1pPr>
          </a:lstStyle>
          <a:p>
            <a:r>
              <a:rPr lang="en-US" sz="2000" dirty="0">
                <a:solidFill>
                  <a:srgbClr val="00727D"/>
                </a:solidFill>
                <a:latin typeface="Rawline SemiBold" panose="00000700000000000000" pitchFamily="2" charset="0"/>
              </a:rPr>
              <a:t>Evidently continued </a:t>
            </a:r>
            <a:r>
              <a:rPr lang="en-US" sz="2000" i="1" dirty="0">
                <a:solidFill>
                  <a:srgbClr val="00727D"/>
                </a:solidFill>
                <a:latin typeface="Rawline SemiBold" panose="00000700000000000000" pitchFamily="2" charset="0"/>
              </a:rPr>
              <a:t>WFH </a:t>
            </a:r>
            <a:r>
              <a:rPr lang="en-US" sz="2000" dirty="0">
                <a:solidFill>
                  <a:srgbClr val="00727D"/>
                </a:solidFill>
                <a:latin typeface="Rawline SemiBold" panose="00000700000000000000" pitchFamily="2" charset="0"/>
              </a:rPr>
              <a:t>post lockdown is a viable option for many  – and most would like to do so to not only avoid traffic, but to enjoy the resultant clean air</a:t>
            </a:r>
            <a:endParaRPr lang="en-GB" sz="2000" dirty="0">
              <a:solidFill>
                <a:srgbClr val="00727D"/>
              </a:solidFill>
              <a:latin typeface="Rawline SemiBold" panose="00000700000000000000" pitchFamily="2" charset="0"/>
            </a:endParaRPr>
          </a:p>
        </p:txBody>
      </p:sp>
      <p:sp>
        <p:nvSpPr>
          <p:cNvPr id="24" name="Rectangle 23"/>
          <p:cNvSpPr/>
          <p:nvPr/>
        </p:nvSpPr>
        <p:spPr>
          <a:xfrm>
            <a:off x="0" y="1125401"/>
            <a:ext cx="12094590" cy="369332"/>
          </a:xfrm>
          <a:prstGeom prst="rect">
            <a:avLst/>
          </a:prstGeom>
        </p:spPr>
        <p:txBody>
          <a:bodyPr wrap="square">
            <a:spAutoFit/>
          </a:bodyPr>
          <a:lstStyle/>
          <a:p>
            <a:r>
              <a:rPr lang="en-US" b="1" dirty="0">
                <a:solidFill>
                  <a:srgbClr val="E1711B"/>
                </a:solidFill>
                <a:latin typeface="Rawline Light" panose="00000400000000000000" pitchFamily="2" charset="0"/>
              </a:rPr>
              <a:t>			WFH the entire month!</a:t>
            </a:r>
            <a:endParaRPr lang="en-GB" b="1" dirty="0">
              <a:solidFill>
                <a:srgbClr val="E1711B"/>
              </a:solidFill>
              <a:latin typeface="Rawline Light" panose="00000400000000000000" pitchFamily="2" charset="0"/>
            </a:endParaRPr>
          </a:p>
        </p:txBody>
      </p:sp>
      <p:sp>
        <p:nvSpPr>
          <p:cNvPr id="26" name="Rounded Rectangular Callout 25"/>
          <p:cNvSpPr/>
          <p:nvPr/>
        </p:nvSpPr>
        <p:spPr>
          <a:xfrm>
            <a:off x="2932884" y="2376816"/>
            <a:ext cx="1533525" cy="611408"/>
          </a:xfrm>
          <a:prstGeom prst="wedgeRoundRectCallout">
            <a:avLst>
              <a:gd name="adj1" fmla="val -65868"/>
              <a:gd name="adj2" fmla="val 48205"/>
              <a:gd name="adj3" fmla="val 1666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tx1"/>
                </a:solidFill>
                <a:latin typeface="Rawline" panose="00000500000000000000" pitchFamily="2" charset="0"/>
              </a:rPr>
              <a:t>Males and people form Ahmedabad  are more willing to continue WFH post lockdown</a:t>
            </a:r>
            <a:endParaRPr lang="en-GB" sz="900" dirty="0">
              <a:solidFill>
                <a:schemeClr val="tx1"/>
              </a:solidFill>
              <a:latin typeface="Rawline" panose="00000500000000000000" pitchFamily="2" charset="0"/>
            </a:endParaRPr>
          </a:p>
        </p:txBody>
      </p:sp>
      <p:sp>
        <p:nvSpPr>
          <p:cNvPr id="27" name="Rounded Rectangular Callout 26"/>
          <p:cNvSpPr/>
          <p:nvPr/>
        </p:nvSpPr>
        <p:spPr>
          <a:xfrm>
            <a:off x="3539898" y="5425422"/>
            <a:ext cx="3082283" cy="611408"/>
          </a:xfrm>
          <a:prstGeom prst="wedgeRoundRectCallout">
            <a:avLst>
              <a:gd name="adj1" fmla="val -51441"/>
              <a:gd name="adj2" fmla="val -102927"/>
              <a:gd name="adj3" fmla="val 1666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tx1"/>
                </a:solidFill>
                <a:latin typeface="Rawline" panose="00000500000000000000" pitchFamily="2" charset="0"/>
              </a:rPr>
              <a:t>Also, people who are currently working in Technology sectors more willing to continue WFH as compared to people who are working in Banking &amp; finance  and health &amp; Pharmaceutical sector</a:t>
            </a:r>
            <a:endParaRPr lang="en-GB" sz="900" dirty="0">
              <a:solidFill>
                <a:schemeClr val="tx1"/>
              </a:solidFill>
              <a:latin typeface="Rawline" panose="00000500000000000000" pitchFamily="2" charset="0"/>
            </a:endParaRPr>
          </a:p>
        </p:txBody>
      </p:sp>
    </p:spTree>
    <p:extLst>
      <p:ext uri="{BB962C8B-B14F-4D97-AF65-F5344CB8AC3E}">
        <p14:creationId xmlns:p14="http://schemas.microsoft.com/office/powerpoint/2010/main" val="26936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215444"/>
          </a:xfrm>
          <a:prstGeom prst="rect">
            <a:avLst/>
          </a:prstGeom>
        </p:spPr>
        <p:txBody>
          <a:bodyPr wrap="square">
            <a:spAutoFit/>
          </a:bodyPr>
          <a:lstStyle/>
          <a:p>
            <a:r>
              <a:rPr lang="en-US" sz="800" i="1" dirty="0">
                <a:latin typeface="Rawline" panose="00000500000000000000" pitchFamily="2" charset="0"/>
              </a:rPr>
              <a:t>MQ3. According to you, what were the challenges  you experienced while working from home? Please select all that apply.</a:t>
            </a:r>
          </a:p>
        </p:txBody>
      </p:sp>
      <p:sp>
        <p:nvSpPr>
          <p:cNvPr id="7" name="TextBox 6"/>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5" name="Chart 4"/>
          <p:cNvGraphicFramePr/>
          <p:nvPr>
            <p:extLst>
              <p:ext uri="{D42A27DB-BD31-4B8C-83A1-F6EECF244321}">
                <p14:modId xmlns:p14="http://schemas.microsoft.com/office/powerpoint/2010/main" val="2872796187"/>
              </p:ext>
            </p:extLst>
          </p:nvPr>
        </p:nvGraphicFramePr>
        <p:xfrm>
          <a:off x="1757146" y="2093560"/>
          <a:ext cx="8677709" cy="3719517"/>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1690161" y="3933519"/>
            <a:ext cx="910905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56268" y="3702687"/>
            <a:ext cx="942950" cy="230832"/>
          </a:xfrm>
          <a:prstGeom prst="rect">
            <a:avLst/>
          </a:prstGeom>
          <a:noFill/>
        </p:spPr>
        <p:txBody>
          <a:bodyPr wrap="square" rtlCol="0">
            <a:spAutoFit/>
          </a:bodyPr>
          <a:lstStyle/>
          <a:p>
            <a:r>
              <a:rPr lang="en-IN" sz="900" dirty="0">
                <a:solidFill>
                  <a:srgbClr val="332C41"/>
                </a:solidFill>
                <a:latin typeface="Rawline" panose="00000500000000000000" pitchFamily="2" charset="0"/>
              </a:rPr>
              <a:t>Average 44%</a:t>
            </a:r>
            <a:endParaRPr lang="en-GB" sz="900" dirty="0">
              <a:solidFill>
                <a:srgbClr val="332C41"/>
              </a:solidFill>
              <a:latin typeface="Rawline" panose="00000500000000000000" pitchFamily="2" charset="0"/>
            </a:endParaRPr>
          </a:p>
        </p:txBody>
      </p:sp>
      <p:sp>
        <p:nvSpPr>
          <p:cNvPr id="14" name="Rectangle 13"/>
          <p:cNvSpPr/>
          <p:nvPr/>
        </p:nvSpPr>
        <p:spPr>
          <a:xfrm>
            <a:off x="4306479" y="1816561"/>
            <a:ext cx="357904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E1711B"/>
                </a:solidFill>
                <a:effectLst/>
                <a:uLnTx/>
                <a:uFillTx/>
                <a:latin typeface="Rawline Light" panose="00000400000000000000" pitchFamily="2" charset="0"/>
              </a:rPr>
              <a:t>Challenges</a:t>
            </a:r>
            <a:r>
              <a:rPr kumimoji="0" lang="en-IN" sz="1400" b="1" i="0" u="none" strike="noStrike" kern="1200" cap="none" spc="0" normalizeH="0" noProof="0" dirty="0">
                <a:ln>
                  <a:noFill/>
                </a:ln>
                <a:solidFill>
                  <a:srgbClr val="E1711B"/>
                </a:solidFill>
                <a:effectLst/>
                <a:uLnTx/>
                <a:uFillTx/>
                <a:latin typeface="Rawline Light" panose="00000400000000000000" pitchFamily="2" charset="0"/>
              </a:rPr>
              <a:t> </a:t>
            </a:r>
            <a:r>
              <a:rPr lang="en-IN" sz="1400" b="1" dirty="0">
                <a:solidFill>
                  <a:srgbClr val="E1711B"/>
                </a:solidFill>
                <a:latin typeface="Rawline Light" panose="00000400000000000000" pitchFamily="2" charset="0"/>
              </a:rPr>
              <a:t>Of WFH</a:t>
            </a:r>
            <a:endParaRPr kumimoji="0" lang="en-GB" sz="1400" b="1" i="0" u="none" strike="noStrike" kern="1200" cap="none" spc="0" normalizeH="0" baseline="0" noProof="0" dirty="0">
              <a:ln>
                <a:noFill/>
              </a:ln>
              <a:solidFill>
                <a:srgbClr val="E1711B"/>
              </a:solidFill>
              <a:effectLst/>
              <a:uLnTx/>
              <a:uFillTx/>
              <a:latin typeface="Rawline Light" panose="00000400000000000000" pitchFamily="2" charset="0"/>
            </a:endParaRPr>
          </a:p>
        </p:txBody>
      </p:sp>
      <p:sp>
        <p:nvSpPr>
          <p:cNvPr id="10" name="Title 3"/>
          <p:cNvSpPr txBox="1">
            <a:spLocks/>
          </p:cNvSpPr>
          <p:nvPr/>
        </p:nvSpPr>
        <p:spPr>
          <a:xfrm>
            <a:off x="0" y="120697"/>
            <a:ext cx="12094590" cy="707886"/>
          </a:xfrm>
          <a:prstGeom prst="rect">
            <a:avLst/>
          </a:prstGeom>
        </p:spPr>
        <p:txBody>
          <a:bodyPr vert="horz" wrap="square" lIns="91440" tIns="45720" rIns="91440" bIns="45720" rtlCol="0" anchor="t">
            <a:spAutoFit/>
          </a:bodyPr>
          <a:lstStyle>
            <a:lvl1pPr algn="l" defTabSz="685800" rtl="0" eaLnBrk="1" latinLnBrk="0" hangingPunct="1">
              <a:lnSpc>
                <a:spcPct val="100000"/>
              </a:lnSpc>
              <a:spcBef>
                <a:spcPct val="0"/>
              </a:spcBef>
              <a:buNone/>
              <a:defRPr sz="2400" b="1" kern="1200" baseline="0">
                <a:solidFill>
                  <a:schemeClr val="tx2"/>
                </a:solidFill>
                <a:latin typeface="+mj-lt"/>
                <a:ea typeface="Arial" panose="020B0604020202020204" pitchFamily="34" charset="0"/>
                <a:cs typeface="Arial" panose="020B0604020202020204" pitchFamily="34" charset="0"/>
              </a:defRPr>
            </a:lvl1pPr>
          </a:lstStyle>
          <a:p>
            <a:r>
              <a:rPr lang="en-US" sz="2000" dirty="0">
                <a:solidFill>
                  <a:srgbClr val="00727D"/>
                </a:solidFill>
                <a:latin typeface="Rawline SemiBold" panose="00000700000000000000" pitchFamily="2" charset="0"/>
              </a:rPr>
              <a:t>But while most people want to </a:t>
            </a:r>
            <a:r>
              <a:rPr lang="en-US" sz="2000" i="1" dirty="0">
                <a:solidFill>
                  <a:srgbClr val="00727D"/>
                </a:solidFill>
                <a:latin typeface="Rawline SemiBold" panose="00000700000000000000" pitchFamily="2" charset="0"/>
              </a:rPr>
              <a:t>WFH</a:t>
            </a:r>
            <a:r>
              <a:rPr lang="en-US" sz="2000" dirty="0">
                <a:solidFill>
                  <a:srgbClr val="00727D"/>
                </a:solidFill>
                <a:latin typeface="Rawline SemiBold" panose="00000700000000000000" pitchFamily="2" charset="0"/>
              </a:rPr>
              <a:t>, challenges exist – reduced access to work infrastructure, irregular work routine, decreased team bonding top the list for people.  </a:t>
            </a:r>
            <a:endParaRPr lang="en-GB" sz="2000" dirty="0">
              <a:solidFill>
                <a:srgbClr val="00727D"/>
              </a:solidFill>
              <a:latin typeface="Rawline SemiBold" panose="00000700000000000000" pitchFamily="2" charset="0"/>
            </a:endParaRPr>
          </a:p>
        </p:txBody>
      </p:sp>
      <p:sp>
        <p:nvSpPr>
          <p:cNvPr id="11" name="Rectangle 10"/>
          <p:cNvSpPr/>
          <p:nvPr/>
        </p:nvSpPr>
        <p:spPr>
          <a:xfrm>
            <a:off x="-16091" y="1095515"/>
            <a:ext cx="11573526" cy="646331"/>
          </a:xfrm>
          <a:prstGeom prst="rect">
            <a:avLst/>
          </a:prstGeom>
        </p:spPr>
        <p:txBody>
          <a:bodyPr wrap="square">
            <a:spAutoFit/>
          </a:bodyPr>
          <a:lstStyle/>
          <a:p>
            <a:r>
              <a:rPr lang="en-GB" dirty="0">
                <a:solidFill>
                  <a:srgbClr val="00727D"/>
                </a:solidFill>
                <a:latin typeface="Rawline Light" panose="00000400000000000000" pitchFamily="2" charset="0"/>
              </a:rPr>
              <a:t>This indicates </a:t>
            </a:r>
            <a:r>
              <a:rPr lang="en-US" dirty="0">
                <a:solidFill>
                  <a:srgbClr val="00727D"/>
                </a:solidFill>
                <a:latin typeface="Rawline Light" panose="00000400000000000000" pitchFamily="2" charset="0"/>
              </a:rPr>
              <a:t>that along with the practical, the emotional aspect of wellbeing is also on people’s minds when it comes to </a:t>
            </a:r>
            <a:r>
              <a:rPr lang="en-US" i="1" dirty="0">
                <a:solidFill>
                  <a:srgbClr val="00727D"/>
                </a:solidFill>
                <a:latin typeface="Rawline Light" panose="00000400000000000000" pitchFamily="2" charset="0"/>
              </a:rPr>
              <a:t>WFH</a:t>
            </a:r>
            <a:r>
              <a:rPr lang="en-US" dirty="0">
                <a:solidFill>
                  <a:srgbClr val="00727D"/>
                </a:solidFill>
                <a:latin typeface="Rawline Light" panose="00000400000000000000" pitchFamily="2" charset="0"/>
              </a:rPr>
              <a:t>. </a:t>
            </a:r>
            <a:endParaRPr lang="en-GB" dirty="0">
              <a:solidFill>
                <a:srgbClr val="00727D"/>
              </a:solidFill>
              <a:latin typeface="Rawline Light" panose="00000400000000000000" pitchFamily="2" charset="0"/>
            </a:endParaRPr>
          </a:p>
        </p:txBody>
      </p:sp>
    </p:spTree>
    <p:extLst>
      <p:ext uri="{BB962C8B-B14F-4D97-AF65-F5344CB8AC3E}">
        <p14:creationId xmlns:p14="http://schemas.microsoft.com/office/powerpoint/2010/main" val="313152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461665"/>
          </a:xfrm>
          <a:prstGeom prst="rect">
            <a:avLst/>
          </a:prstGeom>
        </p:spPr>
        <p:txBody>
          <a:bodyPr wrap="square">
            <a:spAutoFit/>
          </a:bodyPr>
          <a:lstStyle/>
          <a:p>
            <a:r>
              <a:rPr lang="en-US" sz="800" i="1" dirty="0">
                <a:latin typeface="Rawline" panose="00000500000000000000" pitchFamily="2" charset="0"/>
              </a:rPr>
              <a:t>MQ4. Once this lockdown is lifted, would you still like to continue working from home?</a:t>
            </a:r>
          </a:p>
          <a:p>
            <a:r>
              <a:rPr lang="en-US" sz="800" i="1" dirty="0">
                <a:latin typeface="Rawline" panose="00000500000000000000" pitchFamily="2" charset="0"/>
              </a:rPr>
              <a:t>MQ6. Many articles theorize that by opting to work from home, there are larger benefits to the society. The air gets cleaner, cities less congested and there is an overall reduction in pollution. In this situation how likely are you to want to work from office?</a:t>
            </a:r>
            <a:endParaRPr lang="en-GB" sz="800" i="1" dirty="0">
              <a:latin typeface="Rawline" panose="00000500000000000000" pitchFamily="2" charset="0"/>
            </a:endParaRPr>
          </a:p>
        </p:txBody>
      </p:sp>
      <p:sp>
        <p:nvSpPr>
          <p:cNvPr id="9" name="TextBox 8"/>
          <p:cNvSpPr txBox="1"/>
          <p:nvPr/>
        </p:nvSpPr>
        <p:spPr>
          <a:xfrm>
            <a:off x="2053570" y="5186721"/>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sp>
        <p:nvSpPr>
          <p:cNvPr id="22" name="TextBox 21"/>
          <p:cNvSpPr txBox="1"/>
          <p:nvPr/>
        </p:nvSpPr>
        <p:spPr>
          <a:xfrm>
            <a:off x="6277020" y="4301861"/>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340</a:t>
            </a:r>
            <a:endParaRPr lang="en-GB" sz="1000" b="1" i="1" dirty="0">
              <a:solidFill>
                <a:srgbClr val="332C41"/>
              </a:solidFill>
              <a:latin typeface="Rawline" panose="00000500000000000000" pitchFamily="2" charset="0"/>
            </a:endParaRPr>
          </a:p>
        </p:txBody>
      </p:sp>
      <p:sp>
        <p:nvSpPr>
          <p:cNvPr id="15" name="Title 3"/>
          <p:cNvSpPr txBox="1">
            <a:spLocks/>
          </p:cNvSpPr>
          <p:nvPr/>
        </p:nvSpPr>
        <p:spPr>
          <a:xfrm>
            <a:off x="0" y="120697"/>
            <a:ext cx="12094590" cy="707886"/>
          </a:xfrm>
          <a:prstGeom prst="rect">
            <a:avLst/>
          </a:prstGeom>
        </p:spPr>
        <p:txBody>
          <a:bodyPr vert="horz" wrap="square" lIns="91440" tIns="45720" rIns="91440" bIns="45720" rtlCol="0" anchor="t">
            <a:spAutoFit/>
          </a:bodyPr>
          <a:lstStyle>
            <a:lvl1pPr algn="l" defTabSz="685800" rtl="0" eaLnBrk="1" latinLnBrk="0" hangingPunct="1">
              <a:lnSpc>
                <a:spcPct val="100000"/>
              </a:lnSpc>
              <a:spcBef>
                <a:spcPct val="0"/>
              </a:spcBef>
              <a:buNone/>
              <a:defRPr sz="2400" b="1" kern="1200" baseline="0">
                <a:solidFill>
                  <a:schemeClr val="tx2"/>
                </a:solidFill>
                <a:latin typeface="+mj-lt"/>
                <a:ea typeface="Arial" panose="020B0604020202020204" pitchFamily="34" charset="0"/>
                <a:cs typeface="Arial" panose="020B0604020202020204" pitchFamily="34" charset="0"/>
              </a:defRPr>
            </a:lvl1pPr>
          </a:lstStyle>
          <a:p>
            <a:r>
              <a:rPr lang="en-GB" sz="2000" dirty="0">
                <a:solidFill>
                  <a:srgbClr val="00727D"/>
                </a:solidFill>
                <a:latin typeface="Rawline SemiBold" panose="00000700000000000000" pitchFamily="2" charset="0"/>
              </a:rPr>
              <a:t>And even if some are not immediately ready to continue WFH, a </a:t>
            </a:r>
            <a:r>
              <a:rPr lang="en-GB" sz="2000" i="1" dirty="0">
                <a:solidFill>
                  <a:srgbClr val="00727D"/>
                </a:solidFill>
                <a:latin typeface="Rawline SemiBold" panose="00000700000000000000" pitchFamily="2" charset="0"/>
              </a:rPr>
              <a:t>nudge</a:t>
            </a:r>
            <a:r>
              <a:rPr lang="en-GB" sz="2000" dirty="0">
                <a:solidFill>
                  <a:srgbClr val="00727D"/>
                </a:solidFill>
                <a:latin typeface="Rawline SemiBold" panose="00000700000000000000" pitchFamily="2" charset="0"/>
              </a:rPr>
              <a:t> that involves communicating its resultant environmental benefits might influence people’s decision. </a:t>
            </a:r>
          </a:p>
        </p:txBody>
      </p:sp>
      <p:grpSp>
        <p:nvGrpSpPr>
          <p:cNvPr id="7" name="Group 6"/>
          <p:cNvGrpSpPr/>
          <p:nvPr/>
        </p:nvGrpSpPr>
        <p:grpSpPr>
          <a:xfrm>
            <a:off x="844390" y="1181100"/>
            <a:ext cx="9937910" cy="5001133"/>
            <a:chOff x="1889760" y="1632651"/>
            <a:chExt cx="8890536" cy="3592698"/>
          </a:xfrm>
        </p:grpSpPr>
        <p:sp>
          <p:nvSpPr>
            <p:cNvPr id="6" name="Flowchart: Manual Operation 5"/>
            <p:cNvSpPr/>
            <p:nvPr/>
          </p:nvSpPr>
          <p:spPr>
            <a:xfrm rot="5400000">
              <a:off x="4146519" y="1228863"/>
              <a:ext cx="2116528" cy="3932076"/>
            </a:xfrm>
            <a:prstGeom prst="flowChartManualOperation">
              <a:avLst/>
            </a:prstGeom>
            <a:solidFill>
              <a:srgbClr val="E1AB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27D"/>
                </a:solidFill>
              </a:endParaRPr>
            </a:p>
          </p:txBody>
        </p:sp>
        <p:grpSp>
          <p:nvGrpSpPr>
            <p:cNvPr id="5" name="Group 4"/>
            <p:cNvGrpSpPr/>
            <p:nvPr/>
          </p:nvGrpSpPr>
          <p:grpSpPr>
            <a:xfrm>
              <a:off x="1889760" y="1632651"/>
              <a:ext cx="8890536" cy="3592698"/>
              <a:chOff x="1889760" y="1632651"/>
              <a:chExt cx="8890536" cy="3592698"/>
            </a:xfrm>
          </p:grpSpPr>
          <p:grpSp>
            <p:nvGrpSpPr>
              <p:cNvPr id="23" name="Group 22"/>
              <p:cNvGrpSpPr/>
              <p:nvPr/>
            </p:nvGrpSpPr>
            <p:grpSpPr>
              <a:xfrm>
                <a:off x="1889760" y="1632651"/>
                <a:ext cx="8412480" cy="3592698"/>
                <a:chOff x="647353" y="1772201"/>
                <a:chExt cx="8507315" cy="3550570"/>
              </a:xfrm>
            </p:grpSpPr>
            <p:graphicFrame>
              <p:nvGraphicFramePr>
                <p:cNvPr id="12" name="Chart 11"/>
                <p:cNvGraphicFramePr/>
                <p:nvPr>
                  <p:extLst>
                    <p:ext uri="{D42A27DB-BD31-4B8C-83A1-F6EECF244321}">
                      <p14:modId xmlns:p14="http://schemas.microsoft.com/office/powerpoint/2010/main" val="357495403"/>
                    </p:ext>
                  </p:extLst>
                </p:nvPr>
              </p:nvGraphicFramePr>
              <p:xfrm>
                <a:off x="647353" y="1949289"/>
                <a:ext cx="3518700" cy="337348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647353" y="1775849"/>
                  <a:ext cx="4135969" cy="196656"/>
                </a:xfrm>
                <a:prstGeom prst="rect">
                  <a:avLst/>
                </a:prstGeom>
              </p:spPr>
              <p:txBody>
                <a:bodyPr wrap="square">
                  <a:spAutoFit/>
                </a:bodyPr>
                <a:lstStyle/>
                <a:p>
                  <a:pPr lvl="0" algn="ctr">
                    <a:defRPr/>
                  </a:pPr>
                  <a:r>
                    <a:rPr lang="en-US" sz="1200" b="1" dirty="0">
                      <a:solidFill>
                        <a:srgbClr val="E1711B"/>
                      </a:solidFill>
                      <a:latin typeface="Rawline Light" panose="00000400000000000000" pitchFamily="2" charset="0"/>
                    </a:rPr>
                    <a:t>Continuing WFH Post Lockdown </a:t>
                  </a:r>
                </a:p>
              </p:txBody>
            </p:sp>
            <p:sp>
              <p:nvSpPr>
                <p:cNvPr id="18" name="Rectangle 17"/>
                <p:cNvSpPr/>
                <p:nvPr/>
              </p:nvSpPr>
              <p:spPr>
                <a:xfrm>
                  <a:off x="5005915" y="1772201"/>
                  <a:ext cx="4148753" cy="196656"/>
                </a:xfrm>
                <a:prstGeom prst="rect">
                  <a:avLst/>
                </a:prstGeom>
              </p:spPr>
              <p:txBody>
                <a:bodyPr wrap="square">
                  <a:spAutoFit/>
                </a:bodyPr>
                <a:lstStyle/>
                <a:p>
                  <a:pPr lvl="0" algn="ctr">
                    <a:defRPr/>
                  </a:pPr>
                  <a:r>
                    <a:rPr lang="en-US" sz="1200" b="1" dirty="0">
                      <a:solidFill>
                        <a:srgbClr val="E1711B"/>
                      </a:solidFill>
                      <a:latin typeface="Rawline Light" panose="00000400000000000000" pitchFamily="2" charset="0"/>
                    </a:rPr>
                    <a:t>Continuing WFH In Benefit Of Environment </a:t>
                  </a:r>
                  <a:endParaRPr kumimoji="0" lang="en-GB" sz="1200" b="1" i="0" u="none" strike="noStrike" kern="1200" cap="none" spc="0" normalizeH="0" baseline="0" noProof="0" dirty="0">
                    <a:ln>
                      <a:noFill/>
                    </a:ln>
                    <a:solidFill>
                      <a:srgbClr val="E1711B"/>
                    </a:solidFill>
                    <a:effectLst/>
                    <a:uLnTx/>
                    <a:uFillTx/>
                    <a:latin typeface="Rawline Light" panose="00000400000000000000" pitchFamily="2" charset="0"/>
                  </a:endParaRPr>
                </a:p>
              </p:txBody>
            </p:sp>
          </p:grpSp>
          <p:graphicFrame>
            <p:nvGraphicFramePr>
              <p:cNvPr id="4" name="Chart 3"/>
              <p:cNvGraphicFramePr/>
              <p:nvPr>
                <p:extLst>
                  <p:ext uri="{D42A27DB-BD31-4B8C-83A1-F6EECF244321}">
                    <p14:modId xmlns:p14="http://schemas.microsoft.com/office/powerpoint/2010/main" val="1352446068"/>
                  </p:ext>
                </p:extLst>
              </p:nvPr>
            </p:nvGraphicFramePr>
            <p:xfrm>
              <a:off x="6170860" y="1986411"/>
              <a:ext cx="4609436" cy="2470708"/>
            </p:xfrm>
            <a:graphic>
              <a:graphicData uri="http://schemas.openxmlformats.org/drawingml/2006/chart">
                <c:chart xmlns:c="http://schemas.openxmlformats.org/drawingml/2006/chart" xmlns:r="http://schemas.openxmlformats.org/officeDocument/2006/relationships" r:id="rId3"/>
              </a:graphicData>
            </a:graphic>
          </p:graphicFrame>
        </p:grpSp>
      </p:grpSp>
    </p:spTree>
    <p:extLst>
      <p:ext uri="{BB962C8B-B14F-4D97-AF65-F5344CB8AC3E}">
        <p14:creationId xmlns:p14="http://schemas.microsoft.com/office/powerpoint/2010/main" val="39090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461665"/>
          </a:xfrm>
          <a:prstGeom prst="rect">
            <a:avLst/>
          </a:prstGeom>
        </p:spPr>
        <p:txBody>
          <a:bodyPr wrap="square">
            <a:spAutoFit/>
          </a:bodyPr>
          <a:lstStyle/>
          <a:p>
            <a:r>
              <a:rPr lang="en-US" sz="800" i="1" dirty="0">
                <a:latin typeface="Rawline" panose="00000500000000000000" pitchFamily="2" charset="0"/>
              </a:rPr>
              <a:t>MQ7. As an employer do you think your company saved on operational expenses since employees were asked to work from home?</a:t>
            </a:r>
          </a:p>
          <a:p>
            <a:r>
              <a:rPr lang="en-US" sz="800" i="1" dirty="0">
                <a:latin typeface="Rawline" panose="00000500000000000000" pitchFamily="2" charset="0"/>
              </a:rPr>
              <a:t>MQ8. The COVID-19 pandemic has made many industries re-design the way they work. One of the most common ways, has emerged to be ‘work-from-home’. </a:t>
            </a:r>
          </a:p>
          <a:p>
            <a:r>
              <a:rPr lang="en-US" sz="800" i="1" dirty="0">
                <a:latin typeface="Rawline" panose="00000500000000000000" pitchFamily="2" charset="0"/>
              </a:rPr>
              <a:t>From the following, in which situation would companies allow/encourage their employees to work from home? </a:t>
            </a:r>
          </a:p>
        </p:txBody>
      </p:sp>
      <p:sp>
        <p:nvSpPr>
          <p:cNvPr id="7" name="TextBox 6"/>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248</a:t>
            </a:r>
            <a:endParaRPr lang="en-GB" sz="1000" b="1" i="1" dirty="0">
              <a:solidFill>
                <a:srgbClr val="332C41"/>
              </a:solidFill>
              <a:latin typeface="Rawline" panose="00000500000000000000" pitchFamily="2" charset="0"/>
            </a:endParaRPr>
          </a:p>
        </p:txBody>
      </p:sp>
      <p:sp>
        <p:nvSpPr>
          <p:cNvPr id="9" name="Rectangle 8"/>
          <p:cNvSpPr/>
          <p:nvPr/>
        </p:nvSpPr>
        <p:spPr>
          <a:xfrm>
            <a:off x="6756623" y="1571478"/>
            <a:ext cx="3579042" cy="461665"/>
          </a:xfrm>
          <a:prstGeom prst="rect">
            <a:avLst/>
          </a:prstGeom>
        </p:spPr>
        <p:txBody>
          <a:bodyPr wrap="square">
            <a:spAutoFit/>
          </a:bodyPr>
          <a:lstStyle/>
          <a:p>
            <a:pPr algn="ctr"/>
            <a:r>
              <a:rPr lang="en-IN" sz="1200" b="1" dirty="0">
                <a:solidFill>
                  <a:srgbClr val="E1711B"/>
                </a:solidFill>
                <a:latin typeface="Rawline Light" panose="00000400000000000000" pitchFamily="2" charset="0"/>
              </a:rPr>
              <a:t>Situation In Which Company Will </a:t>
            </a:r>
            <a:r>
              <a:rPr lang="en-US" sz="1200" b="1" dirty="0">
                <a:solidFill>
                  <a:srgbClr val="E1711B"/>
                </a:solidFill>
                <a:latin typeface="Rawline Light" panose="00000400000000000000" pitchFamily="2" charset="0"/>
              </a:rPr>
              <a:t>Encourage Employees To WFH</a:t>
            </a:r>
            <a:endParaRPr lang="en-GB" sz="1200" b="1" dirty="0">
              <a:solidFill>
                <a:srgbClr val="E1711B"/>
              </a:solidFill>
              <a:latin typeface="Rawline Light" panose="00000400000000000000" pitchFamily="2" charset="0"/>
            </a:endParaRPr>
          </a:p>
        </p:txBody>
      </p:sp>
      <p:graphicFrame>
        <p:nvGraphicFramePr>
          <p:cNvPr id="19" name="Chart 18"/>
          <p:cNvGraphicFramePr/>
          <p:nvPr>
            <p:extLst>
              <p:ext uri="{D42A27DB-BD31-4B8C-83A1-F6EECF244321}">
                <p14:modId xmlns:p14="http://schemas.microsoft.com/office/powerpoint/2010/main" val="2764215496"/>
              </p:ext>
            </p:extLst>
          </p:nvPr>
        </p:nvGraphicFramePr>
        <p:xfrm>
          <a:off x="4940366" y="2257752"/>
          <a:ext cx="7154223" cy="38260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p:nvPr>
            <p:extLst>
              <p:ext uri="{D42A27DB-BD31-4B8C-83A1-F6EECF244321}">
                <p14:modId xmlns:p14="http://schemas.microsoft.com/office/powerpoint/2010/main" val="1516427546"/>
              </p:ext>
            </p:extLst>
          </p:nvPr>
        </p:nvGraphicFramePr>
        <p:xfrm>
          <a:off x="1053698" y="2879688"/>
          <a:ext cx="3632601" cy="3051212"/>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555149" y="1482230"/>
            <a:ext cx="4039893" cy="923330"/>
          </a:xfrm>
          <a:prstGeom prst="rect">
            <a:avLst/>
          </a:prstGeom>
        </p:spPr>
        <p:txBody>
          <a:bodyPr wrap="square">
            <a:spAutoFit/>
          </a:bodyPr>
          <a:lstStyle/>
          <a:p>
            <a:pPr algn="ctr"/>
            <a:r>
              <a:rPr lang="en-IN" b="1" dirty="0">
                <a:solidFill>
                  <a:srgbClr val="E1711B"/>
                </a:solidFill>
                <a:latin typeface="Rawline Light" panose="00000400000000000000" pitchFamily="2" charset="0"/>
              </a:rPr>
              <a:t>Has Company Saved On Operational Expenses Since Employee Was Asked To WFH</a:t>
            </a:r>
            <a:endParaRPr lang="en-GB" b="1" dirty="0">
              <a:solidFill>
                <a:srgbClr val="E1711B"/>
              </a:solidFill>
              <a:latin typeface="Rawline Light" panose="00000400000000000000" pitchFamily="2" charset="0"/>
            </a:endParaRPr>
          </a:p>
        </p:txBody>
      </p:sp>
      <p:sp>
        <p:nvSpPr>
          <p:cNvPr id="11" name="Title 3"/>
          <p:cNvSpPr txBox="1">
            <a:spLocks/>
          </p:cNvSpPr>
          <p:nvPr/>
        </p:nvSpPr>
        <p:spPr>
          <a:xfrm>
            <a:off x="0" y="120697"/>
            <a:ext cx="12094590" cy="707886"/>
          </a:xfrm>
          <a:prstGeom prst="rect">
            <a:avLst/>
          </a:prstGeom>
        </p:spPr>
        <p:txBody>
          <a:bodyPr vert="horz" wrap="square" lIns="91440" tIns="45720" rIns="91440" bIns="45720" rtlCol="0" anchor="t">
            <a:spAutoFit/>
          </a:bodyPr>
          <a:lstStyle>
            <a:lvl1pPr algn="l" defTabSz="685800" rtl="0" eaLnBrk="1" latinLnBrk="0" hangingPunct="1">
              <a:lnSpc>
                <a:spcPct val="100000"/>
              </a:lnSpc>
              <a:spcBef>
                <a:spcPct val="0"/>
              </a:spcBef>
              <a:buNone/>
              <a:defRPr sz="2400" b="1" kern="1200" baseline="0">
                <a:solidFill>
                  <a:schemeClr val="tx2"/>
                </a:solidFill>
                <a:latin typeface="+mj-lt"/>
                <a:ea typeface="Arial" panose="020B0604020202020204" pitchFamily="34" charset="0"/>
                <a:cs typeface="Arial" panose="020B0604020202020204" pitchFamily="34" charset="0"/>
              </a:defRPr>
            </a:lvl1pPr>
          </a:lstStyle>
          <a:p>
            <a:r>
              <a:rPr lang="en-GB" sz="2000" dirty="0">
                <a:solidFill>
                  <a:srgbClr val="00727D"/>
                </a:solidFill>
                <a:latin typeface="Rawline SemiBold" panose="00000700000000000000" pitchFamily="2" charset="0"/>
              </a:rPr>
              <a:t>Employers also see benefits to </a:t>
            </a:r>
            <a:r>
              <a:rPr lang="en-GB" sz="2000" i="1" dirty="0">
                <a:solidFill>
                  <a:srgbClr val="00727D"/>
                </a:solidFill>
                <a:latin typeface="Rawline SemiBold" panose="00000700000000000000" pitchFamily="2" charset="0"/>
              </a:rPr>
              <a:t>WFH-</a:t>
            </a:r>
            <a:r>
              <a:rPr lang="en-US" sz="2000" dirty="0">
                <a:solidFill>
                  <a:srgbClr val="00727D"/>
                </a:solidFill>
              </a:rPr>
              <a:t> </a:t>
            </a:r>
            <a:r>
              <a:rPr lang="en-IN" sz="2000" dirty="0">
                <a:solidFill>
                  <a:srgbClr val="00727D"/>
                </a:solidFill>
                <a:latin typeface="Rawline SemiBold" panose="00000700000000000000" pitchFamily="2" charset="0"/>
              </a:rPr>
              <a:t>9 out of 10 think that their company has saved on operational expense</a:t>
            </a:r>
            <a:endParaRPr lang="en-GB" sz="2000" dirty="0">
              <a:solidFill>
                <a:srgbClr val="00727D"/>
              </a:solidFill>
              <a:latin typeface="Rawline SemiBold" panose="00000700000000000000" pitchFamily="2" charset="0"/>
            </a:endParaRPr>
          </a:p>
        </p:txBody>
      </p:sp>
      <p:sp>
        <p:nvSpPr>
          <p:cNvPr id="13" name="Rectangle 12"/>
          <p:cNvSpPr/>
          <p:nvPr/>
        </p:nvSpPr>
        <p:spPr>
          <a:xfrm>
            <a:off x="-16091" y="772350"/>
            <a:ext cx="11573526" cy="369332"/>
          </a:xfrm>
          <a:prstGeom prst="rect">
            <a:avLst/>
          </a:prstGeom>
        </p:spPr>
        <p:txBody>
          <a:bodyPr wrap="square">
            <a:spAutoFit/>
          </a:bodyPr>
          <a:lstStyle/>
          <a:p>
            <a:r>
              <a:rPr lang="en-US" dirty="0">
                <a:solidFill>
                  <a:srgbClr val="00727D"/>
                </a:solidFill>
                <a:latin typeface="Rawline Light" panose="00000400000000000000" pitchFamily="2" charset="0"/>
              </a:rPr>
              <a:t>…and they would encourage </a:t>
            </a:r>
            <a:r>
              <a:rPr lang="en-US" i="1" dirty="0" err="1">
                <a:solidFill>
                  <a:srgbClr val="00727D"/>
                </a:solidFill>
                <a:latin typeface="Rawline Light" panose="00000400000000000000" pitchFamily="2" charset="0"/>
              </a:rPr>
              <a:t>wfh</a:t>
            </a:r>
            <a:r>
              <a:rPr lang="en-US" i="1" dirty="0">
                <a:solidFill>
                  <a:srgbClr val="00727D"/>
                </a:solidFill>
                <a:latin typeface="Rawline Light" panose="00000400000000000000" pitchFamily="2" charset="0"/>
              </a:rPr>
              <a:t> </a:t>
            </a:r>
            <a:r>
              <a:rPr lang="en-US" dirty="0">
                <a:solidFill>
                  <a:srgbClr val="00727D"/>
                </a:solidFill>
                <a:latin typeface="Rawline Light" panose="00000400000000000000" pitchFamily="2" charset="0"/>
              </a:rPr>
              <a:t>if proper work infrastructure is in place, and productivity is maintained.  </a:t>
            </a:r>
            <a:endParaRPr lang="en-GB" i="1" dirty="0">
              <a:solidFill>
                <a:srgbClr val="00727D"/>
              </a:solidFill>
              <a:latin typeface="Rawline Light" panose="00000400000000000000" pitchFamily="2" charset="0"/>
            </a:endParaRPr>
          </a:p>
        </p:txBody>
      </p:sp>
    </p:spTree>
    <p:extLst>
      <p:ext uri="{BB962C8B-B14F-4D97-AF65-F5344CB8AC3E}">
        <p14:creationId xmlns:p14="http://schemas.microsoft.com/office/powerpoint/2010/main" val="92091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3750" y="-461510"/>
            <a:ext cx="12192000" cy="6906126"/>
          </a:xfrm>
          <a:prstGeom prst="rect">
            <a:avLst/>
          </a:prstGeom>
          <a:gradFill flip="none" rotWithShape="1">
            <a:gsLst>
              <a:gs pos="38000">
                <a:schemeClr val="accent3">
                  <a:lumMod val="0"/>
                  <a:lumOff val="100000"/>
                  <a:alpha val="9000"/>
                </a:schemeClr>
              </a:gs>
              <a:gs pos="71000">
                <a:schemeClr val="accent3">
                  <a:lumMod val="45000"/>
                  <a:lumOff val="55000"/>
                  <a:alpha val="2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750" y="1"/>
            <a:ext cx="12205749" cy="6444616"/>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a:cs typeface="Calibri"/>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642" y="6518148"/>
            <a:ext cx="3796284" cy="339852"/>
          </a:xfrm>
          <a:prstGeom prst="rect">
            <a:avLst/>
          </a:prstGeom>
        </p:spPr>
      </p:pic>
      <p:sp>
        <p:nvSpPr>
          <p:cNvPr id="3" name="TextBox 2"/>
          <p:cNvSpPr txBox="1"/>
          <p:nvPr/>
        </p:nvSpPr>
        <p:spPr>
          <a:xfrm>
            <a:off x="711200" y="647700"/>
            <a:ext cx="10756900" cy="5478423"/>
          </a:xfrm>
          <a:prstGeom prst="rect">
            <a:avLst/>
          </a:prstGeom>
          <a:noFill/>
        </p:spPr>
        <p:txBody>
          <a:bodyPr wrap="square" rtlCol="0">
            <a:spAutoFit/>
          </a:bodyPr>
          <a:lstStyle/>
          <a:p>
            <a:r>
              <a:rPr lang="en-US" sz="3000" b="1" dirty="0">
                <a:solidFill>
                  <a:srgbClr val="E1711B"/>
                </a:solidFill>
              </a:rPr>
              <a:t>					SUMMARY</a:t>
            </a:r>
          </a:p>
          <a:p>
            <a:endParaRPr lang="en-US" sz="2000" b="1" dirty="0">
              <a:solidFill>
                <a:srgbClr val="E1711B"/>
              </a:solidFill>
            </a:endParaRPr>
          </a:p>
          <a:p>
            <a:r>
              <a:rPr lang="en-US" sz="2000" b="1" dirty="0">
                <a:solidFill>
                  <a:srgbClr val="E1711B"/>
                </a:solidFill>
              </a:rPr>
              <a:t>PEOPLE ARE LIVING THROUGH PARALLEL CRISES AND ARE AWARE OF IT</a:t>
            </a:r>
          </a:p>
          <a:p>
            <a:endParaRPr lang="en-US" sz="2000" b="1" dirty="0">
              <a:solidFill>
                <a:srgbClr val="E1711B"/>
              </a:solidFill>
            </a:endParaRPr>
          </a:p>
          <a:p>
            <a:r>
              <a:rPr lang="en-US" sz="2000" b="1" dirty="0">
                <a:solidFill>
                  <a:srgbClr val="E1711B"/>
                </a:solidFill>
              </a:rPr>
              <a:t>BRINGING THE WORLD TO A GRINDING HALT WILL BRING 7-8PC DROP IN ANNUAL EMISSIONS- TACKLING CLIMATE CHANGE NEEDS FIXING STRUCTURAL AND SYSTEMIC ISSUES. </a:t>
            </a:r>
          </a:p>
          <a:p>
            <a:endParaRPr lang="en-US" sz="2000" b="1" dirty="0">
              <a:solidFill>
                <a:srgbClr val="E1711B"/>
              </a:solidFill>
            </a:endParaRPr>
          </a:p>
          <a:p>
            <a:r>
              <a:rPr lang="en-US" sz="2000" b="1" dirty="0">
                <a:solidFill>
                  <a:srgbClr val="E1711B"/>
                </a:solidFill>
              </a:rPr>
              <a:t>PUBLIC PERCEPTIONS HAVE CHANGED. IT WILL TAKE TIME TO CHANGE BEHAVIOUR. </a:t>
            </a:r>
          </a:p>
          <a:p>
            <a:endParaRPr lang="en-US" sz="2000" b="1" dirty="0">
              <a:solidFill>
                <a:srgbClr val="E1711B"/>
              </a:solidFill>
            </a:endParaRPr>
          </a:p>
          <a:p>
            <a:r>
              <a:rPr lang="en-US" sz="2000" b="1" dirty="0">
                <a:solidFill>
                  <a:srgbClr val="E1711B"/>
                </a:solidFill>
              </a:rPr>
              <a:t>CHANGED PERCEPTION MUST BE SEIZED WISELY FOR A LONGER TERM VIEW OF REDUCING POLLUTION, EMISSIONS, AND STRESS ON OUR RESOURCES. ( POLICY MAKING)</a:t>
            </a:r>
          </a:p>
          <a:p>
            <a:endParaRPr lang="en-US" sz="2000" b="1" dirty="0">
              <a:solidFill>
                <a:srgbClr val="E1711B"/>
              </a:solidFill>
            </a:endParaRPr>
          </a:p>
          <a:p>
            <a:r>
              <a:rPr lang="en-US" sz="2000" b="1" dirty="0">
                <a:solidFill>
                  <a:srgbClr val="E1711B"/>
                </a:solidFill>
              </a:rPr>
              <a:t>STIMULUS HAS BEEN ANNOUNCED- LET’S NOT WASTE A CRISIS. MAKE IT GREEN!</a:t>
            </a:r>
          </a:p>
          <a:p>
            <a:endParaRPr lang="en-US" sz="2000" b="1" dirty="0">
              <a:solidFill>
                <a:srgbClr val="E1711B"/>
              </a:solidFill>
            </a:endParaRPr>
          </a:p>
        </p:txBody>
      </p:sp>
    </p:spTree>
    <p:extLst>
      <p:ext uri="{BB962C8B-B14F-4D97-AF65-F5344CB8AC3E}">
        <p14:creationId xmlns:p14="http://schemas.microsoft.com/office/powerpoint/2010/main" val="176583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City level findings</a:t>
            </a:r>
          </a:p>
        </p:txBody>
      </p:sp>
    </p:spTree>
    <p:extLst>
      <p:ext uri="{BB962C8B-B14F-4D97-AF65-F5344CB8AC3E}">
        <p14:creationId xmlns:p14="http://schemas.microsoft.com/office/powerpoint/2010/main" val="392053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3750" y="-461510"/>
            <a:ext cx="12192000" cy="6906126"/>
          </a:xfrm>
          <a:prstGeom prst="rect">
            <a:avLst/>
          </a:prstGeom>
          <a:gradFill flip="none" rotWithShape="1">
            <a:gsLst>
              <a:gs pos="38000">
                <a:schemeClr val="accent3">
                  <a:lumMod val="0"/>
                  <a:lumOff val="100000"/>
                  <a:alpha val="9000"/>
                </a:schemeClr>
              </a:gs>
              <a:gs pos="71000">
                <a:schemeClr val="accent3">
                  <a:lumMod val="45000"/>
                  <a:lumOff val="55000"/>
                  <a:alpha val="2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750" y="1635480"/>
            <a:ext cx="12205749" cy="4006368"/>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097828" y="5711957"/>
            <a:ext cx="2107923" cy="806848"/>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6703" y="785052"/>
            <a:ext cx="10469672" cy="400110"/>
          </a:xfrm>
          <a:prstGeom prst="rect">
            <a:avLst/>
          </a:prstGeom>
          <a:noFill/>
        </p:spPr>
        <p:txBody>
          <a:bodyPr wrap="square" rtlCol="0">
            <a:spAutoFit/>
          </a:bodyPr>
          <a:lstStyle/>
          <a:p>
            <a:r>
              <a:rPr lang="en-GB" sz="2000" dirty="0">
                <a:solidFill>
                  <a:schemeClr val="bg1"/>
                </a:solidFill>
                <a:latin typeface="Acumin Pro Black" charset="0"/>
                <a:ea typeface="Acumin Pro Black" charset="0"/>
                <a:cs typeface="Acumin Pro Black" charset="0"/>
                <a:sym typeface="Calibri"/>
              </a:rPr>
              <a:t>HOW WE CREATED A ‘WINDOW OF OPPORTUNITY’</a:t>
            </a:r>
            <a:endParaRPr lang="en-US" sz="2000" dirty="0">
              <a:solidFill>
                <a:schemeClr val="bg1"/>
              </a:solidFill>
              <a:latin typeface="Acumin Pro Black" charset="0"/>
              <a:ea typeface="Acumin Pro Black" charset="0"/>
              <a:cs typeface="Acumin Pro Black" charset="0"/>
            </a:endParaRPr>
          </a:p>
        </p:txBody>
      </p:sp>
      <p:pic>
        <p:nvPicPr>
          <p:cNvPr id="36" name="Google Shape;125;g5bd3398233_0_0"/>
          <p:cNvPicPr preferRelativeResize="0"/>
          <p:nvPr/>
        </p:nvPicPr>
        <p:blipFill rotWithShape="1">
          <a:blip r:embed="rId3">
            <a:alphaModFix/>
          </a:blip>
          <a:srcRect/>
          <a:stretch/>
        </p:blipFill>
        <p:spPr>
          <a:xfrm>
            <a:off x="10181960" y="5763948"/>
            <a:ext cx="1547110" cy="604468"/>
          </a:xfrm>
          <a:prstGeom prst="rect">
            <a:avLst/>
          </a:prstGeom>
          <a:noFill/>
          <a:ln>
            <a:noFill/>
          </a:ln>
        </p:spPr>
      </p:pic>
      <p:sp>
        <p:nvSpPr>
          <p:cNvPr id="47" name="Rectangle 46"/>
          <p:cNvSpPr/>
          <p:nvPr/>
        </p:nvSpPr>
        <p:spPr>
          <a:xfrm>
            <a:off x="561519" y="1"/>
            <a:ext cx="11630479" cy="77020"/>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54001" y="2122258"/>
            <a:ext cx="11392960" cy="2677656"/>
          </a:xfrm>
          <a:prstGeom prst="rect">
            <a:avLst/>
          </a:prstGeom>
          <a:noFill/>
        </p:spPr>
        <p:txBody>
          <a:bodyPr wrap="square" rtlCol="0">
            <a:spAutoFit/>
          </a:bodyPr>
          <a:lstStyle/>
          <a:p>
            <a:pPr marL="457200" indent="-457200">
              <a:buFont typeface="Arial"/>
              <a:buChar char="•"/>
            </a:pPr>
            <a:r>
              <a:rPr lang="en-US" sz="2800" b="1" dirty="0">
                <a:solidFill>
                  <a:srgbClr val="E1711B"/>
                </a:solidFill>
                <a:latin typeface="Calibri"/>
                <a:ea typeface="Acumin Pro Black" charset="0"/>
                <a:cs typeface="Calibri"/>
              </a:rPr>
              <a:t>How are people experiencing the lockdown?</a:t>
            </a:r>
          </a:p>
          <a:p>
            <a:pPr marL="457200" indent="-457200">
              <a:buFont typeface="Arial"/>
              <a:buChar char="•"/>
            </a:pPr>
            <a:endParaRPr lang="en-US" sz="2800" b="1" dirty="0">
              <a:solidFill>
                <a:srgbClr val="E1711B"/>
              </a:solidFill>
              <a:latin typeface="Calibri"/>
              <a:ea typeface="Acumin Pro Black" charset="0"/>
              <a:cs typeface="Calibri"/>
            </a:endParaRPr>
          </a:p>
          <a:p>
            <a:pPr marL="457200" indent="-457200">
              <a:buFont typeface="Arial"/>
              <a:buChar char="•"/>
            </a:pPr>
            <a:r>
              <a:rPr lang="en-US" sz="2800" b="1" dirty="0">
                <a:solidFill>
                  <a:srgbClr val="E1711B"/>
                </a:solidFill>
                <a:latin typeface="Calibri"/>
                <a:ea typeface="Acumin Pro Black" charset="0"/>
                <a:cs typeface="Calibri"/>
              </a:rPr>
              <a:t>What are the big changes in sentiment, </a:t>
            </a:r>
            <a:r>
              <a:rPr lang="en-US" sz="2800" b="1" dirty="0" err="1">
                <a:solidFill>
                  <a:srgbClr val="E1711B"/>
                </a:solidFill>
                <a:latin typeface="Calibri"/>
                <a:ea typeface="Acumin Pro Black" charset="0"/>
                <a:cs typeface="Calibri"/>
              </a:rPr>
              <a:t>esp</a:t>
            </a:r>
            <a:r>
              <a:rPr lang="en-US" sz="2800" b="1" dirty="0">
                <a:solidFill>
                  <a:srgbClr val="E1711B"/>
                </a:solidFill>
                <a:latin typeface="Calibri"/>
                <a:ea typeface="Acumin Pro Black" charset="0"/>
                <a:cs typeface="Calibri"/>
              </a:rPr>
              <a:t> towards cleaner cities, less traffic </a:t>
            </a:r>
            <a:r>
              <a:rPr lang="en-US" sz="2800" b="1">
                <a:solidFill>
                  <a:srgbClr val="E1711B"/>
                </a:solidFill>
                <a:latin typeface="Calibri"/>
                <a:ea typeface="Acumin Pro Black" charset="0"/>
                <a:cs typeface="Calibri"/>
              </a:rPr>
              <a:t>and clean </a:t>
            </a:r>
            <a:r>
              <a:rPr lang="en-US" sz="2800" b="1" dirty="0">
                <a:solidFill>
                  <a:srgbClr val="E1711B"/>
                </a:solidFill>
                <a:latin typeface="Calibri"/>
                <a:ea typeface="Acumin Pro Black" charset="0"/>
                <a:cs typeface="Calibri"/>
              </a:rPr>
              <a:t>air?</a:t>
            </a:r>
          </a:p>
          <a:p>
            <a:pPr marL="457200" indent="-457200">
              <a:buFont typeface="Arial"/>
              <a:buChar char="•"/>
            </a:pPr>
            <a:endParaRPr lang="en-US" sz="2800" b="1" dirty="0">
              <a:solidFill>
                <a:srgbClr val="E1711B"/>
              </a:solidFill>
              <a:latin typeface="Calibri"/>
              <a:ea typeface="Acumin Pro Black" charset="0"/>
              <a:cs typeface="Calibri"/>
            </a:endParaRPr>
          </a:p>
          <a:p>
            <a:pPr marL="457200" indent="-457200">
              <a:buFont typeface="Arial"/>
              <a:buChar char="•"/>
            </a:pPr>
            <a:r>
              <a:rPr lang="en-US" sz="2800" b="1" dirty="0">
                <a:solidFill>
                  <a:srgbClr val="E1711B"/>
                </a:solidFill>
                <a:latin typeface="Calibri"/>
                <a:ea typeface="Acumin Pro Black" charset="0"/>
                <a:cs typeface="Calibri"/>
              </a:rPr>
              <a:t>What do people feel about WFH?</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542" y="5586984"/>
            <a:ext cx="3796284" cy="33985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927" y="513116"/>
            <a:ext cx="1150244" cy="964612"/>
          </a:xfrm>
          <a:prstGeom prst="rect">
            <a:avLst/>
          </a:prstGeom>
        </p:spPr>
      </p:pic>
    </p:spTree>
    <p:extLst>
      <p:ext uri="{BB962C8B-B14F-4D97-AF65-F5344CB8AC3E}">
        <p14:creationId xmlns:p14="http://schemas.microsoft.com/office/powerpoint/2010/main" val="82579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Mumbai</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95% of the respondents said they are impacted by air pollution</a:t>
            </a:r>
          </a:p>
          <a:p>
            <a:pPr marL="342900" indent="-342900">
              <a:buFont typeface="Arial" panose="020B0604020202020204" pitchFamily="34" charset="0"/>
              <a:buChar char="•"/>
            </a:pPr>
            <a:r>
              <a:rPr lang="en-US" sz="2000" b="1" dirty="0">
                <a:solidFill>
                  <a:schemeClr val="bg1"/>
                </a:solidFill>
              </a:rPr>
              <a:t>68% prefer walking shorter distance</a:t>
            </a:r>
          </a:p>
          <a:p>
            <a:pPr marL="342900" indent="-342900">
              <a:buFont typeface="Arial" panose="020B0604020202020204" pitchFamily="34" charset="0"/>
              <a:buChar char="•"/>
            </a:pPr>
            <a:r>
              <a:rPr lang="en-US" sz="2000" b="1" dirty="0">
                <a:solidFill>
                  <a:schemeClr val="bg1"/>
                </a:solidFill>
              </a:rPr>
              <a:t>65% would demand WFH as it may lead to clean air and less traffic</a:t>
            </a:r>
          </a:p>
          <a:p>
            <a:pPr marL="342900" indent="-342900">
              <a:buFont typeface="Arial" panose="020B0604020202020204" pitchFamily="34" charset="0"/>
              <a:buChar char="•"/>
            </a:pPr>
            <a:r>
              <a:rPr lang="en-US" sz="2000" b="1" dirty="0">
                <a:solidFill>
                  <a:schemeClr val="bg1"/>
                </a:solidFill>
              </a:rPr>
              <a:t>71% and 70% also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47% of the respondents willing to buy EVs if the charging infrastructure is in place along with affordability </a:t>
            </a:r>
          </a:p>
          <a:p>
            <a:pPr marL="342900" indent="-342900">
              <a:buFont typeface="Arial" panose="020B0604020202020204" pitchFamily="34" charset="0"/>
              <a:buChar char="•"/>
            </a:pPr>
            <a:r>
              <a:rPr lang="en-US" sz="2000" b="1" dirty="0">
                <a:solidFill>
                  <a:schemeClr val="bg1"/>
                </a:solidFill>
              </a:rPr>
              <a:t>69% of the total respondents from Mumbai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365591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Delhi</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93% of the respondents said they are impacted by air pollution</a:t>
            </a:r>
          </a:p>
          <a:p>
            <a:pPr marL="342900" indent="-342900">
              <a:buFont typeface="Arial" panose="020B0604020202020204" pitchFamily="34" charset="0"/>
              <a:buChar char="•"/>
            </a:pPr>
            <a:r>
              <a:rPr lang="en-US" sz="2000" b="1" dirty="0">
                <a:solidFill>
                  <a:schemeClr val="bg1"/>
                </a:solidFill>
              </a:rPr>
              <a:t>61% prefer walking shorter distance</a:t>
            </a:r>
          </a:p>
          <a:p>
            <a:pPr marL="342900" indent="-342900">
              <a:buFont typeface="Arial" panose="020B0604020202020204" pitchFamily="34" charset="0"/>
              <a:buChar char="•"/>
            </a:pPr>
            <a:r>
              <a:rPr lang="en-US" sz="2000" b="1" dirty="0">
                <a:solidFill>
                  <a:schemeClr val="bg1"/>
                </a:solidFill>
              </a:rPr>
              <a:t>60% would demand WFH as it may lead to clean air and less traffic</a:t>
            </a:r>
          </a:p>
          <a:p>
            <a:pPr marL="342900" indent="-342900">
              <a:buFont typeface="Arial" panose="020B0604020202020204" pitchFamily="34" charset="0"/>
              <a:buChar char="•"/>
            </a:pPr>
            <a:r>
              <a:rPr lang="en-US" sz="2000" b="1" dirty="0">
                <a:solidFill>
                  <a:schemeClr val="bg1"/>
                </a:solidFill>
              </a:rPr>
              <a:t>65% and 64% also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56% of the respondents willing to buy EVs if the charging infrastructure is in place along with affordability </a:t>
            </a:r>
          </a:p>
          <a:p>
            <a:pPr marL="342900" indent="-342900">
              <a:buFont typeface="Arial" panose="020B0604020202020204" pitchFamily="34" charset="0"/>
              <a:buChar char="•"/>
            </a:pPr>
            <a:r>
              <a:rPr lang="en-US" sz="2000" b="1" dirty="0">
                <a:solidFill>
                  <a:schemeClr val="bg1"/>
                </a:solidFill>
              </a:rPr>
              <a:t>70% of the total respondents from Delhi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239357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Bangalore</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016758"/>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92% of the respondents said they are impacted by air pollution</a:t>
            </a:r>
          </a:p>
          <a:p>
            <a:pPr marL="342900" indent="-342900">
              <a:buFont typeface="Arial" panose="020B0604020202020204" pitchFamily="34" charset="0"/>
              <a:buChar char="•"/>
            </a:pPr>
            <a:r>
              <a:rPr lang="en-US" sz="2000" b="1" dirty="0">
                <a:solidFill>
                  <a:schemeClr val="bg1"/>
                </a:solidFill>
              </a:rPr>
              <a:t>70% prefer walking shorter distance</a:t>
            </a:r>
          </a:p>
          <a:p>
            <a:pPr marL="342900" indent="-342900">
              <a:buFont typeface="Arial" panose="020B0604020202020204" pitchFamily="34" charset="0"/>
              <a:buChar char="•"/>
            </a:pPr>
            <a:r>
              <a:rPr lang="en-US" sz="2000" b="1" dirty="0">
                <a:solidFill>
                  <a:schemeClr val="bg1"/>
                </a:solidFill>
              </a:rPr>
              <a:t>59% would demand WFH as it may lead to clean air and less traffic</a:t>
            </a:r>
          </a:p>
          <a:p>
            <a:pPr marL="342900" indent="-342900">
              <a:buFont typeface="Arial" panose="020B0604020202020204" pitchFamily="34" charset="0"/>
              <a:buChar char="•"/>
            </a:pPr>
            <a:r>
              <a:rPr lang="en-US" sz="2000" b="1" dirty="0">
                <a:solidFill>
                  <a:schemeClr val="bg1"/>
                </a:solidFill>
              </a:rPr>
              <a:t>71% of respondents in Bangalore prefer to WFH as it would save money</a:t>
            </a:r>
          </a:p>
          <a:p>
            <a:pPr marL="342900" indent="-342900">
              <a:buFont typeface="Arial" panose="020B0604020202020204" pitchFamily="34" charset="0"/>
              <a:buChar char="•"/>
            </a:pPr>
            <a:r>
              <a:rPr lang="en-US" sz="2000" b="1" dirty="0">
                <a:solidFill>
                  <a:schemeClr val="bg1"/>
                </a:solidFill>
              </a:rPr>
              <a:t>59% of the respondents willing to buy EVs if the charging infrastructure is in place along with affordability </a:t>
            </a:r>
          </a:p>
          <a:p>
            <a:pPr marL="342900" indent="-342900">
              <a:buFont typeface="Arial" panose="020B0604020202020204" pitchFamily="34" charset="0"/>
              <a:buChar char="•"/>
            </a:pPr>
            <a:r>
              <a:rPr lang="en-US" sz="2000" b="1" dirty="0">
                <a:solidFill>
                  <a:schemeClr val="bg1"/>
                </a:solidFill>
              </a:rPr>
              <a:t>70% of the total respondents from Bangalore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58054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Hyderabad</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91% of the respondents said they are impacted by air pollution</a:t>
            </a:r>
          </a:p>
          <a:p>
            <a:pPr marL="342900" indent="-342900">
              <a:buFont typeface="Arial" panose="020B0604020202020204" pitchFamily="34" charset="0"/>
              <a:buChar char="•"/>
            </a:pPr>
            <a:r>
              <a:rPr lang="en-US" sz="2000" b="1" dirty="0">
                <a:solidFill>
                  <a:schemeClr val="bg1"/>
                </a:solidFill>
              </a:rPr>
              <a:t>59% prefer walking shorter distance</a:t>
            </a:r>
          </a:p>
          <a:p>
            <a:pPr marL="342900" indent="-342900">
              <a:buFont typeface="Arial" panose="020B0604020202020204" pitchFamily="34" charset="0"/>
              <a:buChar char="•"/>
            </a:pPr>
            <a:r>
              <a:rPr lang="en-US" sz="2000" b="1" dirty="0">
                <a:solidFill>
                  <a:schemeClr val="bg1"/>
                </a:solidFill>
              </a:rPr>
              <a:t>57% would demand WFH as it may lead to clean air and less traffic</a:t>
            </a:r>
          </a:p>
          <a:p>
            <a:pPr marL="342900" indent="-342900">
              <a:buFont typeface="Arial" panose="020B0604020202020204" pitchFamily="34" charset="0"/>
              <a:buChar char="•"/>
            </a:pPr>
            <a:r>
              <a:rPr lang="en-US" sz="2000" b="1" dirty="0">
                <a:solidFill>
                  <a:schemeClr val="bg1"/>
                </a:solidFill>
              </a:rPr>
              <a:t>80% and 67% also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49% of the respondents willing to buy EVs if the charging infrastructure is in place along with affordability </a:t>
            </a:r>
          </a:p>
          <a:p>
            <a:pPr marL="342900" indent="-342900">
              <a:buFont typeface="Arial" panose="020B0604020202020204" pitchFamily="34" charset="0"/>
              <a:buChar char="•"/>
            </a:pPr>
            <a:r>
              <a:rPr lang="en-US" sz="2000" b="1" dirty="0">
                <a:solidFill>
                  <a:schemeClr val="bg1"/>
                </a:solidFill>
              </a:rPr>
              <a:t>68% of the total respondents from Hyderabad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423055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Chennai</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90% of the respondents said they are impacted by air pollution</a:t>
            </a:r>
          </a:p>
          <a:p>
            <a:pPr marL="342900" indent="-342900">
              <a:buFont typeface="Arial" panose="020B0604020202020204" pitchFamily="34" charset="0"/>
              <a:buChar char="•"/>
            </a:pPr>
            <a:r>
              <a:rPr lang="en-US" sz="2000" b="1" dirty="0">
                <a:solidFill>
                  <a:schemeClr val="bg1"/>
                </a:solidFill>
              </a:rPr>
              <a:t>55% prefer walking shorter distance</a:t>
            </a:r>
          </a:p>
          <a:p>
            <a:pPr marL="342900" indent="-342900">
              <a:buFont typeface="Arial" panose="020B0604020202020204" pitchFamily="34" charset="0"/>
              <a:buChar char="•"/>
            </a:pPr>
            <a:r>
              <a:rPr lang="en-US" sz="2000" b="1" dirty="0">
                <a:solidFill>
                  <a:schemeClr val="bg1"/>
                </a:solidFill>
              </a:rPr>
              <a:t>60% would demand WFH as it may lead to clean air and less traffic</a:t>
            </a:r>
          </a:p>
          <a:p>
            <a:pPr marL="342900" indent="-342900">
              <a:buFont typeface="Arial" panose="020B0604020202020204" pitchFamily="34" charset="0"/>
              <a:buChar char="•"/>
            </a:pPr>
            <a:r>
              <a:rPr lang="en-US" sz="2000" b="1" dirty="0">
                <a:solidFill>
                  <a:schemeClr val="bg1"/>
                </a:solidFill>
              </a:rPr>
              <a:t>74% and 61% also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41% of the respondents willing to buy EVs if the charging infrastructure is in place along with affordability </a:t>
            </a:r>
          </a:p>
          <a:p>
            <a:pPr marL="342900" indent="-342900">
              <a:buFont typeface="Arial" panose="020B0604020202020204" pitchFamily="34" charset="0"/>
              <a:buChar char="•"/>
            </a:pPr>
            <a:r>
              <a:rPr lang="en-US" sz="2000" b="1" dirty="0">
                <a:solidFill>
                  <a:schemeClr val="bg1"/>
                </a:solidFill>
              </a:rPr>
              <a:t>70% of the total respondents from Chennai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15540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Kolkata</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90% of the respondents said they are impacted by air pollution</a:t>
            </a:r>
          </a:p>
          <a:p>
            <a:pPr marL="342900" indent="-342900">
              <a:buFont typeface="Arial" panose="020B0604020202020204" pitchFamily="34" charset="0"/>
              <a:buChar char="•"/>
            </a:pPr>
            <a:r>
              <a:rPr lang="en-US" sz="2000" b="1" dirty="0">
                <a:solidFill>
                  <a:schemeClr val="bg1"/>
                </a:solidFill>
              </a:rPr>
              <a:t>60% prefer walking shorter distance</a:t>
            </a:r>
          </a:p>
          <a:p>
            <a:pPr marL="342900" indent="-342900">
              <a:buFont typeface="Arial" panose="020B0604020202020204" pitchFamily="34" charset="0"/>
              <a:buChar char="•"/>
            </a:pPr>
            <a:r>
              <a:rPr lang="en-US" sz="2000" b="1" dirty="0">
                <a:solidFill>
                  <a:schemeClr val="bg1"/>
                </a:solidFill>
              </a:rPr>
              <a:t>60% would demand WFH as it may lead to clean air and less traffic</a:t>
            </a:r>
          </a:p>
          <a:p>
            <a:pPr marL="342900" indent="-342900">
              <a:buFont typeface="Arial" panose="020B0604020202020204" pitchFamily="34" charset="0"/>
              <a:buChar char="•"/>
            </a:pPr>
            <a:r>
              <a:rPr lang="en-US" sz="2000" b="1" dirty="0">
                <a:solidFill>
                  <a:schemeClr val="bg1"/>
                </a:solidFill>
              </a:rPr>
              <a:t>71% and 72% also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41% of the respondents willing to buy EVs if the charging infrastructure is in place along with affordability </a:t>
            </a:r>
          </a:p>
          <a:p>
            <a:pPr marL="342900" indent="-342900">
              <a:buFont typeface="Arial" panose="020B0604020202020204" pitchFamily="34" charset="0"/>
              <a:buChar char="•"/>
            </a:pPr>
            <a:r>
              <a:rPr lang="en-US" sz="2000" b="1" dirty="0">
                <a:solidFill>
                  <a:schemeClr val="bg1"/>
                </a:solidFill>
              </a:rPr>
              <a:t>64% of the total respondents from Kolkata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75521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Jaipur</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94% of the respondents said they are impacted by air pollution</a:t>
            </a:r>
          </a:p>
          <a:p>
            <a:pPr marL="342900" indent="-342900">
              <a:buFont typeface="Arial" panose="020B0604020202020204" pitchFamily="34" charset="0"/>
              <a:buChar char="•"/>
            </a:pPr>
            <a:r>
              <a:rPr lang="en-US" sz="2000" b="1" dirty="0">
                <a:solidFill>
                  <a:schemeClr val="bg1"/>
                </a:solidFill>
              </a:rPr>
              <a:t>62% prefer walking shorter distance</a:t>
            </a:r>
          </a:p>
          <a:p>
            <a:pPr marL="342900" indent="-342900">
              <a:buFont typeface="Arial" panose="020B0604020202020204" pitchFamily="34" charset="0"/>
              <a:buChar char="•"/>
            </a:pPr>
            <a:r>
              <a:rPr lang="en-US" sz="2000" b="1" dirty="0">
                <a:solidFill>
                  <a:schemeClr val="bg1"/>
                </a:solidFill>
              </a:rPr>
              <a:t>50% would demand WFH as it may lead to clean air and less traffic</a:t>
            </a:r>
          </a:p>
          <a:p>
            <a:pPr marL="342900" indent="-342900">
              <a:buFont typeface="Arial" panose="020B0604020202020204" pitchFamily="34" charset="0"/>
              <a:buChar char="•"/>
            </a:pPr>
            <a:r>
              <a:rPr lang="en-US" sz="2000" b="1" dirty="0">
                <a:solidFill>
                  <a:schemeClr val="bg1"/>
                </a:solidFill>
              </a:rPr>
              <a:t>50% of the respondents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62% of the respondents willing to buy EVs if the charging infrastructure is in place along with affordability (highest among 10 cities)</a:t>
            </a:r>
          </a:p>
          <a:p>
            <a:pPr marL="342900" indent="-342900">
              <a:buFont typeface="Arial" panose="020B0604020202020204" pitchFamily="34" charset="0"/>
              <a:buChar char="•"/>
            </a:pPr>
            <a:r>
              <a:rPr lang="en-US" sz="2000" b="1" dirty="0">
                <a:solidFill>
                  <a:schemeClr val="bg1"/>
                </a:solidFill>
              </a:rPr>
              <a:t>63% of the total respondents from Jaipur are willing to work from home</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078009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Ahmedabad</a:t>
            </a:r>
          </a:p>
        </p:txBody>
      </p:sp>
      <p:sp>
        <p:nvSpPr>
          <p:cNvPr id="3" name="TextBox 2">
            <a:extLst>
              <a:ext uri="{FF2B5EF4-FFF2-40B4-BE49-F238E27FC236}">
                <a16:creationId xmlns:a16="http://schemas.microsoft.com/office/drawing/2014/main" id="{388B8565-A647-E04C-8696-A2CD0395B271}"/>
              </a:ext>
            </a:extLst>
          </p:cNvPr>
          <p:cNvSpPr txBox="1"/>
          <p:nvPr/>
        </p:nvSpPr>
        <p:spPr>
          <a:xfrm>
            <a:off x="1566888" y="1971304"/>
            <a:ext cx="5997694" cy="5632311"/>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90% of the respondents said they are impacted by air pollution</a:t>
            </a:r>
          </a:p>
          <a:p>
            <a:pPr marL="342900" indent="-342900">
              <a:buFont typeface="Arial" panose="020B0604020202020204" pitchFamily="34" charset="0"/>
              <a:buChar char="•"/>
            </a:pPr>
            <a:r>
              <a:rPr lang="en-US" sz="2000" b="1" dirty="0">
                <a:solidFill>
                  <a:schemeClr val="bg1"/>
                </a:solidFill>
              </a:rPr>
              <a:t>62% prefer walking shorter distance</a:t>
            </a:r>
          </a:p>
          <a:p>
            <a:pPr marL="342900" indent="-342900">
              <a:buFont typeface="Arial" panose="020B0604020202020204" pitchFamily="34" charset="0"/>
              <a:buChar char="•"/>
            </a:pPr>
            <a:r>
              <a:rPr lang="en-US" sz="2000" b="1" dirty="0">
                <a:solidFill>
                  <a:schemeClr val="bg1"/>
                </a:solidFill>
              </a:rPr>
              <a:t>64% would demand WFH as it may lead to clean air and less traffic</a:t>
            </a:r>
          </a:p>
          <a:p>
            <a:pPr marL="342900" indent="-342900">
              <a:buFont typeface="Arial" panose="020B0604020202020204" pitchFamily="34" charset="0"/>
              <a:buChar char="•"/>
            </a:pPr>
            <a:r>
              <a:rPr lang="en-US" sz="2000" b="1" dirty="0">
                <a:solidFill>
                  <a:schemeClr val="bg1"/>
                </a:solidFill>
              </a:rPr>
              <a:t>64% and 63% also want to WFH to avoid crowded places and shared mobility respectively</a:t>
            </a:r>
          </a:p>
          <a:p>
            <a:pPr marL="342900" indent="-342900">
              <a:buFont typeface="Arial" panose="020B0604020202020204" pitchFamily="34" charset="0"/>
              <a:buChar char="•"/>
            </a:pPr>
            <a:r>
              <a:rPr lang="en-US" sz="2000" b="1" dirty="0">
                <a:solidFill>
                  <a:schemeClr val="bg1"/>
                </a:solidFill>
              </a:rPr>
              <a:t>43% of the respondents willing to buy EVs if the charging infrastructure is in place along with affordability</a:t>
            </a:r>
          </a:p>
          <a:p>
            <a:pPr marL="342900" indent="-342900">
              <a:buFont typeface="Arial" panose="020B0604020202020204" pitchFamily="34" charset="0"/>
              <a:buChar char="•"/>
            </a:pPr>
            <a:r>
              <a:rPr lang="en-US" sz="2000" b="1" dirty="0">
                <a:solidFill>
                  <a:schemeClr val="bg1"/>
                </a:solidFill>
              </a:rPr>
              <a:t>78% of the total respondents from Ahmedabad are willing to work from home</a:t>
            </a:r>
          </a:p>
          <a:p>
            <a:r>
              <a:rPr lang="en-US" sz="2000" b="1" dirty="0">
                <a:solidFill>
                  <a:schemeClr val="bg1"/>
                </a:solidFill>
              </a:rPr>
              <a:t>     (highest amongst the 10 cities)</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94659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Pune</a:t>
            </a:r>
          </a:p>
        </p:txBody>
      </p:sp>
      <p:sp>
        <p:nvSpPr>
          <p:cNvPr id="3" name="TextBox 2">
            <a:extLst>
              <a:ext uri="{FF2B5EF4-FFF2-40B4-BE49-F238E27FC236}">
                <a16:creationId xmlns:a16="http://schemas.microsoft.com/office/drawing/2014/main" id="{388B8565-A647-E04C-8696-A2CD0395B271}"/>
              </a:ext>
            </a:extLst>
          </p:cNvPr>
          <p:cNvSpPr txBox="1"/>
          <p:nvPr/>
        </p:nvSpPr>
        <p:spPr>
          <a:xfrm>
            <a:off x="1590638" y="1579418"/>
            <a:ext cx="5997694" cy="6247864"/>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93% of the respondents said they are impacted by air pollution</a:t>
            </a:r>
          </a:p>
          <a:p>
            <a:pPr marL="342900" indent="-342900">
              <a:buFont typeface="Arial" panose="020B0604020202020204" pitchFamily="34" charset="0"/>
              <a:buChar char="•"/>
            </a:pPr>
            <a:r>
              <a:rPr lang="en-US" sz="2000" b="1" dirty="0">
                <a:solidFill>
                  <a:schemeClr val="bg1"/>
                </a:solidFill>
              </a:rPr>
              <a:t>75% prefer walking shorter distance (highest amongst the 10 cities)</a:t>
            </a:r>
          </a:p>
          <a:p>
            <a:pPr marL="342900" indent="-342900">
              <a:buFont typeface="Arial" panose="020B0604020202020204" pitchFamily="34" charset="0"/>
              <a:buChar char="•"/>
            </a:pPr>
            <a:r>
              <a:rPr lang="en-US" sz="2000" b="1" dirty="0">
                <a:solidFill>
                  <a:schemeClr val="bg1"/>
                </a:solidFill>
              </a:rPr>
              <a:t>71% would demand WFH as it may lead to clean air and less traffic (highest amongst the 10 cities)</a:t>
            </a:r>
          </a:p>
          <a:p>
            <a:pPr marL="342900" indent="-342900">
              <a:buFont typeface="Arial" panose="020B0604020202020204" pitchFamily="34" charset="0"/>
              <a:buChar char="•"/>
            </a:pPr>
            <a:r>
              <a:rPr lang="en-US" sz="2000" b="1" dirty="0">
                <a:solidFill>
                  <a:schemeClr val="bg1"/>
                </a:solidFill>
              </a:rPr>
              <a:t>80% and 74% also want to WFH to avoid crowded places and shared mobility respectively (highest amongst 10 cities)</a:t>
            </a:r>
          </a:p>
          <a:p>
            <a:pPr marL="342900" indent="-342900">
              <a:buFont typeface="Arial" panose="020B0604020202020204" pitchFamily="34" charset="0"/>
              <a:buChar char="•"/>
            </a:pPr>
            <a:r>
              <a:rPr lang="en-US" sz="2000" b="1" dirty="0">
                <a:solidFill>
                  <a:schemeClr val="bg1"/>
                </a:solidFill>
              </a:rPr>
              <a:t>57% of the respondents willing to buy EVs if the charging infrastructure is in place along with affordability</a:t>
            </a:r>
          </a:p>
          <a:p>
            <a:pPr marL="342900" indent="-342900">
              <a:buFont typeface="Arial" panose="020B0604020202020204" pitchFamily="34" charset="0"/>
              <a:buChar char="•"/>
            </a:pPr>
            <a:r>
              <a:rPr lang="en-US" sz="2000" b="1" dirty="0">
                <a:solidFill>
                  <a:schemeClr val="bg1"/>
                </a:solidFill>
              </a:rPr>
              <a:t>69% of the total respondents from Ahmedabad are willing to work from home</a:t>
            </a:r>
          </a:p>
          <a:p>
            <a:r>
              <a:rPr lang="en-US" sz="2000" b="1" dirty="0">
                <a:solidFill>
                  <a:schemeClr val="bg1"/>
                </a:solidFill>
              </a:rPr>
              <a:t>     (highest amongst the 10 cities)</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2774222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a:solidFill>
            <a:srgbClr val="00727D"/>
          </a:solidFill>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Surat</a:t>
            </a:r>
          </a:p>
        </p:txBody>
      </p:sp>
      <p:sp>
        <p:nvSpPr>
          <p:cNvPr id="3" name="TextBox 2">
            <a:extLst>
              <a:ext uri="{FF2B5EF4-FFF2-40B4-BE49-F238E27FC236}">
                <a16:creationId xmlns:a16="http://schemas.microsoft.com/office/drawing/2014/main" id="{388B8565-A647-E04C-8696-A2CD0395B271}"/>
              </a:ext>
            </a:extLst>
          </p:cNvPr>
          <p:cNvSpPr txBox="1"/>
          <p:nvPr/>
        </p:nvSpPr>
        <p:spPr>
          <a:xfrm>
            <a:off x="1080000" y="1579418"/>
            <a:ext cx="6508332" cy="5940088"/>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78% of the respondents said they are impacted by air pollution (lowest amongst 20 cities)</a:t>
            </a:r>
          </a:p>
          <a:p>
            <a:pPr marL="342900" indent="-342900">
              <a:buFont typeface="Arial" panose="020B0604020202020204" pitchFamily="34" charset="0"/>
              <a:buChar char="•"/>
            </a:pPr>
            <a:r>
              <a:rPr lang="en-US" sz="2000" b="1" dirty="0">
                <a:solidFill>
                  <a:schemeClr val="bg1"/>
                </a:solidFill>
              </a:rPr>
              <a:t>50% prefer walking shorter distance (highest amongst the 10 cities)</a:t>
            </a:r>
          </a:p>
          <a:p>
            <a:pPr marL="342900" indent="-342900">
              <a:buFont typeface="Arial" panose="020B0604020202020204" pitchFamily="34" charset="0"/>
              <a:buChar char="•"/>
            </a:pPr>
            <a:r>
              <a:rPr lang="en-US" sz="2000" b="1" dirty="0">
                <a:solidFill>
                  <a:schemeClr val="bg1"/>
                </a:solidFill>
              </a:rPr>
              <a:t>51% would demand WFH as it may lead to clean air and less traffic (highest amongst the 10 cities)</a:t>
            </a:r>
          </a:p>
          <a:p>
            <a:pPr marL="342900" indent="-342900">
              <a:buFont typeface="Arial" panose="020B0604020202020204" pitchFamily="34" charset="0"/>
              <a:buChar char="•"/>
            </a:pPr>
            <a:r>
              <a:rPr lang="en-US" sz="2000" b="1" dirty="0">
                <a:solidFill>
                  <a:schemeClr val="bg1"/>
                </a:solidFill>
              </a:rPr>
              <a:t>53% and 54% also want to WFH to avoid crowded places and shared mobility respectively (highest amongst 10 cities)</a:t>
            </a:r>
          </a:p>
          <a:p>
            <a:pPr marL="342900" indent="-342900">
              <a:buFont typeface="Arial" panose="020B0604020202020204" pitchFamily="34" charset="0"/>
              <a:buChar char="•"/>
            </a:pPr>
            <a:r>
              <a:rPr lang="en-US" sz="2000" b="1" dirty="0">
                <a:solidFill>
                  <a:schemeClr val="bg1"/>
                </a:solidFill>
              </a:rPr>
              <a:t>46% of the respondents willing to buy EVs if the charging infrastructure is in place along with affordability</a:t>
            </a:r>
          </a:p>
          <a:p>
            <a:pPr marL="342900" indent="-342900">
              <a:buFont typeface="Arial" panose="020B0604020202020204" pitchFamily="34" charset="0"/>
              <a:buChar char="•"/>
            </a:pPr>
            <a:r>
              <a:rPr lang="en-US" sz="2000" b="1" dirty="0">
                <a:solidFill>
                  <a:schemeClr val="bg1"/>
                </a:solidFill>
              </a:rPr>
              <a:t>64% of the total respondents from Ahmedabad are willing to work from home</a:t>
            </a:r>
          </a:p>
          <a:p>
            <a:r>
              <a:rPr lang="en-US" sz="2000" b="1" dirty="0">
                <a:solidFill>
                  <a:schemeClr val="bg1"/>
                </a:solidFill>
              </a:rPr>
              <a:t>     (highest amongst the 10 cities)</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14040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07868688"/>
              </p:ext>
            </p:extLst>
          </p:nvPr>
        </p:nvGraphicFramePr>
        <p:xfrm>
          <a:off x="2423181" y="1858801"/>
          <a:ext cx="3582544" cy="4740974"/>
        </p:xfrm>
        <a:graphic>
          <a:graphicData uri="http://schemas.openxmlformats.org/drawingml/2006/table">
            <a:tbl>
              <a:tblPr firstRow="1" bandRow="1">
                <a:tableStyleId>{5C22544A-7EE6-4342-B048-85BDC9FD1C3A}</a:tableStyleId>
              </a:tblPr>
              <a:tblGrid>
                <a:gridCol w="2299886">
                  <a:extLst>
                    <a:ext uri="{9D8B030D-6E8A-4147-A177-3AD203B41FA5}">
                      <a16:colId xmlns:a16="http://schemas.microsoft.com/office/drawing/2014/main" val="2788263760"/>
                    </a:ext>
                  </a:extLst>
                </a:gridCol>
                <a:gridCol w="1282658">
                  <a:extLst>
                    <a:ext uri="{9D8B030D-6E8A-4147-A177-3AD203B41FA5}">
                      <a16:colId xmlns:a16="http://schemas.microsoft.com/office/drawing/2014/main" val="4115401663"/>
                    </a:ext>
                  </a:extLst>
                </a:gridCol>
              </a:tblGrid>
              <a:tr h="338641">
                <a:tc>
                  <a:txBody>
                    <a:bodyPr/>
                    <a:lstStyle/>
                    <a:p>
                      <a:r>
                        <a:rPr lang="en-IN" sz="1400" dirty="0">
                          <a:latin typeface="Rawline" panose="00000500000000000000" pitchFamily="2" charset="0"/>
                        </a:rPr>
                        <a:t>Gender</a:t>
                      </a:r>
                      <a:endParaRPr lang="en-GB" sz="1400" dirty="0">
                        <a:latin typeface="Rawline" panose="00000500000000000000" pitchFamily="2" charset="0"/>
                      </a:endParaRPr>
                    </a:p>
                  </a:txBody>
                  <a:tcPr anchor="ctr">
                    <a:solidFill>
                      <a:srgbClr val="00727D"/>
                    </a:solidFill>
                  </a:tcPr>
                </a:tc>
                <a:tc>
                  <a:txBody>
                    <a:bodyPr/>
                    <a:lstStyle/>
                    <a:p>
                      <a:pPr algn="ctr"/>
                      <a:r>
                        <a:rPr lang="en-IN" sz="1400" dirty="0">
                          <a:latin typeface="Rawline" panose="00000500000000000000" pitchFamily="2" charset="0"/>
                        </a:rPr>
                        <a:t>Percentage</a:t>
                      </a:r>
                      <a:endParaRPr lang="en-GB" sz="1400" dirty="0">
                        <a:latin typeface="Rawline" panose="00000500000000000000" pitchFamily="2" charset="0"/>
                      </a:endParaRPr>
                    </a:p>
                  </a:txBody>
                  <a:tcPr anchor="ctr">
                    <a:solidFill>
                      <a:srgbClr val="00727D"/>
                    </a:solidFill>
                  </a:tcPr>
                </a:tc>
                <a:extLst>
                  <a:ext uri="{0D108BD9-81ED-4DB2-BD59-A6C34878D82A}">
                    <a16:rowId xmlns:a16="http://schemas.microsoft.com/office/drawing/2014/main" val="3826673922"/>
                  </a:ext>
                </a:extLst>
              </a:tr>
              <a:tr h="338641">
                <a:tc>
                  <a:txBody>
                    <a:bodyPr/>
                    <a:lstStyle/>
                    <a:p>
                      <a:r>
                        <a:rPr lang="en-IN" sz="1400" dirty="0">
                          <a:latin typeface="Rawline" panose="00000500000000000000" pitchFamily="2" charset="0"/>
                        </a:rPr>
                        <a:t>Males</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60%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608321051"/>
                  </a:ext>
                </a:extLst>
              </a:tr>
              <a:tr h="338641">
                <a:tc>
                  <a:txBody>
                    <a:bodyPr/>
                    <a:lstStyle/>
                    <a:p>
                      <a:r>
                        <a:rPr lang="en-IN" sz="1400" dirty="0">
                          <a:latin typeface="Rawline" panose="00000500000000000000" pitchFamily="2" charset="0"/>
                        </a:rPr>
                        <a:t>Females</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40%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660052389"/>
                  </a:ext>
                </a:extLst>
              </a:tr>
              <a:tr h="338641">
                <a:tc>
                  <a:txBody>
                    <a:bodyPr/>
                    <a:lstStyle/>
                    <a:p>
                      <a:r>
                        <a:rPr lang="en-IN" sz="1400" b="1" dirty="0">
                          <a:solidFill>
                            <a:schemeClr val="bg1"/>
                          </a:solidFill>
                          <a:latin typeface="Rawline" panose="00000500000000000000" pitchFamily="2" charset="0"/>
                        </a:rPr>
                        <a:t>Age</a:t>
                      </a:r>
                      <a:endParaRPr lang="en-GB" sz="1400" b="1" dirty="0">
                        <a:solidFill>
                          <a:schemeClr val="bg1"/>
                        </a:solidFill>
                        <a:latin typeface="Rawline" panose="00000500000000000000" pitchFamily="2" charset="0"/>
                      </a:endParaRPr>
                    </a:p>
                  </a:txBody>
                  <a:tcPr anchor="ctr">
                    <a:solidFill>
                      <a:srgbClr val="00727D"/>
                    </a:solidFill>
                  </a:tcPr>
                </a:tc>
                <a:tc>
                  <a:txBody>
                    <a:bodyPr/>
                    <a:lstStyle/>
                    <a:p>
                      <a:pPr algn="ctr"/>
                      <a:endParaRPr lang="en-GB" sz="1400" dirty="0">
                        <a:solidFill>
                          <a:schemeClr val="bg1"/>
                        </a:solidFill>
                        <a:latin typeface="Rawline" panose="00000500000000000000" pitchFamily="2" charset="0"/>
                      </a:endParaRPr>
                    </a:p>
                  </a:txBody>
                  <a:tcPr anchor="ctr">
                    <a:solidFill>
                      <a:srgbClr val="00727D"/>
                    </a:solidFill>
                  </a:tcPr>
                </a:tc>
                <a:extLst>
                  <a:ext uri="{0D108BD9-81ED-4DB2-BD59-A6C34878D82A}">
                    <a16:rowId xmlns:a16="http://schemas.microsoft.com/office/drawing/2014/main" val="3459457467"/>
                  </a:ext>
                </a:extLst>
              </a:tr>
              <a:tr h="338641">
                <a:tc>
                  <a:txBody>
                    <a:bodyPr/>
                    <a:lstStyle/>
                    <a:p>
                      <a:r>
                        <a:rPr lang="en-IN" sz="1400" dirty="0">
                          <a:latin typeface="Rawline" panose="00000500000000000000" pitchFamily="2" charset="0"/>
                        </a:rPr>
                        <a:t>25 – 34</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59%</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4117358701"/>
                  </a:ext>
                </a:extLst>
              </a:tr>
              <a:tr h="338641">
                <a:tc>
                  <a:txBody>
                    <a:bodyPr/>
                    <a:lstStyle/>
                    <a:p>
                      <a:r>
                        <a:rPr lang="en-IN" sz="1400" dirty="0">
                          <a:latin typeface="Rawline" panose="00000500000000000000" pitchFamily="2" charset="0"/>
                        </a:rPr>
                        <a:t>35 –</a:t>
                      </a:r>
                      <a:r>
                        <a:rPr lang="en-IN" sz="1400" baseline="0" dirty="0">
                          <a:latin typeface="Rawline" panose="00000500000000000000" pitchFamily="2" charset="0"/>
                        </a:rPr>
                        <a:t> 44 </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32%</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2533915650"/>
                  </a:ext>
                </a:extLst>
              </a:tr>
              <a:tr h="338641">
                <a:tc>
                  <a:txBody>
                    <a:bodyPr/>
                    <a:lstStyle/>
                    <a:p>
                      <a:r>
                        <a:rPr lang="en-IN" sz="1400" dirty="0">
                          <a:latin typeface="Rawline" panose="00000500000000000000" pitchFamily="2" charset="0"/>
                        </a:rPr>
                        <a:t>45</a:t>
                      </a:r>
                      <a:r>
                        <a:rPr lang="en-IN" sz="1400" baseline="0" dirty="0">
                          <a:latin typeface="Rawline" panose="00000500000000000000" pitchFamily="2" charset="0"/>
                        </a:rPr>
                        <a:t> – 55</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609774235"/>
                  </a:ext>
                </a:extLst>
              </a:tr>
              <a:tr h="338641">
                <a:tc>
                  <a:txBody>
                    <a:bodyPr/>
                    <a:lstStyle/>
                    <a:p>
                      <a:r>
                        <a:rPr lang="en-IN" sz="1400" b="1" dirty="0">
                          <a:solidFill>
                            <a:schemeClr val="bg1"/>
                          </a:solidFill>
                          <a:latin typeface="Rawline" panose="00000500000000000000" pitchFamily="2" charset="0"/>
                        </a:rPr>
                        <a:t>SEC</a:t>
                      </a:r>
                      <a:endParaRPr lang="en-GB" sz="1400" b="1" dirty="0">
                        <a:solidFill>
                          <a:schemeClr val="bg1"/>
                        </a:solidFill>
                        <a:latin typeface="Rawline" panose="00000500000000000000" pitchFamily="2" charset="0"/>
                      </a:endParaRPr>
                    </a:p>
                  </a:txBody>
                  <a:tcPr anchor="ctr">
                    <a:solidFill>
                      <a:srgbClr val="00727D"/>
                    </a:solidFill>
                  </a:tcPr>
                </a:tc>
                <a:tc>
                  <a:txBody>
                    <a:bodyPr/>
                    <a:lstStyle/>
                    <a:p>
                      <a:pPr algn="ctr"/>
                      <a:endParaRPr lang="en-GB" sz="1400" dirty="0">
                        <a:latin typeface="Rawline" panose="00000500000000000000" pitchFamily="2" charset="0"/>
                      </a:endParaRPr>
                    </a:p>
                  </a:txBody>
                  <a:tcPr anchor="ctr">
                    <a:solidFill>
                      <a:srgbClr val="00727D"/>
                    </a:solidFill>
                  </a:tcPr>
                </a:tc>
                <a:extLst>
                  <a:ext uri="{0D108BD9-81ED-4DB2-BD59-A6C34878D82A}">
                    <a16:rowId xmlns:a16="http://schemas.microsoft.com/office/drawing/2014/main" val="1338112562"/>
                  </a:ext>
                </a:extLst>
              </a:tr>
              <a:tr h="338641">
                <a:tc>
                  <a:txBody>
                    <a:bodyPr/>
                    <a:lstStyle/>
                    <a:p>
                      <a:r>
                        <a:rPr lang="en-IN" sz="1400" b="0" dirty="0">
                          <a:solidFill>
                            <a:schemeClr val="tx1"/>
                          </a:solidFill>
                          <a:latin typeface="Rawline" panose="00000500000000000000" pitchFamily="2" charset="0"/>
                        </a:rPr>
                        <a:t>NCCS A</a:t>
                      </a:r>
                      <a:endParaRPr lang="en-GB" sz="1400" b="0" dirty="0">
                        <a:solidFill>
                          <a:schemeClr val="tx1"/>
                        </a:solidFill>
                        <a:latin typeface="Rawline" panose="00000500000000000000" pitchFamily="2" charset="0"/>
                      </a:endParaRPr>
                    </a:p>
                  </a:txBody>
                  <a:tcPr anchor="ctr">
                    <a:noFill/>
                  </a:tcPr>
                </a:tc>
                <a:tc>
                  <a:txBody>
                    <a:bodyPr/>
                    <a:lstStyle/>
                    <a:p>
                      <a:pPr algn="ctr"/>
                      <a:r>
                        <a:rPr lang="en-IN" sz="1400" dirty="0">
                          <a:solidFill>
                            <a:schemeClr val="tx1"/>
                          </a:solidFill>
                          <a:latin typeface="Rawline" panose="00000500000000000000" pitchFamily="2" charset="0"/>
                        </a:rPr>
                        <a:t>80%</a:t>
                      </a:r>
                      <a:endParaRPr lang="en-GB" sz="1400" dirty="0">
                        <a:solidFill>
                          <a:schemeClr val="tx1"/>
                        </a:solidFill>
                        <a:latin typeface="Rawline" panose="00000500000000000000" pitchFamily="2" charset="0"/>
                      </a:endParaRPr>
                    </a:p>
                  </a:txBody>
                  <a:tcPr anchor="ctr">
                    <a:noFill/>
                  </a:tcPr>
                </a:tc>
                <a:extLst>
                  <a:ext uri="{0D108BD9-81ED-4DB2-BD59-A6C34878D82A}">
                    <a16:rowId xmlns:a16="http://schemas.microsoft.com/office/drawing/2014/main" val="150824221"/>
                  </a:ext>
                </a:extLst>
              </a:tr>
              <a:tr h="33864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Rawline" panose="00000500000000000000" pitchFamily="2" charset="0"/>
                        </a:rPr>
                        <a:t>NCCS B</a:t>
                      </a:r>
                      <a:endParaRPr lang="en-GB" sz="1400" b="0" dirty="0">
                        <a:solidFill>
                          <a:schemeClr val="tx1"/>
                        </a:solidFill>
                        <a:latin typeface="Rawline" panose="00000500000000000000" pitchFamily="2" charset="0"/>
                      </a:endParaRPr>
                    </a:p>
                  </a:txBody>
                  <a:tcPr anchor="ctr">
                    <a:noFill/>
                  </a:tcPr>
                </a:tc>
                <a:tc>
                  <a:txBody>
                    <a:bodyPr/>
                    <a:lstStyle/>
                    <a:p>
                      <a:pPr algn="ctr"/>
                      <a:r>
                        <a:rPr lang="en-IN" sz="1400" dirty="0">
                          <a:solidFill>
                            <a:schemeClr val="tx1"/>
                          </a:solidFill>
                          <a:latin typeface="Rawline" panose="00000500000000000000" pitchFamily="2" charset="0"/>
                        </a:rPr>
                        <a:t>20%</a:t>
                      </a:r>
                      <a:endParaRPr lang="en-GB" sz="1400" dirty="0">
                        <a:solidFill>
                          <a:schemeClr val="tx1"/>
                        </a:solidFill>
                        <a:latin typeface="Rawline" panose="00000500000000000000" pitchFamily="2" charset="0"/>
                      </a:endParaRPr>
                    </a:p>
                  </a:txBody>
                  <a:tcPr anchor="ctr">
                    <a:noFill/>
                  </a:tcPr>
                </a:tc>
                <a:extLst>
                  <a:ext uri="{0D108BD9-81ED-4DB2-BD59-A6C34878D82A}">
                    <a16:rowId xmlns:a16="http://schemas.microsoft.com/office/drawing/2014/main" val="3631998559"/>
                  </a:ext>
                </a:extLst>
              </a:tr>
              <a:tr h="338641">
                <a:tc>
                  <a:txBody>
                    <a:bodyPr/>
                    <a:lstStyle/>
                    <a:p>
                      <a:r>
                        <a:rPr lang="en-IN" sz="1400" b="1" dirty="0">
                          <a:solidFill>
                            <a:schemeClr val="bg1"/>
                          </a:solidFill>
                          <a:latin typeface="Rawline" panose="00000500000000000000" pitchFamily="2" charset="0"/>
                        </a:rPr>
                        <a:t>Employment</a:t>
                      </a:r>
                      <a:r>
                        <a:rPr lang="en-IN" sz="1400" b="1" baseline="0" dirty="0">
                          <a:solidFill>
                            <a:schemeClr val="bg1"/>
                          </a:solidFill>
                          <a:latin typeface="Rawline" panose="00000500000000000000" pitchFamily="2" charset="0"/>
                        </a:rPr>
                        <a:t> status</a:t>
                      </a:r>
                      <a:endParaRPr lang="en-GB" sz="1400" b="1" dirty="0">
                        <a:solidFill>
                          <a:schemeClr val="bg1"/>
                        </a:solidFill>
                        <a:latin typeface="Rawline" panose="00000500000000000000" pitchFamily="2" charset="0"/>
                      </a:endParaRPr>
                    </a:p>
                  </a:txBody>
                  <a:tcPr anchor="ctr">
                    <a:solidFill>
                      <a:srgbClr val="00727D"/>
                    </a:solidFill>
                  </a:tcPr>
                </a:tc>
                <a:tc>
                  <a:txBody>
                    <a:bodyPr/>
                    <a:lstStyle/>
                    <a:p>
                      <a:pPr algn="ctr"/>
                      <a:endParaRPr lang="en-GB" sz="1400" dirty="0">
                        <a:latin typeface="Rawline" panose="00000500000000000000" pitchFamily="2" charset="0"/>
                      </a:endParaRPr>
                    </a:p>
                  </a:txBody>
                  <a:tcPr anchor="ctr">
                    <a:solidFill>
                      <a:srgbClr val="00727D"/>
                    </a:solidFill>
                  </a:tcPr>
                </a:tc>
                <a:extLst>
                  <a:ext uri="{0D108BD9-81ED-4DB2-BD59-A6C34878D82A}">
                    <a16:rowId xmlns:a16="http://schemas.microsoft.com/office/drawing/2014/main" val="4230971870"/>
                  </a:ext>
                </a:extLst>
              </a:tr>
              <a:tr h="338641">
                <a:tc>
                  <a:txBody>
                    <a:bodyPr/>
                    <a:lstStyle/>
                    <a:p>
                      <a:r>
                        <a:rPr lang="en-IN" sz="1400" dirty="0">
                          <a:latin typeface="Rawline" panose="00000500000000000000" pitchFamily="2" charset="0"/>
                        </a:rPr>
                        <a:t>Employee</a:t>
                      </a:r>
                      <a:r>
                        <a:rPr lang="en-IN" sz="1400" baseline="0" dirty="0">
                          <a:latin typeface="Rawline" panose="00000500000000000000" pitchFamily="2" charset="0"/>
                        </a:rPr>
                        <a:t> </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70%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715560696"/>
                  </a:ext>
                </a:extLst>
              </a:tr>
              <a:tr h="338641">
                <a:tc>
                  <a:txBody>
                    <a:bodyPr/>
                    <a:lstStyle/>
                    <a:p>
                      <a:r>
                        <a:rPr lang="en-IN" sz="1400" dirty="0">
                          <a:latin typeface="Rawline" panose="00000500000000000000" pitchFamily="2" charset="0"/>
                        </a:rPr>
                        <a:t>Self-employed</a:t>
                      </a:r>
                      <a:endParaRPr lang="en-GB" sz="1400" dirty="0">
                        <a:latin typeface="Rawline" panose="00000500000000000000" pitchFamily="2"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IN" sz="1400" dirty="0">
                          <a:latin typeface="Rawline" panose="00000500000000000000" pitchFamily="2" charset="0"/>
                        </a:rPr>
                        <a:t>30%</a:t>
                      </a:r>
                      <a:endParaRPr lang="en-GB" sz="1400" dirty="0">
                        <a:latin typeface="Rawline" panose="00000500000000000000" pitchFamily="2"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17902"/>
                  </a:ext>
                </a:extLst>
              </a:tr>
              <a:tr h="338641">
                <a:tc>
                  <a:txBody>
                    <a:bodyPr/>
                    <a:lstStyle/>
                    <a:p>
                      <a:pPr algn="ctr"/>
                      <a:r>
                        <a:rPr lang="en-IN" sz="1400" b="1" dirty="0">
                          <a:latin typeface="Rawline" panose="00000500000000000000" pitchFamily="2" charset="0"/>
                        </a:rPr>
                        <a:t>Total Base </a:t>
                      </a:r>
                      <a:endParaRPr lang="en-GB" sz="1400" b="1" dirty="0">
                        <a:latin typeface="Rawline" panose="00000500000000000000"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400" dirty="0">
                          <a:latin typeface="Rawline" panose="00000500000000000000" pitchFamily="2" charset="0"/>
                        </a:rPr>
                        <a:t>1082</a:t>
                      </a:r>
                      <a:endParaRPr lang="en-GB" sz="1400" dirty="0">
                        <a:latin typeface="Rawline" panose="00000500000000000000" pitchFamily="2"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588005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77281981"/>
              </p:ext>
            </p:extLst>
          </p:nvPr>
        </p:nvGraphicFramePr>
        <p:xfrm>
          <a:off x="7936994" y="1825652"/>
          <a:ext cx="3582544" cy="4740972"/>
        </p:xfrm>
        <a:graphic>
          <a:graphicData uri="http://schemas.openxmlformats.org/drawingml/2006/table">
            <a:tbl>
              <a:tblPr firstRow="1" bandRow="1">
                <a:tableStyleId>{5C22544A-7EE6-4342-B048-85BDC9FD1C3A}</a:tableStyleId>
              </a:tblPr>
              <a:tblGrid>
                <a:gridCol w="2299886">
                  <a:extLst>
                    <a:ext uri="{9D8B030D-6E8A-4147-A177-3AD203B41FA5}">
                      <a16:colId xmlns:a16="http://schemas.microsoft.com/office/drawing/2014/main" val="511699893"/>
                    </a:ext>
                  </a:extLst>
                </a:gridCol>
                <a:gridCol w="1282658">
                  <a:extLst>
                    <a:ext uri="{9D8B030D-6E8A-4147-A177-3AD203B41FA5}">
                      <a16:colId xmlns:a16="http://schemas.microsoft.com/office/drawing/2014/main" val="2061872001"/>
                    </a:ext>
                  </a:extLst>
                </a:gridCol>
              </a:tblGrid>
              <a:tr h="395081">
                <a:tc>
                  <a:txBody>
                    <a:bodyPr/>
                    <a:lstStyle/>
                    <a:p>
                      <a:r>
                        <a:rPr lang="en-IN" sz="1400" b="1" dirty="0">
                          <a:solidFill>
                            <a:schemeClr val="bg1"/>
                          </a:solidFill>
                          <a:latin typeface="Rawline" panose="00000500000000000000" pitchFamily="2" charset="0"/>
                        </a:rPr>
                        <a:t>Cities</a:t>
                      </a:r>
                      <a:endParaRPr lang="en-GB" sz="1400" b="1" dirty="0">
                        <a:solidFill>
                          <a:schemeClr val="bg1"/>
                        </a:solidFill>
                        <a:latin typeface="Rawline" panose="00000500000000000000" pitchFamily="2" charset="0"/>
                      </a:endParaRPr>
                    </a:p>
                  </a:txBody>
                  <a:tcPr anchor="ctr">
                    <a:solidFill>
                      <a:srgbClr val="00727D"/>
                    </a:solidFill>
                  </a:tcPr>
                </a:tc>
                <a:tc>
                  <a:txBody>
                    <a:bodyPr/>
                    <a:lstStyle/>
                    <a:p>
                      <a:pPr algn="ctr"/>
                      <a:r>
                        <a:rPr lang="en-IN" sz="1400" dirty="0">
                          <a:latin typeface="Rawline" panose="00000500000000000000" pitchFamily="2" charset="0"/>
                        </a:rPr>
                        <a:t>Percentage</a:t>
                      </a:r>
                      <a:endParaRPr lang="en-GB" sz="1400" dirty="0">
                        <a:latin typeface="Rawline" panose="00000500000000000000" pitchFamily="2" charset="0"/>
                      </a:endParaRPr>
                    </a:p>
                  </a:txBody>
                  <a:tcPr anchor="ctr">
                    <a:solidFill>
                      <a:srgbClr val="00727D"/>
                    </a:solidFill>
                  </a:tcPr>
                </a:tc>
                <a:extLst>
                  <a:ext uri="{0D108BD9-81ED-4DB2-BD59-A6C34878D82A}">
                    <a16:rowId xmlns:a16="http://schemas.microsoft.com/office/drawing/2014/main" val="89139878"/>
                  </a:ext>
                </a:extLst>
              </a:tr>
              <a:tr h="395081">
                <a:tc>
                  <a:txBody>
                    <a:bodyPr/>
                    <a:lstStyle/>
                    <a:p>
                      <a:r>
                        <a:rPr lang="en-IN" sz="1400" dirty="0">
                          <a:latin typeface="Rawline" panose="00000500000000000000" pitchFamily="2" charset="0"/>
                        </a:rPr>
                        <a:t>Mumbai</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328908036"/>
                  </a:ext>
                </a:extLst>
              </a:tr>
              <a:tr h="395081">
                <a:tc>
                  <a:txBody>
                    <a:bodyPr/>
                    <a:lstStyle/>
                    <a:p>
                      <a:r>
                        <a:rPr lang="en-IN" sz="1400" dirty="0">
                          <a:latin typeface="Rawline" panose="00000500000000000000" pitchFamily="2" charset="0"/>
                        </a:rPr>
                        <a:t>Delhi NCR</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842239341"/>
                  </a:ext>
                </a:extLst>
              </a:tr>
              <a:tr h="395081">
                <a:tc>
                  <a:txBody>
                    <a:bodyPr/>
                    <a:lstStyle/>
                    <a:p>
                      <a:r>
                        <a:rPr lang="en-IN" sz="1400" dirty="0">
                          <a:latin typeface="Rawline" panose="00000500000000000000" pitchFamily="2" charset="0"/>
                        </a:rPr>
                        <a:t>Chennai</a:t>
                      </a: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3196383966"/>
                  </a:ext>
                </a:extLst>
              </a:tr>
              <a:tr h="395081">
                <a:tc>
                  <a:txBody>
                    <a:bodyPr/>
                    <a:lstStyle/>
                    <a:p>
                      <a:r>
                        <a:rPr lang="en-IN" sz="1400" dirty="0">
                          <a:latin typeface="Rawline" panose="00000500000000000000" pitchFamily="2" charset="0"/>
                        </a:rPr>
                        <a:t>Bangalore</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708050751"/>
                  </a:ext>
                </a:extLst>
              </a:tr>
              <a:tr h="395081">
                <a:tc>
                  <a:txBody>
                    <a:bodyPr/>
                    <a:lstStyle/>
                    <a:p>
                      <a:r>
                        <a:rPr lang="en-IN" sz="1400" dirty="0">
                          <a:latin typeface="Rawline" panose="00000500000000000000" pitchFamily="2" charset="0"/>
                        </a:rPr>
                        <a:t>Hyderabad</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4223111498"/>
                  </a:ext>
                </a:extLst>
              </a:tr>
              <a:tr h="395081">
                <a:tc>
                  <a:txBody>
                    <a:bodyPr/>
                    <a:lstStyle/>
                    <a:p>
                      <a:r>
                        <a:rPr lang="en-IN" sz="1400" dirty="0">
                          <a:latin typeface="Rawline" panose="00000500000000000000" pitchFamily="2" charset="0"/>
                        </a:rPr>
                        <a:t>Kolkata</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2499674620"/>
                  </a:ext>
                </a:extLst>
              </a:tr>
              <a:tr h="395081">
                <a:tc>
                  <a:txBody>
                    <a:bodyPr/>
                    <a:lstStyle/>
                    <a:p>
                      <a:r>
                        <a:rPr lang="en-IN" sz="1400" dirty="0">
                          <a:latin typeface="Rawline" panose="00000500000000000000" pitchFamily="2" charset="0"/>
                        </a:rPr>
                        <a:t>Jaipur</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2711951293"/>
                  </a:ext>
                </a:extLst>
              </a:tr>
              <a:tr h="395081">
                <a:tc>
                  <a:txBody>
                    <a:bodyPr/>
                    <a:lstStyle/>
                    <a:p>
                      <a:r>
                        <a:rPr lang="en-IN" sz="1400" dirty="0">
                          <a:latin typeface="Rawline" panose="00000500000000000000" pitchFamily="2" charset="0"/>
                        </a:rPr>
                        <a:t>Ahmedabad</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4163758531"/>
                  </a:ext>
                </a:extLst>
              </a:tr>
              <a:tr h="395081">
                <a:tc>
                  <a:txBody>
                    <a:bodyPr/>
                    <a:lstStyle/>
                    <a:p>
                      <a:r>
                        <a:rPr lang="en-IN" sz="1400" dirty="0">
                          <a:latin typeface="Rawline" panose="00000500000000000000" pitchFamily="2" charset="0"/>
                        </a:rPr>
                        <a:t>Pune</a:t>
                      </a:r>
                      <a:endParaRPr lang="en-GB" sz="1400" dirty="0">
                        <a:latin typeface="Rawline" panose="00000500000000000000" pitchFamily="2" charset="0"/>
                      </a:endParaRPr>
                    </a:p>
                  </a:txBody>
                  <a:tcPr anchor="ctr">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noFill/>
                  </a:tcPr>
                </a:tc>
                <a:extLst>
                  <a:ext uri="{0D108BD9-81ED-4DB2-BD59-A6C34878D82A}">
                    <a16:rowId xmlns:a16="http://schemas.microsoft.com/office/drawing/2014/main" val="1990859432"/>
                  </a:ext>
                </a:extLst>
              </a:tr>
              <a:tr h="395081">
                <a:tc>
                  <a:txBody>
                    <a:bodyPr/>
                    <a:lstStyle/>
                    <a:p>
                      <a:r>
                        <a:rPr lang="en-IN" sz="1400" dirty="0">
                          <a:latin typeface="Rawline" panose="00000500000000000000" pitchFamily="2" charset="0"/>
                        </a:rPr>
                        <a:t>Surat</a:t>
                      </a:r>
                      <a:r>
                        <a:rPr lang="en-IN" sz="1400" baseline="0" dirty="0">
                          <a:latin typeface="Rawline" panose="00000500000000000000" pitchFamily="2" charset="0"/>
                        </a:rPr>
                        <a:t> </a:t>
                      </a:r>
                      <a:endParaRPr lang="en-GB" sz="1400" dirty="0">
                        <a:latin typeface="Rawline" panose="00000500000000000000" pitchFamily="2"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IN" sz="1400" dirty="0">
                          <a:latin typeface="Rawline" panose="00000500000000000000" pitchFamily="2" charset="0"/>
                        </a:rPr>
                        <a:t>10%</a:t>
                      </a:r>
                      <a:endParaRPr lang="en-GB" sz="1400" dirty="0">
                        <a:latin typeface="Rawline" panose="00000500000000000000" pitchFamily="2"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589380"/>
                  </a:ext>
                </a:extLst>
              </a:tr>
              <a:tr h="395081">
                <a:tc>
                  <a:txBody>
                    <a:bodyPr/>
                    <a:lstStyle/>
                    <a:p>
                      <a:pPr algn="ctr"/>
                      <a:r>
                        <a:rPr lang="en-IN" sz="1400" b="1" dirty="0">
                          <a:latin typeface="Rawline" panose="00000500000000000000" pitchFamily="2" charset="0"/>
                        </a:rPr>
                        <a:t>Total Base </a:t>
                      </a:r>
                      <a:endParaRPr lang="en-GB" sz="1400" b="1" dirty="0">
                        <a:latin typeface="Rawline" panose="00000500000000000000" pitchFamily="2"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latin typeface="Rawline" panose="00000500000000000000" pitchFamily="2" charset="0"/>
                        </a:rPr>
                        <a:t>1082</a:t>
                      </a:r>
                      <a:endParaRPr lang="en-GB" sz="1400" dirty="0">
                        <a:latin typeface="Rawline" panose="00000500000000000000" pitchFamily="2"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64258"/>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1" y="0"/>
            <a:ext cx="1150244" cy="964612"/>
          </a:xfrm>
          <a:prstGeom prst="rect">
            <a:avLst/>
          </a:prstGeom>
        </p:spPr>
      </p:pic>
      <p:sp>
        <p:nvSpPr>
          <p:cNvPr id="8" name="Rectangle 7"/>
          <p:cNvSpPr/>
          <p:nvPr/>
        </p:nvSpPr>
        <p:spPr>
          <a:xfrm>
            <a:off x="1508086" y="280617"/>
            <a:ext cx="10154011" cy="683995"/>
          </a:xfrm>
          <a:prstGeom prst="rect">
            <a:avLst/>
          </a:prstGeom>
          <a:solidFill>
            <a:srgbClr val="007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a:spLocks noGrp="1"/>
          </p:cNvSpPr>
          <p:nvPr>
            <p:ph type="title"/>
          </p:nvPr>
        </p:nvSpPr>
        <p:spPr>
          <a:xfrm>
            <a:off x="2799017" y="280617"/>
            <a:ext cx="7445082" cy="522348"/>
          </a:xfrm>
        </p:spPr>
        <p:txBody>
          <a:bodyPr/>
          <a:lstStyle/>
          <a:p>
            <a:r>
              <a:rPr lang="en-IN" sz="2800" dirty="0">
                <a:solidFill>
                  <a:srgbClr val="E1711B"/>
                </a:solidFill>
                <a:latin typeface="Calibri"/>
                <a:cs typeface="Calibri"/>
              </a:rPr>
              <a:t>	1082 RESPONDENTS ACROSS 10 CITIES</a:t>
            </a:r>
            <a:endParaRPr lang="en-GB" sz="2800" dirty="0">
              <a:solidFill>
                <a:srgbClr val="E1711B"/>
              </a:solidFill>
              <a:latin typeface="Calibri"/>
              <a:cs typeface="Calibri"/>
            </a:endParaRPr>
          </a:p>
        </p:txBody>
      </p:sp>
    </p:spTree>
    <p:extLst>
      <p:ext uri="{BB962C8B-B14F-4D97-AF65-F5344CB8AC3E}">
        <p14:creationId xmlns:p14="http://schemas.microsoft.com/office/powerpoint/2010/main" val="12932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215444"/>
          </a:xfrm>
          <a:prstGeom prst="rect">
            <a:avLst/>
          </a:prstGeom>
        </p:spPr>
        <p:txBody>
          <a:bodyPr wrap="square">
            <a:spAutoFit/>
          </a:bodyPr>
          <a:lstStyle/>
          <a:p>
            <a:r>
              <a:rPr lang="en-US" sz="800" i="1" dirty="0">
                <a:latin typeface="Rawline" panose="00000500000000000000" pitchFamily="2" charset="0"/>
              </a:rPr>
              <a:t>QAP1. To what extent would you say air pollution affects you personally?</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67276372"/>
              </p:ext>
            </p:extLst>
          </p:nvPr>
        </p:nvGraphicFramePr>
        <p:xfrm>
          <a:off x="385010" y="1613945"/>
          <a:ext cx="11367437" cy="3257785"/>
        </p:xfrm>
        <a:graphic>
          <a:graphicData uri="http://schemas.openxmlformats.org/drawingml/2006/table">
            <a:tbl>
              <a:tblPr firstRow="1">
                <a:tableStyleId>{5C22544A-7EE6-4342-B048-85BDC9FD1C3A}</a:tableStyleId>
              </a:tblPr>
              <a:tblGrid>
                <a:gridCol w="2057972">
                  <a:extLst>
                    <a:ext uri="{9D8B030D-6E8A-4147-A177-3AD203B41FA5}">
                      <a16:colId xmlns:a16="http://schemas.microsoft.com/office/drawing/2014/main" val="4139684170"/>
                    </a:ext>
                  </a:extLst>
                </a:gridCol>
                <a:gridCol w="846315">
                  <a:extLst>
                    <a:ext uri="{9D8B030D-6E8A-4147-A177-3AD203B41FA5}">
                      <a16:colId xmlns:a16="http://schemas.microsoft.com/office/drawing/2014/main" val="4203793394"/>
                    </a:ext>
                  </a:extLst>
                </a:gridCol>
                <a:gridCol w="846315">
                  <a:extLst>
                    <a:ext uri="{9D8B030D-6E8A-4147-A177-3AD203B41FA5}">
                      <a16:colId xmlns:a16="http://schemas.microsoft.com/office/drawing/2014/main" val="865493148"/>
                    </a:ext>
                  </a:extLst>
                </a:gridCol>
                <a:gridCol w="846315">
                  <a:extLst>
                    <a:ext uri="{9D8B030D-6E8A-4147-A177-3AD203B41FA5}">
                      <a16:colId xmlns:a16="http://schemas.microsoft.com/office/drawing/2014/main" val="82133014"/>
                    </a:ext>
                  </a:extLst>
                </a:gridCol>
                <a:gridCol w="846315">
                  <a:extLst>
                    <a:ext uri="{9D8B030D-6E8A-4147-A177-3AD203B41FA5}">
                      <a16:colId xmlns:a16="http://schemas.microsoft.com/office/drawing/2014/main" val="1164403209"/>
                    </a:ext>
                  </a:extLst>
                </a:gridCol>
                <a:gridCol w="846315">
                  <a:extLst>
                    <a:ext uri="{9D8B030D-6E8A-4147-A177-3AD203B41FA5}">
                      <a16:colId xmlns:a16="http://schemas.microsoft.com/office/drawing/2014/main" val="4130953674"/>
                    </a:ext>
                  </a:extLst>
                </a:gridCol>
                <a:gridCol w="846315">
                  <a:extLst>
                    <a:ext uri="{9D8B030D-6E8A-4147-A177-3AD203B41FA5}">
                      <a16:colId xmlns:a16="http://schemas.microsoft.com/office/drawing/2014/main" val="2219850697"/>
                    </a:ext>
                  </a:extLst>
                </a:gridCol>
                <a:gridCol w="846315">
                  <a:extLst>
                    <a:ext uri="{9D8B030D-6E8A-4147-A177-3AD203B41FA5}">
                      <a16:colId xmlns:a16="http://schemas.microsoft.com/office/drawing/2014/main" val="3817195217"/>
                    </a:ext>
                  </a:extLst>
                </a:gridCol>
                <a:gridCol w="846315">
                  <a:extLst>
                    <a:ext uri="{9D8B030D-6E8A-4147-A177-3AD203B41FA5}">
                      <a16:colId xmlns:a16="http://schemas.microsoft.com/office/drawing/2014/main" val="232561763"/>
                    </a:ext>
                  </a:extLst>
                </a:gridCol>
                <a:gridCol w="846315">
                  <a:extLst>
                    <a:ext uri="{9D8B030D-6E8A-4147-A177-3AD203B41FA5}">
                      <a16:colId xmlns:a16="http://schemas.microsoft.com/office/drawing/2014/main" val="4248904802"/>
                    </a:ext>
                  </a:extLst>
                </a:gridCol>
                <a:gridCol w="846315">
                  <a:extLst>
                    <a:ext uri="{9D8B030D-6E8A-4147-A177-3AD203B41FA5}">
                      <a16:colId xmlns:a16="http://schemas.microsoft.com/office/drawing/2014/main" val="2413224604"/>
                    </a:ext>
                  </a:extLst>
                </a:gridCol>
                <a:gridCol w="846315">
                  <a:extLst>
                    <a:ext uri="{9D8B030D-6E8A-4147-A177-3AD203B41FA5}">
                      <a16:colId xmlns:a16="http://schemas.microsoft.com/office/drawing/2014/main" val="3872129491"/>
                    </a:ext>
                  </a:extLst>
                </a:gridCol>
              </a:tblGrid>
              <a:tr h="477377">
                <a:tc>
                  <a:txBody>
                    <a:bodyPr/>
                    <a:lstStyle/>
                    <a:p>
                      <a:pPr marL="0" algn="ctr" defTabSz="685800" rtl="0" eaLnBrk="1" fontAlgn="b" latinLnBrk="0" hangingPunct="1"/>
                      <a:r>
                        <a:rPr lang="en-US" sz="1100" b="0" i="0" u="none" strike="noStrike" kern="1200" dirty="0">
                          <a:solidFill>
                            <a:schemeClr val="bg1"/>
                          </a:solidFill>
                          <a:effectLst/>
                          <a:latin typeface="Rawline" panose="00000500000000000000" pitchFamily="2" charset="0"/>
                          <a:ea typeface="+mn-ea"/>
                          <a:cs typeface="+mn-cs"/>
                        </a:rPr>
                        <a:t>Perceived Impact Of Air Pollution</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Mumbai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Delhi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Bangalore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Hyderabad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Chennai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Kolkata</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Jaipur</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Ahmedabad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Pune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Surat</a:t>
                      </a:r>
                    </a:p>
                  </a:txBody>
                  <a:tcPr marL="6350" marR="6350" marT="6350" marB="0" anchor="ctr">
                    <a:solidFill>
                      <a:srgbClr val="00727D"/>
                    </a:solidFill>
                  </a:tcPr>
                </a:tc>
                <a:tc>
                  <a:txBody>
                    <a:bodyPr/>
                    <a:lstStyle/>
                    <a:p>
                      <a:pPr algn="ctr" fontAlgn="b"/>
                      <a:r>
                        <a:rPr lang="en-IN" sz="1100" b="1" i="0" u="none" strike="noStrike" dirty="0">
                          <a:solidFill>
                            <a:schemeClr val="bg1"/>
                          </a:solidFill>
                          <a:effectLst/>
                          <a:latin typeface="Rawline Light" panose="00000400000000000000" pitchFamily="2" charset="0"/>
                        </a:rPr>
                        <a:t>All</a:t>
                      </a:r>
                      <a:endParaRPr lang="en-GB" sz="1100" b="1" i="0" u="none" strike="noStrike" dirty="0">
                        <a:solidFill>
                          <a:schemeClr val="bg1"/>
                        </a:solidFill>
                        <a:effectLst/>
                        <a:latin typeface="Rawline Light" panose="00000400000000000000" pitchFamily="2" charset="0"/>
                      </a:endParaRPr>
                    </a:p>
                  </a:txBody>
                  <a:tcPr anchor="ctr">
                    <a:solidFill>
                      <a:srgbClr val="00727D"/>
                    </a:solidFill>
                  </a:tcPr>
                </a:tc>
                <a:extLst>
                  <a:ext uri="{0D108BD9-81ED-4DB2-BD59-A6C34878D82A}">
                    <a16:rowId xmlns:a16="http://schemas.microsoft.com/office/drawing/2014/main" val="1276280241"/>
                  </a:ext>
                </a:extLst>
              </a:tr>
              <a:tr h="434403">
                <a:tc>
                  <a:txBody>
                    <a:bodyPr/>
                    <a:lstStyle/>
                    <a:p>
                      <a:pPr algn="l" fontAlgn="b"/>
                      <a:r>
                        <a:rPr lang="en-US" sz="1100" b="1" i="1" u="none" strike="noStrike" kern="1200" dirty="0">
                          <a:solidFill>
                            <a:srgbClr val="000000"/>
                          </a:solidFill>
                          <a:effectLst/>
                          <a:latin typeface="Rawline" panose="00000500000000000000" pitchFamily="2" charset="0"/>
                          <a:ea typeface="+mn-ea"/>
                          <a:cs typeface="+mn-cs"/>
                        </a:rPr>
                        <a:t>Base</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118</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112</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109</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93</a:t>
                      </a:r>
                    </a:p>
                  </a:txBody>
                  <a:tcPr marL="6350" marR="6350" marT="6350" marB="0" anchor="ctr">
                    <a:no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1082</a:t>
                      </a:r>
                    </a:p>
                  </a:txBody>
                  <a:tcPr marL="6350" marR="6350" marT="6350" marB="0" anchor="ctr">
                    <a:noFill/>
                  </a:tcPr>
                </a:tc>
                <a:extLst>
                  <a:ext uri="{0D108BD9-81ED-4DB2-BD59-A6C34878D82A}">
                    <a16:rowId xmlns:a16="http://schemas.microsoft.com/office/drawing/2014/main" val="3938369270"/>
                  </a:ext>
                </a:extLst>
              </a:tr>
              <a:tr h="0">
                <a:tc>
                  <a:txBody>
                    <a:bodyPr/>
                    <a:lstStyle/>
                    <a:p>
                      <a:pPr algn="l" fontAlgn="b"/>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extLst>
                  <a:ext uri="{0D108BD9-81ED-4DB2-BD59-A6C34878D82A}">
                    <a16:rowId xmlns:a16="http://schemas.microsoft.com/office/drawing/2014/main" val="955359187"/>
                  </a:ext>
                </a:extLst>
              </a:tr>
              <a:tr h="434403">
                <a:tc>
                  <a:txBody>
                    <a:bodyPr/>
                    <a:lstStyle/>
                    <a:p>
                      <a:pPr algn="l" fontAlgn="b"/>
                      <a:r>
                        <a:rPr lang="en-US" sz="1100" b="0" i="0" u="none" strike="noStrike" kern="1200" dirty="0">
                          <a:solidFill>
                            <a:srgbClr val="000000"/>
                          </a:solidFill>
                          <a:effectLst/>
                          <a:latin typeface="Rawline" panose="00000500000000000000" pitchFamily="2" charset="0"/>
                          <a:ea typeface="+mn-ea"/>
                          <a:cs typeface="+mn-cs"/>
                        </a:rPr>
                        <a:t>It affects me a lot</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59%</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48%</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69%</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53%</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41%</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53%</a:t>
                      </a:r>
                    </a:p>
                  </a:txBody>
                  <a:tcPr marL="6350" marR="6350" marT="6350" marB="0" anchor="ctr">
                    <a:noFill/>
                  </a:tcPr>
                </a:tc>
                <a:extLst>
                  <a:ext uri="{0D108BD9-81ED-4DB2-BD59-A6C34878D82A}">
                    <a16:rowId xmlns:a16="http://schemas.microsoft.com/office/drawing/2014/main" val="2186807009"/>
                  </a:ext>
                </a:extLst>
              </a:tr>
              <a:tr h="434403">
                <a:tc>
                  <a:txBody>
                    <a:bodyPr/>
                    <a:lstStyle/>
                    <a:p>
                      <a:pPr algn="l" fontAlgn="b"/>
                      <a:r>
                        <a:rPr lang="en-GB" sz="1100" b="0" i="0" u="none" strike="noStrike" kern="1200" dirty="0">
                          <a:solidFill>
                            <a:srgbClr val="000000"/>
                          </a:solidFill>
                          <a:effectLst/>
                          <a:latin typeface="Rawline" panose="00000500000000000000" pitchFamily="2" charset="0"/>
                          <a:ea typeface="+mn-ea"/>
                          <a:cs typeface="+mn-cs"/>
                        </a:rPr>
                        <a:t>It affects me somewhat</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35%</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44%</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37%</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38%</a:t>
                      </a:r>
                    </a:p>
                  </a:txBody>
                  <a:tcPr marL="6350" marR="6350" marT="6350" marB="0" anchor="ctr">
                    <a:noFill/>
                  </a:tcPr>
                </a:tc>
                <a:extLst>
                  <a:ext uri="{0D108BD9-81ED-4DB2-BD59-A6C34878D82A}">
                    <a16:rowId xmlns:a16="http://schemas.microsoft.com/office/drawing/2014/main" val="3273717776"/>
                  </a:ext>
                </a:extLst>
              </a:tr>
              <a:tr h="434403">
                <a:tc>
                  <a:txBody>
                    <a:bodyPr/>
                    <a:lstStyle/>
                    <a:p>
                      <a:pPr algn="l" fontAlgn="b"/>
                      <a:r>
                        <a:rPr lang="en-US" sz="1100" b="0" i="0" u="none" strike="noStrike" kern="1200" dirty="0">
                          <a:solidFill>
                            <a:srgbClr val="000000"/>
                          </a:solidFill>
                          <a:effectLst/>
                          <a:latin typeface="Rawline" panose="00000500000000000000" pitchFamily="2" charset="0"/>
                          <a:ea typeface="+mn-ea"/>
                          <a:cs typeface="+mn-cs"/>
                        </a:rPr>
                        <a:t>It does not affect me a lot</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18%</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7%</a:t>
                      </a:r>
                    </a:p>
                  </a:txBody>
                  <a:tcPr marL="6350" marR="6350" marT="6350" marB="0" anchor="ctr">
                    <a:noFill/>
                  </a:tcPr>
                </a:tc>
                <a:extLst>
                  <a:ext uri="{0D108BD9-81ED-4DB2-BD59-A6C34878D82A}">
                    <a16:rowId xmlns:a16="http://schemas.microsoft.com/office/drawing/2014/main" val="394638750"/>
                  </a:ext>
                </a:extLst>
              </a:tr>
              <a:tr h="434403">
                <a:tc>
                  <a:txBody>
                    <a:bodyPr/>
                    <a:lstStyle/>
                    <a:p>
                      <a:pPr algn="l" fontAlgn="b"/>
                      <a:r>
                        <a:rPr lang="en-US" sz="1100" b="0" i="0" u="none" strike="noStrike" kern="1200" dirty="0">
                          <a:solidFill>
                            <a:srgbClr val="000000"/>
                          </a:solidFill>
                          <a:effectLst/>
                          <a:latin typeface="Rawline" panose="00000500000000000000" pitchFamily="2" charset="0"/>
                          <a:ea typeface="+mn-ea"/>
                          <a:cs typeface="+mn-cs"/>
                        </a:rPr>
                        <a:t>It does not affect me at all</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2%</a:t>
                      </a:r>
                    </a:p>
                  </a:txBody>
                  <a:tcPr marL="6350" marR="6350" marT="6350" marB="0" anchor="ctr">
                    <a:noFill/>
                  </a:tcPr>
                </a:tc>
                <a:extLst>
                  <a:ext uri="{0D108BD9-81ED-4DB2-BD59-A6C34878D82A}">
                    <a16:rowId xmlns:a16="http://schemas.microsoft.com/office/drawing/2014/main" val="3564838880"/>
                  </a:ext>
                </a:extLst>
              </a:tr>
              <a:tr h="434403">
                <a:tc>
                  <a:txBody>
                    <a:bodyPr/>
                    <a:lstStyle/>
                    <a:p>
                      <a:pPr algn="l" fontAlgn="b"/>
                      <a:r>
                        <a:rPr lang="en-GB" sz="1100" b="0" i="0" u="none" strike="noStrike" kern="1200" dirty="0">
                          <a:solidFill>
                            <a:srgbClr val="000000"/>
                          </a:solidFill>
                          <a:effectLst/>
                          <a:latin typeface="Rawline" panose="00000500000000000000" pitchFamily="2" charset="0"/>
                          <a:ea typeface="+mn-ea"/>
                          <a:cs typeface="+mn-cs"/>
                        </a:rPr>
                        <a:t>Don't know/can't say</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0%</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1%</a:t>
                      </a:r>
                    </a:p>
                  </a:txBody>
                  <a:tcPr marL="6350" marR="6350" marT="6350" marB="0" anchor="ctr">
                    <a:noFill/>
                  </a:tcPr>
                </a:tc>
                <a:extLst>
                  <a:ext uri="{0D108BD9-81ED-4DB2-BD59-A6C34878D82A}">
                    <a16:rowId xmlns:a16="http://schemas.microsoft.com/office/drawing/2014/main" val="2285125293"/>
                  </a:ext>
                </a:extLst>
              </a:tr>
            </a:tbl>
          </a:graphicData>
        </a:graphic>
      </p:graphicFrame>
      <p:sp>
        <p:nvSpPr>
          <p:cNvPr id="9" name="Title 3"/>
          <p:cNvSpPr>
            <a:spLocks noGrp="1"/>
          </p:cNvSpPr>
          <p:nvPr>
            <p:ph type="title"/>
          </p:nvPr>
        </p:nvSpPr>
        <p:spPr>
          <a:xfrm>
            <a:off x="80002" y="125700"/>
            <a:ext cx="11899562" cy="400110"/>
          </a:xfrm>
        </p:spPr>
        <p:txBody>
          <a:bodyPr/>
          <a:lstStyle/>
          <a:p>
            <a:r>
              <a:rPr lang="en-US" sz="2000" dirty="0">
                <a:latin typeface="Rawline SemiBold" panose="00000700000000000000" pitchFamily="2" charset="0"/>
              </a:rPr>
              <a:t>Perceived impact of air pollution by cities</a:t>
            </a:r>
          </a:p>
        </p:txBody>
      </p:sp>
    </p:spTree>
    <p:extLst>
      <p:ext uri="{BB962C8B-B14F-4D97-AF65-F5344CB8AC3E}">
        <p14:creationId xmlns:p14="http://schemas.microsoft.com/office/powerpoint/2010/main" val="60789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338554"/>
          </a:xfrm>
          <a:prstGeom prst="rect">
            <a:avLst/>
          </a:prstGeom>
        </p:spPr>
        <p:txBody>
          <a:bodyPr wrap="square">
            <a:spAutoFit/>
          </a:bodyPr>
          <a:lstStyle/>
          <a:p>
            <a:r>
              <a:rPr lang="en-US" sz="800" i="1" dirty="0">
                <a:latin typeface="Rawline" panose="00000500000000000000" pitchFamily="2" charset="0"/>
              </a:rPr>
              <a:t>QAP3. The COVID-19 pandemic has led to many people staying in. This has resulted in reduced traffic, lesser pollution and cleaner air. Keeping that in mind, which of the following, if any, would you do to maintain the same? Please select all options that apply.</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45404641"/>
              </p:ext>
            </p:extLst>
          </p:nvPr>
        </p:nvGraphicFramePr>
        <p:xfrm>
          <a:off x="327259" y="1613941"/>
          <a:ext cx="11652311" cy="4120462"/>
        </p:xfrm>
        <a:graphic>
          <a:graphicData uri="http://schemas.openxmlformats.org/drawingml/2006/table">
            <a:tbl>
              <a:tblPr firstRow="1">
                <a:tableStyleId>{5C22544A-7EE6-4342-B048-85BDC9FD1C3A}</a:tableStyleId>
              </a:tblPr>
              <a:tblGrid>
                <a:gridCol w="4259354">
                  <a:extLst>
                    <a:ext uri="{9D8B030D-6E8A-4147-A177-3AD203B41FA5}">
                      <a16:colId xmlns:a16="http://schemas.microsoft.com/office/drawing/2014/main" val="4139684170"/>
                    </a:ext>
                  </a:extLst>
                </a:gridCol>
                <a:gridCol w="672087">
                  <a:extLst>
                    <a:ext uri="{9D8B030D-6E8A-4147-A177-3AD203B41FA5}">
                      <a16:colId xmlns:a16="http://schemas.microsoft.com/office/drawing/2014/main" val="4203793394"/>
                    </a:ext>
                  </a:extLst>
                </a:gridCol>
                <a:gridCol w="672087">
                  <a:extLst>
                    <a:ext uri="{9D8B030D-6E8A-4147-A177-3AD203B41FA5}">
                      <a16:colId xmlns:a16="http://schemas.microsoft.com/office/drawing/2014/main" val="865493148"/>
                    </a:ext>
                  </a:extLst>
                </a:gridCol>
                <a:gridCol w="672087">
                  <a:extLst>
                    <a:ext uri="{9D8B030D-6E8A-4147-A177-3AD203B41FA5}">
                      <a16:colId xmlns:a16="http://schemas.microsoft.com/office/drawing/2014/main" val="82133014"/>
                    </a:ext>
                  </a:extLst>
                </a:gridCol>
                <a:gridCol w="672087">
                  <a:extLst>
                    <a:ext uri="{9D8B030D-6E8A-4147-A177-3AD203B41FA5}">
                      <a16:colId xmlns:a16="http://schemas.microsoft.com/office/drawing/2014/main" val="1164403209"/>
                    </a:ext>
                  </a:extLst>
                </a:gridCol>
                <a:gridCol w="672087">
                  <a:extLst>
                    <a:ext uri="{9D8B030D-6E8A-4147-A177-3AD203B41FA5}">
                      <a16:colId xmlns:a16="http://schemas.microsoft.com/office/drawing/2014/main" val="4130953674"/>
                    </a:ext>
                  </a:extLst>
                </a:gridCol>
                <a:gridCol w="672087">
                  <a:extLst>
                    <a:ext uri="{9D8B030D-6E8A-4147-A177-3AD203B41FA5}">
                      <a16:colId xmlns:a16="http://schemas.microsoft.com/office/drawing/2014/main" val="2219850697"/>
                    </a:ext>
                  </a:extLst>
                </a:gridCol>
                <a:gridCol w="672087">
                  <a:extLst>
                    <a:ext uri="{9D8B030D-6E8A-4147-A177-3AD203B41FA5}">
                      <a16:colId xmlns:a16="http://schemas.microsoft.com/office/drawing/2014/main" val="3817195217"/>
                    </a:ext>
                  </a:extLst>
                </a:gridCol>
                <a:gridCol w="672087">
                  <a:extLst>
                    <a:ext uri="{9D8B030D-6E8A-4147-A177-3AD203B41FA5}">
                      <a16:colId xmlns:a16="http://schemas.microsoft.com/office/drawing/2014/main" val="232561763"/>
                    </a:ext>
                  </a:extLst>
                </a:gridCol>
                <a:gridCol w="672087">
                  <a:extLst>
                    <a:ext uri="{9D8B030D-6E8A-4147-A177-3AD203B41FA5}">
                      <a16:colId xmlns:a16="http://schemas.microsoft.com/office/drawing/2014/main" val="4248904802"/>
                    </a:ext>
                  </a:extLst>
                </a:gridCol>
                <a:gridCol w="672087">
                  <a:extLst>
                    <a:ext uri="{9D8B030D-6E8A-4147-A177-3AD203B41FA5}">
                      <a16:colId xmlns:a16="http://schemas.microsoft.com/office/drawing/2014/main" val="2413224604"/>
                    </a:ext>
                  </a:extLst>
                </a:gridCol>
                <a:gridCol w="672087">
                  <a:extLst>
                    <a:ext uri="{9D8B030D-6E8A-4147-A177-3AD203B41FA5}">
                      <a16:colId xmlns:a16="http://schemas.microsoft.com/office/drawing/2014/main" val="3872129491"/>
                    </a:ext>
                  </a:extLst>
                </a:gridCol>
              </a:tblGrid>
              <a:tr h="376469">
                <a:tc>
                  <a:txBody>
                    <a:bodyPr/>
                    <a:lstStyle/>
                    <a:p>
                      <a:pPr marL="0" algn="ctr" defTabSz="685800" rtl="0" eaLnBrk="1" fontAlgn="b" latinLnBrk="0" hangingPunct="1"/>
                      <a:r>
                        <a:rPr lang="en-US" sz="1100" b="0" i="0" u="none" strike="noStrike" kern="1200" dirty="0">
                          <a:solidFill>
                            <a:schemeClr val="bg1"/>
                          </a:solidFill>
                          <a:effectLst/>
                          <a:latin typeface="Rawline" panose="00000500000000000000" pitchFamily="2" charset="0"/>
                          <a:ea typeface="+mn-ea"/>
                          <a:cs typeface="+mn-cs"/>
                        </a:rPr>
                        <a:t>Measures People Are Willing To Take </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Mumbai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Delhi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Bangalore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Hyderabad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Chennai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Kolkata</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Jaipur</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Ahmedabad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Pune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Surat</a:t>
                      </a:r>
                    </a:p>
                  </a:txBody>
                  <a:tcPr marL="6350" marR="6350" marT="6350" marB="0" anchor="ctr">
                    <a:solidFill>
                      <a:srgbClr val="00727D"/>
                    </a:solidFill>
                  </a:tcPr>
                </a:tc>
                <a:tc>
                  <a:txBody>
                    <a:bodyPr/>
                    <a:lstStyle/>
                    <a:p>
                      <a:pPr algn="ctr" fontAlgn="b"/>
                      <a:r>
                        <a:rPr lang="en-IN" sz="1100" b="1" i="0" u="none" strike="noStrike" dirty="0">
                          <a:solidFill>
                            <a:schemeClr val="bg1"/>
                          </a:solidFill>
                          <a:effectLst/>
                          <a:latin typeface="Rawline Light" panose="00000400000000000000" pitchFamily="2" charset="0"/>
                        </a:rPr>
                        <a:t>All</a:t>
                      </a:r>
                      <a:endParaRPr lang="en-GB" sz="1100" b="1" i="0" u="none" strike="noStrike" dirty="0">
                        <a:solidFill>
                          <a:schemeClr val="bg1"/>
                        </a:solidFill>
                        <a:effectLst/>
                        <a:latin typeface="Rawline Light" panose="00000400000000000000" pitchFamily="2" charset="0"/>
                      </a:endParaRPr>
                    </a:p>
                  </a:txBody>
                  <a:tcPr anchor="ctr">
                    <a:solidFill>
                      <a:srgbClr val="00727D"/>
                    </a:solidFill>
                  </a:tcPr>
                </a:tc>
                <a:extLst>
                  <a:ext uri="{0D108BD9-81ED-4DB2-BD59-A6C34878D82A}">
                    <a16:rowId xmlns:a16="http://schemas.microsoft.com/office/drawing/2014/main" val="1276280241"/>
                  </a:ext>
                </a:extLst>
              </a:tr>
              <a:tr h="191733">
                <a:tc>
                  <a:txBody>
                    <a:bodyPr/>
                    <a:lstStyle/>
                    <a:p>
                      <a:pPr algn="l" fontAlgn="b"/>
                      <a:r>
                        <a:rPr lang="en-US" sz="1100" b="1" i="1" u="none" strike="noStrike" kern="1200" dirty="0">
                          <a:solidFill>
                            <a:srgbClr val="000000"/>
                          </a:solidFill>
                          <a:effectLst/>
                          <a:latin typeface="Rawline" panose="00000500000000000000" pitchFamily="2" charset="0"/>
                          <a:ea typeface="+mn-ea"/>
                          <a:cs typeface="+mn-cs"/>
                        </a:rPr>
                        <a:t>Base</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118</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112</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109</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93</a:t>
                      </a:r>
                    </a:p>
                  </a:txBody>
                  <a:tcPr marL="6350" marR="6350" marT="6350" marB="0" anchor="ctr">
                    <a:no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1082</a:t>
                      </a:r>
                    </a:p>
                  </a:txBody>
                  <a:tcPr marL="6350" marR="6350" marT="6350" marB="0" anchor="ctr">
                    <a:noFill/>
                  </a:tcPr>
                </a:tc>
                <a:extLst>
                  <a:ext uri="{0D108BD9-81ED-4DB2-BD59-A6C34878D82A}">
                    <a16:rowId xmlns:a16="http://schemas.microsoft.com/office/drawing/2014/main" val="3938369270"/>
                  </a:ext>
                </a:extLst>
              </a:tr>
              <a:tr h="0">
                <a:tc>
                  <a:txBody>
                    <a:bodyPr/>
                    <a:lstStyle/>
                    <a:p>
                      <a:pPr algn="l" fontAlgn="b"/>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extLst>
                  <a:ext uri="{0D108BD9-81ED-4DB2-BD59-A6C34878D82A}">
                    <a16:rowId xmlns:a16="http://schemas.microsoft.com/office/drawing/2014/main" val="955359187"/>
                  </a:ext>
                </a:extLst>
              </a:tr>
              <a:tr h="563045">
                <a:tc>
                  <a:txBody>
                    <a:bodyPr/>
                    <a:lstStyle/>
                    <a:p>
                      <a:pPr algn="l" fontAlgn="b"/>
                      <a:r>
                        <a:rPr lang="en-US" sz="1100" b="0" i="0" u="none" strike="noStrike" dirty="0">
                          <a:solidFill>
                            <a:srgbClr val="000000"/>
                          </a:solidFill>
                          <a:effectLst/>
                          <a:latin typeface="Rawline" panose="00000500000000000000" pitchFamily="2" charset="0"/>
                        </a:rPr>
                        <a:t>I would consciously choose to walk for shorter distance</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68%</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59%</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75%</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noFill/>
                  </a:tcPr>
                </a:tc>
                <a:extLst>
                  <a:ext uri="{0D108BD9-81ED-4DB2-BD59-A6C34878D82A}">
                    <a16:rowId xmlns:a16="http://schemas.microsoft.com/office/drawing/2014/main" val="2186807009"/>
                  </a:ext>
                </a:extLst>
              </a:tr>
              <a:tr h="563045">
                <a:tc>
                  <a:txBody>
                    <a:bodyPr/>
                    <a:lstStyle/>
                    <a:p>
                      <a:pPr algn="l" fontAlgn="b"/>
                      <a:r>
                        <a:rPr lang="en-US" sz="1100" b="0" i="0" u="none" strike="noStrike">
                          <a:solidFill>
                            <a:srgbClr val="000000"/>
                          </a:solidFill>
                          <a:effectLst/>
                          <a:latin typeface="Rawline" panose="00000500000000000000" pitchFamily="2" charset="0"/>
                        </a:rPr>
                        <a:t>I would demand to work from home as it will reduce congestion from roads and lead to cleaner air</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59%</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71%</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51%</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noFill/>
                  </a:tcPr>
                </a:tc>
                <a:extLst>
                  <a:ext uri="{0D108BD9-81ED-4DB2-BD59-A6C34878D82A}">
                    <a16:rowId xmlns:a16="http://schemas.microsoft.com/office/drawing/2014/main" val="2691933168"/>
                  </a:ext>
                </a:extLst>
              </a:tr>
              <a:tr h="563045">
                <a:tc>
                  <a:txBody>
                    <a:bodyPr/>
                    <a:lstStyle/>
                    <a:p>
                      <a:pPr algn="l" fontAlgn="b"/>
                      <a:r>
                        <a:rPr lang="en-US" sz="1100" b="0" i="0" u="none" strike="noStrike">
                          <a:solidFill>
                            <a:srgbClr val="000000"/>
                          </a:solidFill>
                          <a:effectLst/>
                          <a:latin typeface="Rawline" panose="00000500000000000000" pitchFamily="2" charset="0"/>
                        </a:rPr>
                        <a:t>I would be willing to buy EVs (Electric vehicles) provided the charging infrastructure is in place across the country/in the states around me and prices are made affordable</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56%</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49%</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43%</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57%</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46%</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49%</a:t>
                      </a:r>
                    </a:p>
                  </a:txBody>
                  <a:tcPr marL="6350" marR="6350" marT="6350" marB="0" anchor="ctr">
                    <a:noFill/>
                  </a:tcPr>
                </a:tc>
                <a:extLst>
                  <a:ext uri="{0D108BD9-81ED-4DB2-BD59-A6C34878D82A}">
                    <a16:rowId xmlns:a16="http://schemas.microsoft.com/office/drawing/2014/main" val="3273717776"/>
                  </a:ext>
                </a:extLst>
              </a:tr>
              <a:tr h="563045">
                <a:tc>
                  <a:txBody>
                    <a:bodyPr/>
                    <a:lstStyle/>
                    <a:p>
                      <a:pPr algn="l" fontAlgn="b"/>
                      <a:r>
                        <a:rPr lang="en-US" sz="1100" b="0" i="0" u="none" strike="noStrike">
                          <a:solidFill>
                            <a:srgbClr val="000000"/>
                          </a:solidFill>
                          <a:effectLst/>
                          <a:latin typeface="Rawline" panose="00000500000000000000" pitchFamily="2" charset="0"/>
                        </a:rPr>
                        <a:t>I would use shared mobility options for cleaner air and less traffic</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44%</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46%</a:t>
                      </a:r>
                    </a:p>
                  </a:txBody>
                  <a:tcPr marL="6350" marR="6350" marT="6350" marB="0" anchor="ctr">
                    <a:noFill/>
                  </a:tcPr>
                </a:tc>
                <a:extLst>
                  <a:ext uri="{0D108BD9-81ED-4DB2-BD59-A6C34878D82A}">
                    <a16:rowId xmlns:a16="http://schemas.microsoft.com/office/drawing/2014/main" val="394638750"/>
                  </a:ext>
                </a:extLst>
              </a:tr>
              <a:tr h="563045">
                <a:tc>
                  <a:txBody>
                    <a:bodyPr/>
                    <a:lstStyle/>
                    <a:p>
                      <a:pPr algn="l" fontAlgn="b"/>
                      <a:r>
                        <a:rPr lang="en-US" sz="1100" b="0" i="0" u="none" strike="noStrike">
                          <a:solidFill>
                            <a:srgbClr val="000000"/>
                          </a:solidFill>
                          <a:effectLst/>
                          <a:latin typeface="Rawline" panose="00000500000000000000" pitchFamily="2" charset="0"/>
                        </a:rPr>
                        <a:t>I would consider public transport options more often as it has environmental &amp; health benefits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36%</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35%</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49%</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34%</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40%</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noFill/>
                  </a:tcPr>
                </a:tc>
                <a:extLst>
                  <a:ext uri="{0D108BD9-81ED-4DB2-BD59-A6C34878D82A}">
                    <a16:rowId xmlns:a16="http://schemas.microsoft.com/office/drawing/2014/main" val="3564838880"/>
                  </a:ext>
                </a:extLst>
              </a:tr>
              <a:tr h="563045">
                <a:tc>
                  <a:txBody>
                    <a:bodyPr/>
                    <a:lstStyle/>
                    <a:p>
                      <a:pPr algn="l" fontAlgn="b"/>
                      <a:r>
                        <a:rPr lang="en-US" sz="1100" b="0" i="0" u="none" strike="noStrike" dirty="0">
                          <a:solidFill>
                            <a:srgbClr val="000000"/>
                          </a:solidFill>
                          <a:effectLst/>
                          <a:latin typeface="Rawline" panose="00000500000000000000" pitchFamily="2" charset="0"/>
                        </a:rPr>
                        <a:t>I would use public transport for short distance travel</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39%</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29%</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37%</a:t>
                      </a:r>
                    </a:p>
                  </a:txBody>
                  <a:tcPr marL="6350" marR="6350" marT="6350" marB="0" anchor="ctr">
                    <a:noFill/>
                  </a:tcPr>
                </a:tc>
                <a:extLst>
                  <a:ext uri="{0D108BD9-81ED-4DB2-BD59-A6C34878D82A}">
                    <a16:rowId xmlns:a16="http://schemas.microsoft.com/office/drawing/2014/main" val="2285125293"/>
                  </a:ext>
                </a:extLst>
              </a:tr>
            </a:tbl>
          </a:graphicData>
        </a:graphic>
      </p:graphicFrame>
      <p:sp>
        <p:nvSpPr>
          <p:cNvPr id="9" name="Title 3"/>
          <p:cNvSpPr>
            <a:spLocks noGrp="1"/>
          </p:cNvSpPr>
          <p:nvPr>
            <p:ph type="title"/>
          </p:nvPr>
        </p:nvSpPr>
        <p:spPr>
          <a:xfrm>
            <a:off x="80002" y="125700"/>
            <a:ext cx="11899562" cy="400110"/>
          </a:xfrm>
        </p:spPr>
        <p:txBody>
          <a:bodyPr/>
          <a:lstStyle/>
          <a:p>
            <a:r>
              <a:rPr lang="en-US" sz="2000" dirty="0">
                <a:latin typeface="Rawline SemiBold" panose="00000700000000000000" pitchFamily="2" charset="0"/>
              </a:rPr>
              <a:t>Measures people are willing to take by cities</a:t>
            </a:r>
          </a:p>
        </p:txBody>
      </p:sp>
    </p:spTree>
    <p:extLst>
      <p:ext uri="{BB962C8B-B14F-4D97-AF65-F5344CB8AC3E}">
        <p14:creationId xmlns:p14="http://schemas.microsoft.com/office/powerpoint/2010/main" val="375775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215444"/>
          </a:xfrm>
          <a:prstGeom prst="rect">
            <a:avLst/>
          </a:prstGeom>
        </p:spPr>
        <p:txBody>
          <a:bodyPr wrap="square">
            <a:spAutoFit/>
          </a:bodyPr>
          <a:lstStyle/>
          <a:p>
            <a:r>
              <a:rPr lang="en-US" sz="800" i="1" dirty="0">
                <a:latin typeface="Rawline" panose="00000500000000000000" pitchFamily="2" charset="0"/>
              </a:rPr>
              <a:t>MQ2. According to you, what are the advantages of working from home? Please select that all apply.</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68389032"/>
              </p:ext>
            </p:extLst>
          </p:nvPr>
        </p:nvGraphicFramePr>
        <p:xfrm>
          <a:off x="327259" y="943274"/>
          <a:ext cx="11652311" cy="4898657"/>
        </p:xfrm>
        <a:graphic>
          <a:graphicData uri="http://schemas.openxmlformats.org/drawingml/2006/table">
            <a:tbl>
              <a:tblPr firstRow="1">
                <a:tableStyleId>{5C22544A-7EE6-4342-B048-85BDC9FD1C3A}</a:tableStyleId>
              </a:tblPr>
              <a:tblGrid>
                <a:gridCol w="4259354">
                  <a:extLst>
                    <a:ext uri="{9D8B030D-6E8A-4147-A177-3AD203B41FA5}">
                      <a16:colId xmlns:a16="http://schemas.microsoft.com/office/drawing/2014/main" val="4139684170"/>
                    </a:ext>
                  </a:extLst>
                </a:gridCol>
                <a:gridCol w="672087">
                  <a:extLst>
                    <a:ext uri="{9D8B030D-6E8A-4147-A177-3AD203B41FA5}">
                      <a16:colId xmlns:a16="http://schemas.microsoft.com/office/drawing/2014/main" val="4203793394"/>
                    </a:ext>
                  </a:extLst>
                </a:gridCol>
                <a:gridCol w="672087">
                  <a:extLst>
                    <a:ext uri="{9D8B030D-6E8A-4147-A177-3AD203B41FA5}">
                      <a16:colId xmlns:a16="http://schemas.microsoft.com/office/drawing/2014/main" val="865493148"/>
                    </a:ext>
                  </a:extLst>
                </a:gridCol>
                <a:gridCol w="672087">
                  <a:extLst>
                    <a:ext uri="{9D8B030D-6E8A-4147-A177-3AD203B41FA5}">
                      <a16:colId xmlns:a16="http://schemas.microsoft.com/office/drawing/2014/main" val="82133014"/>
                    </a:ext>
                  </a:extLst>
                </a:gridCol>
                <a:gridCol w="672087">
                  <a:extLst>
                    <a:ext uri="{9D8B030D-6E8A-4147-A177-3AD203B41FA5}">
                      <a16:colId xmlns:a16="http://schemas.microsoft.com/office/drawing/2014/main" val="1164403209"/>
                    </a:ext>
                  </a:extLst>
                </a:gridCol>
                <a:gridCol w="672087">
                  <a:extLst>
                    <a:ext uri="{9D8B030D-6E8A-4147-A177-3AD203B41FA5}">
                      <a16:colId xmlns:a16="http://schemas.microsoft.com/office/drawing/2014/main" val="4130953674"/>
                    </a:ext>
                  </a:extLst>
                </a:gridCol>
                <a:gridCol w="672087">
                  <a:extLst>
                    <a:ext uri="{9D8B030D-6E8A-4147-A177-3AD203B41FA5}">
                      <a16:colId xmlns:a16="http://schemas.microsoft.com/office/drawing/2014/main" val="2219850697"/>
                    </a:ext>
                  </a:extLst>
                </a:gridCol>
                <a:gridCol w="672087">
                  <a:extLst>
                    <a:ext uri="{9D8B030D-6E8A-4147-A177-3AD203B41FA5}">
                      <a16:colId xmlns:a16="http://schemas.microsoft.com/office/drawing/2014/main" val="3817195217"/>
                    </a:ext>
                  </a:extLst>
                </a:gridCol>
                <a:gridCol w="672087">
                  <a:extLst>
                    <a:ext uri="{9D8B030D-6E8A-4147-A177-3AD203B41FA5}">
                      <a16:colId xmlns:a16="http://schemas.microsoft.com/office/drawing/2014/main" val="232561763"/>
                    </a:ext>
                  </a:extLst>
                </a:gridCol>
                <a:gridCol w="672087">
                  <a:extLst>
                    <a:ext uri="{9D8B030D-6E8A-4147-A177-3AD203B41FA5}">
                      <a16:colId xmlns:a16="http://schemas.microsoft.com/office/drawing/2014/main" val="4248904802"/>
                    </a:ext>
                  </a:extLst>
                </a:gridCol>
                <a:gridCol w="672087">
                  <a:extLst>
                    <a:ext uri="{9D8B030D-6E8A-4147-A177-3AD203B41FA5}">
                      <a16:colId xmlns:a16="http://schemas.microsoft.com/office/drawing/2014/main" val="2413224604"/>
                    </a:ext>
                  </a:extLst>
                </a:gridCol>
                <a:gridCol w="672087">
                  <a:extLst>
                    <a:ext uri="{9D8B030D-6E8A-4147-A177-3AD203B41FA5}">
                      <a16:colId xmlns:a16="http://schemas.microsoft.com/office/drawing/2014/main" val="3872129491"/>
                    </a:ext>
                  </a:extLst>
                </a:gridCol>
              </a:tblGrid>
              <a:tr h="395869">
                <a:tc>
                  <a:txBody>
                    <a:bodyPr/>
                    <a:lstStyle/>
                    <a:p>
                      <a:pPr marL="0" algn="ctr" defTabSz="685800" rtl="0" eaLnBrk="1" fontAlgn="b" latinLnBrk="0" hangingPunct="1"/>
                      <a:r>
                        <a:rPr lang="en-US" sz="1100" b="0" i="0" u="none" strike="noStrike" kern="1200" dirty="0">
                          <a:solidFill>
                            <a:schemeClr val="bg1"/>
                          </a:solidFill>
                          <a:effectLst/>
                          <a:latin typeface="Rawline" panose="00000500000000000000" pitchFamily="2" charset="0"/>
                          <a:ea typeface="+mn-ea"/>
                          <a:cs typeface="+mn-cs"/>
                        </a:rPr>
                        <a:t>Advantages Of WFH</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Mumbai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Delhi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Bangalore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Hyderabad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Chennai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Kolkata</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Jaipur</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Ahmedabad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Pune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Surat</a:t>
                      </a:r>
                    </a:p>
                  </a:txBody>
                  <a:tcPr marL="6350" marR="6350" marT="6350" marB="0" anchor="ctr">
                    <a:solidFill>
                      <a:srgbClr val="00727D"/>
                    </a:solidFill>
                  </a:tcPr>
                </a:tc>
                <a:tc>
                  <a:txBody>
                    <a:bodyPr/>
                    <a:lstStyle/>
                    <a:p>
                      <a:pPr algn="ctr" fontAlgn="b"/>
                      <a:r>
                        <a:rPr lang="en-IN" sz="1100" b="1" i="0" u="none" strike="noStrike" dirty="0">
                          <a:solidFill>
                            <a:schemeClr val="bg1"/>
                          </a:solidFill>
                          <a:effectLst/>
                          <a:latin typeface="Rawline Light" panose="00000400000000000000" pitchFamily="2" charset="0"/>
                        </a:rPr>
                        <a:t>All</a:t>
                      </a:r>
                      <a:endParaRPr lang="en-GB" sz="1100" b="1" i="0" u="none" strike="noStrike" dirty="0">
                        <a:solidFill>
                          <a:schemeClr val="bg1"/>
                        </a:solidFill>
                        <a:effectLst/>
                        <a:latin typeface="Rawline Light" panose="00000400000000000000" pitchFamily="2" charset="0"/>
                      </a:endParaRPr>
                    </a:p>
                  </a:txBody>
                  <a:tcPr anchor="ctr">
                    <a:solidFill>
                      <a:srgbClr val="00727D"/>
                    </a:solidFill>
                  </a:tcPr>
                </a:tc>
                <a:extLst>
                  <a:ext uri="{0D108BD9-81ED-4DB2-BD59-A6C34878D82A}">
                    <a16:rowId xmlns:a16="http://schemas.microsoft.com/office/drawing/2014/main" val="1276280241"/>
                  </a:ext>
                </a:extLst>
              </a:tr>
              <a:tr h="201614">
                <a:tc>
                  <a:txBody>
                    <a:bodyPr/>
                    <a:lstStyle/>
                    <a:p>
                      <a:pPr algn="l" fontAlgn="b"/>
                      <a:r>
                        <a:rPr lang="en-US" sz="1100" b="1" i="1" u="none" strike="noStrike" kern="1200" dirty="0">
                          <a:solidFill>
                            <a:srgbClr val="000000"/>
                          </a:solidFill>
                          <a:effectLst/>
                          <a:latin typeface="Rawline" panose="00000500000000000000" pitchFamily="2" charset="0"/>
                          <a:ea typeface="+mn-ea"/>
                          <a:cs typeface="+mn-cs"/>
                        </a:rPr>
                        <a:t>Base</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118</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112</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109</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93</a:t>
                      </a:r>
                    </a:p>
                  </a:txBody>
                  <a:tcPr marL="6350" marR="6350" marT="6350" marB="0" anchor="ctr">
                    <a:no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1082</a:t>
                      </a:r>
                    </a:p>
                  </a:txBody>
                  <a:tcPr marL="6350" marR="6350" marT="6350" marB="0" anchor="ctr">
                    <a:noFill/>
                  </a:tcPr>
                </a:tc>
                <a:extLst>
                  <a:ext uri="{0D108BD9-81ED-4DB2-BD59-A6C34878D82A}">
                    <a16:rowId xmlns:a16="http://schemas.microsoft.com/office/drawing/2014/main" val="3938369270"/>
                  </a:ext>
                </a:extLst>
              </a:tr>
              <a:tr h="201614">
                <a:tc>
                  <a:txBody>
                    <a:bodyPr/>
                    <a:lstStyle/>
                    <a:p>
                      <a:pPr algn="l" fontAlgn="b"/>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extLst>
                  <a:ext uri="{0D108BD9-81ED-4DB2-BD59-A6C34878D82A}">
                    <a16:rowId xmlns:a16="http://schemas.microsoft.com/office/drawing/2014/main" val="955359187"/>
                  </a:ext>
                </a:extLst>
              </a:tr>
              <a:tr h="341630">
                <a:tc>
                  <a:txBody>
                    <a:bodyPr/>
                    <a:lstStyle/>
                    <a:p>
                      <a:pPr algn="l" fontAlgn="b"/>
                      <a:r>
                        <a:rPr lang="en-US" sz="1100" b="0" i="0" u="none" strike="noStrike" dirty="0">
                          <a:solidFill>
                            <a:srgbClr val="000000"/>
                          </a:solidFill>
                          <a:effectLst/>
                          <a:latin typeface="Rawline" panose="00000500000000000000" pitchFamily="2" charset="0"/>
                        </a:rPr>
                        <a:t>I can avoid crowds and traffic</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80%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80%</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53%</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67%</a:t>
                      </a:r>
                    </a:p>
                  </a:txBody>
                  <a:tcPr marL="6350" marR="6350" marT="6350" marB="0" anchor="ctr">
                    <a:noFill/>
                  </a:tcPr>
                </a:tc>
                <a:extLst>
                  <a:ext uri="{0D108BD9-81ED-4DB2-BD59-A6C34878D82A}">
                    <a16:rowId xmlns:a16="http://schemas.microsoft.com/office/drawing/2014/main" val="2186807009"/>
                  </a:ext>
                </a:extLst>
              </a:tr>
              <a:tr h="341630">
                <a:tc>
                  <a:txBody>
                    <a:bodyPr/>
                    <a:lstStyle/>
                    <a:p>
                      <a:pPr algn="l" fontAlgn="b"/>
                      <a:r>
                        <a:rPr lang="en-US" sz="1100" b="0" i="0" u="none" strike="noStrike" dirty="0">
                          <a:solidFill>
                            <a:srgbClr val="000000"/>
                          </a:solidFill>
                          <a:effectLst/>
                          <a:latin typeface="Rawline" panose="00000500000000000000" pitchFamily="2" charset="0"/>
                        </a:rPr>
                        <a:t>I can spend more time with my family</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69%</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59%</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noFill/>
                  </a:tcPr>
                </a:tc>
                <a:extLst>
                  <a:ext uri="{0D108BD9-81ED-4DB2-BD59-A6C34878D82A}">
                    <a16:rowId xmlns:a16="http://schemas.microsoft.com/office/drawing/2014/main" val="775309205"/>
                  </a:ext>
                </a:extLst>
              </a:tr>
              <a:tr h="341630">
                <a:tc>
                  <a:txBody>
                    <a:bodyPr/>
                    <a:lstStyle/>
                    <a:p>
                      <a:pPr algn="l" fontAlgn="b"/>
                      <a:r>
                        <a:rPr lang="en-US" sz="1100" b="0" i="0" u="none" strike="noStrike" dirty="0">
                          <a:solidFill>
                            <a:srgbClr val="000000"/>
                          </a:solidFill>
                          <a:effectLst/>
                          <a:latin typeface="Rawline" panose="00000500000000000000" pitchFamily="2" charset="0"/>
                        </a:rPr>
                        <a:t>I can avoid public/shared mobility transportation which have higher infection risks</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noFill/>
                  </a:tcPr>
                </a:tc>
                <a:extLst>
                  <a:ext uri="{0D108BD9-81ED-4DB2-BD59-A6C34878D82A}">
                    <a16:rowId xmlns:a16="http://schemas.microsoft.com/office/drawing/2014/main" val="3405979267"/>
                  </a:ext>
                </a:extLst>
              </a:tr>
              <a:tr h="341630">
                <a:tc>
                  <a:txBody>
                    <a:bodyPr/>
                    <a:lstStyle/>
                    <a:p>
                      <a:pPr algn="l" fontAlgn="b"/>
                      <a:r>
                        <a:rPr lang="en-US" sz="1100" b="0" i="0" u="none" strike="noStrike" dirty="0">
                          <a:solidFill>
                            <a:srgbClr val="000000"/>
                          </a:solidFill>
                          <a:effectLst/>
                          <a:latin typeface="Rawline" panose="00000500000000000000" pitchFamily="2" charset="0"/>
                        </a:rPr>
                        <a:t>I can save money (e.g. on traveling, ordering food for lunch </a:t>
                      </a:r>
                      <a:r>
                        <a:rPr lang="en-US" sz="1100" b="0" i="0" u="none" strike="noStrike" dirty="0" err="1">
                          <a:solidFill>
                            <a:srgbClr val="000000"/>
                          </a:solidFill>
                          <a:effectLst/>
                          <a:latin typeface="Rawline" panose="00000500000000000000" pitchFamily="2" charset="0"/>
                        </a:rPr>
                        <a:t>etc</a:t>
                      </a:r>
                      <a:r>
                        <a:rPr lang="en-US" sz="1100" b="0" i="0" u="none" strike="noStrike" dirty="0">
                          <a:solidFill>
                            <a:srgbClr val="000000"/>
                          </a:solidFill>
                          <a:effectLst/>
                          <a:latin typeface="Rawline" panose="00000500000000000000" pitchFamily="2" charset="0"/>
                        </a:rPr>
                        <a:t>)</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63%</a:t>
                      </a:r>
                    </a:p>
                  </a:txBody>
                  <a:tcPr marL="6350" marR="6350" marT="6350" marB="0" anchor="ctr">
                    <a:noFill/>
                  </a:tcPr>
                </a:tc>
                <a:extLst>
                  <a:ext uri="{0D108BD9-81ED-4DB2-BD59-A6C34878D82A}">
                    <a16:rowId xmlns:a16="http://schemas.microsoft.com/office/drawing/2014/main" val="1991455357"/>
                  </a:ext>
                </a:extLst>
              </a:tr>
              <a:tr h="341630">
                <a:tc>
                  <a:txBody>
                    <a:bodyPr/>
                    <a:lstStyle/>
                    <a:p>
                      <a:pPr algn="l" fontAlgn="b"/>
                      <a:r>
                        <a:rPr lang="en-US" sz="1100" b="0" i="0" u="none" strike="noStrike" dirty="0">
                          <a:solidFill>
                            <a:srgbClr val="000000"/>
                          </a:solidFill>
                          <a:effectLst/>
                          <a:latin typeface="Rawline" panose="00000500000000000000" pitchFamily="2" charset="0"/>
                        </a:rPr>
                        <a:t>I can save time because there is no commuting</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59%</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59%</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56%</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71%</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46%</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59%</a:t>
                      </a:r>
                    </a:p>
                  </a:txBody>
                  <a:tcPr marL="6350" marR="6350" marT="6350" marB="0" anchor="ctr">
                    <a:noFill/>
                  </a:tcPr>
                </a:tc>
                <a:extLst>
                  <a:ext uri="{0D108BD9-81ED-4DB2-BD59-A6C34878D82A}">
                    <a16:rowId xmlns:a16="http://schemas.microsoft.com/office/drawing/2014/main" val="2363205941"/>
                  </a:ext>
                </a:extLst>
              </a:tr>
              <a:tr h="341630">
                <a:tc>
                  <a:txBody>
                    <a:bodyPr/>
                    <a:lstStyle/>
                    <a:p>
                      <a:pPr algn="l" fontAlgn="b"/>
                      <a:r>
                        <a:rPr lang="en-US" sz="1100" b="0" i="0" u="none" strike="noStrike" dirty="0">
                          <a:solidFill>
                            <a:srgbClr val="000000"/>
                          </a:solidFill>
                          <a:effectLst/>
                          <a:latin typeface="Rawline" panose="00000500000000000000" pitchFamily="2" charset="0"/>
                        </a:rPr>
                        <a:t>I enjoy the flexibility of my schedule and custom work environment</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71%</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57%</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59%</a:t>
                      </a:r>
                    </a:p>
                  </a:txBody>
                  <a:tcPr marL="6350" marR="6350" marT="6350" marB="0" anchor="ctr">
                    <a:noFill/>
                  </a:tcPr>
                </a:tc>
                <a:extLst>
                  <a:ext uri="{0D108BD9-81ED-4DB2-BD59-A6C34878D82A}">
                    <a16:rowId xmlns:a16="http://schemas.microsoft.com/office/drawing/2014/main" val="2484092340"/>
                  </a:ext>
                </a:extLst>
              </a:tr>
              <a:tr h="341630">
                <a:tc>
                  <a:txBody>
                    <a:bodyPr/>
                    <a:lstStyle/>
                    <a:p>
                      <a:pPr algn="l" fontAlgn="b"/>
                      <a:r>
                        <a:rPr lang="en-US" sz="1100" b="0" i="0" u="none" strike="noStrike" dirty="0">
                          <a:solidFill>
                            <a:srgbClr val="000000"/>
                          </a:solidFill>
                          <a:effectLst/>
                          <a:latin typeface="Rawline" panose="00000500000000000000" pitchFamily="2" charset="0"/>
                        </a:rPr>
                        <a:t>I can wear more comfortable clothes at home</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65%</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59%</a:t>
                      </a:r>
                    </a:p>
                  </a:txBody>
                  <a:tcPr marL="6350" marR="6350" marT="6350" marB="0" anchor="ctr">
                    <a:noFill/>
                  </a:tcPr>
                </a:tc>
                <a:extLst>
                  <a:ext uri="{0D108BD9-81ED-4DB2-BD59-A6C34878D82A}">
                    <a16:rowId xmlns:a16="http://schemas.microsoft.com/office/drawing/2014/main" val="385650011"/>
                  </a:ext>
                </a:extLst>
              </a:tr>
              <a:tr h="341630">
                <a:tc>
                  <a:txBody>
                    <a:bodyPr/>
                    <a:lstStyle/>
                    <a:p>
                      <a:pPr algn="l" fontAlgn="b"/>
                      <a:r>
                        <a:rPr lang="en-US" sz="1100" b="0" i="0" u="none" strike="noStrike" dirty="0">
                          <a:solidFill>
                            <a:srgbClr val="000000"/>
                          </a:solidFill>
                          <a:effectLst/>
                          <a:latin typeface="Rawline" panose="00000500000000000000" pitchFamily="2" charset="0"/>
                        </a:rPr>
                        <a:t>I can avoid processed, unhealthy, junk food and eat healthy home food</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52%</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56%</a:t>
                      </a:r>
                    </a:p>
                  </a:txBody>
                  <a:tcPr marL="6350" marR="6350" marT="6350" marB="0" anchor="ctr">
                    <a:noFill/>
                  </a:tcPr>
                </a:tc>
                <a:extLst>
                  <a:ext uri="{0D108BD9-81ED-4DB2-BD59-A6C34878D82A}">
                    <a16:rowId xmlns:a16="http://schemas.microsoft.com/office/drawing/2014/main" val="2691933168"/>
                  </a:ext>
                </a:extLst>
              </a:tr>
              <a:tr h="341630">
                <a:tc>
                  <a:txBody>
                    <a:bodyPr/>
                    <a:lstStyle/>
                    <a:p>
                      <a:pPr algn="l" fontAlgn="b"/>
                      <a:r>
                        <a:rPr lang="en-US" sz="1100" b="0" i="0" u="none" strike="noStrike" dirty="0">
                          <a:solidFill>
                            <a:srgbClr val="000000"/>
                          </a:solidFill>
                          <a:effectLst/>
                          <a:latin typeface="Rawline" panose="00000500000000000000" pitchFamily="2" charset="0"/>
                        </a:rPr>
                        <a:t>I can attend to my health, fitness regime and personal development needs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42%</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48%</a:t>
                      </a:r>
                    </a:p>
                  </a:txBody>
                  <a:tcPr marL="6350" marR="6350" marT="6350" marB="0" anchor="ctr">
                    <a:noFill/>
                  </a:tcPr>
                </a:tc>
                <a:extLst>
                  <a:ext uri="{0D108BD9-81ED-4DB2-BD59-A6C34878D82A}">
                    <a16:rowId xmlns:a16="http://schemas.microsoft.com/office/drawing/2014/main" val="3273717776"/>
                  </a:ext>
                </a:extLst>
              </a:tr>
              <a:tr h="341630">
                <a:tc>
                  <a:txBody>
                    <a:bodyPr/>
                    <a:lstStyle/>
                    <a:p>
                      <a:pPr algn="l" fontAlgn="b"/>
                      <a:r>
                        <a:rPr lang="en-US" sz="1100" b="0" i="0" u="none" strike="noStrike" dirty="0">
                          <a:solidFill>
                            <a:srgbClr val="000000"/>
                          </a:solidFill>
                          <a:effectLst/>
                          <a:latin typeface="Rawline" panose="00000500000000000000" pitchFamily="2" charset="0"/>
                        </a:rPr>
                        <a:t>I don't need to wait for the weekend to finish some personal/household tasks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46%</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35%</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44%</a:t>
                      </a:r>
                    </a:p>
                  </a:txBody>
                  <a:tcPr marL="6350" marR="6350" marT="6350" marB="0" anchor="ctr">
                    <a:noFill/>
                  </a:tcPr>
                </a:tc>
                <a:extLst>
                  <a:ext uri="{0D108BD9-81ED-4DB2-BD59-A6C34878D82A}">
                    <a16:rowId xmlns:a16="http://schemas.microsoft.com/office/drawing/2014/main" val="394638750"/>
                  </a:ext>
                </a:extLst>
              </a:tr>
              <a:tr h="341630">
                <a:tc>
                  <a:txBody>
                    <a:bodyPr/>
                    <a:lstStyle/>
                    <a:p>
                      <a:pPr algn="l" fontAlgn="b"/>
                      <a:r>
                        <a:rPr lang="en-US" sz="1100" b="0" i="0" u="none" strike="noStrike" dirty="0">
                          <a:solidFill>
                            <a:srgbClr val="000000"/>
                          </a:solidFill>
                          <a:effectLst/>
                          <a:latin typeface="Rawline" panose="00000500000000000000" pitchFamily="2" charset="0"/>
                        </a:rPr>
                        <a:t>I can avoid long meetings and have shorter, more focused video calls</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35%</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44%</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34%</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41%</a:t>
                      </a:r>
                    </a:p>
                  </a:txBody>
                  <a:tcPr marL="6350" marR="6350" marT="6350" marB="0" anchor="ctr">
                    <a:noFill/>
                  </a:tcPr>
                </a:tc>
                <a:extLst>
                  <a:ext uri="{0D108BD9-81ED-4DB2-BD59-A6C34878D82A}">
                    <a16:rowId xmlns:a16="http://schemas.microsoft.com/office/drawing/2014/main" val="3564838880"/>
                  </a:ext>
                </a:extLst>
              </a:tr>
              <a:tr h="341630">
                <a:tc>
                  <a:txBody>
                    <a:bodyPr/>
                    <a:lstStyle/>
                    <a:p>
                      <a:pPr algn="l" fontAlgn="b"/>
                      <a:r>
                        <a:rPr lang="en-US" sz="1100" b="0" i="0" u="none" strike="noStrike" dirty="0">
                          <a:solidFill>
                            <a:srgbClr val="000000"/>
                          </a:solidFill>
                          <a:effectLst/>
                          <a:latin typeface="Rawline" panose="00000500000000000000" pitchFamily="2" charset="0"/>
                        </a:rPr>
                        <a:t>There are no office distractions and my productivity increases</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45%</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35%</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34%</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49%</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34%</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39%</a:t>
                      </a:r>
                    </a:p>
                  </a:txBody>
                  <a:tcPr marL="6350" marR="6350" marT="6350" marB="0" anchor="ctr">
                    <a:noFill/>
                  </a:tcPr>
                </a:tc>
                <a:extLst>
                  <a:ext uri="{0D108BD9-81ED-4DB2-BD59-A6C34878D82A}">
                    <a16:rowId xmlns:a16="http://schemas.microsoft.com/office/drawing/2014/main" val="2285125293"/>
                  </a:ext>
                </a:extLst>
              </a:tr>
            </a:tbl>
          </a:graphicData>
        </a:graphic>
      </p:graphicFrame>
      <p:sp>
        <p:nvSpPr>
          <p:cNvPr id="9" name="Title 3"/>
          <p:cNvSpPr>
            <a:spLocks noGrp="1"/>
          </p:cNvSpPr>
          <p:nvPr>
            <p:ph type="title"/>
          </p:nvPr>
        </p:nvSpPr>
        <p:spPr>
          <a:xfrm>
            <a:off x="80002" y="125700"/>
            <a:ext cx="11899562" cy="400110"/>
          </a:xfrm>
        </p:spPr>
        <p:txBody>
          <a:bodyPr/>
          <a:lstStyle/>
          <a:p>
            <a:r>
              <a:rPr lang="en-US" sz="2000" dirty="0">
                <a:latin typeface="Rawline SemiBold" panose="00000700000000000000" pitchFamily="2" charset="0"/>
              </a:rPr>
              <a:t>Advantages of work from home by cities</a:t>
            </a:r>
          </a:p>
        </p:txBody>
      </p:sp>
    </p:spTree>
    <p:extLst>
      <p:ext uri="{BB962C8B-B14F-4D97-AF65-F5344CB8AC3E}">
        <p14:creationId xmlns:p14="http://schemas.microsoft.com/office/powerpoint/2010/main" val="268085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215444"/>
          </a:xfrm>
          <a:prstGeom prst="rect">
            <a:avLst/>
          </a:prstGeom>
        </p:spPr>
        <p:txBody>
          <a:bodyPr wrap="square">
            <a:spAutoFit/>
          </a:bodyPr>
          <a:lstStyle/>
          <a:p>
            <a:r>
              <a:rPr lang="en-US" sz="800" i="1" dirty="0">
                <a:latin typeface="Rawline" panose="00000500000000000000" pitchFamily="2" charset="0"/>
              </a:rPr>
              <a:t>MQ4. Once this lockdown is lifted, would you still like to continue working from home?</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68080184"/>
              </p:ext>
            </p:extLst>
          </p:nvPr>
        </p:nvGraphicFramePr>
        <p:xfrm>
          <a:off x="203627" y="2440513"/>
          <a:ext cx="11693643" cy="1482357"/>
        </p:xfrm>
        <a:graphic>
          <a:graphicData uri="http://schemas.openxmlformats.org/drawingml/2006/table">
            <a:tbl>
              <a:tblPr firstRow="1">
                <a:tableStyleId>{5C22544A-7EE6-4342-B048-85BDC9FD1C3A}</a:tableStyleId>
              </a:tblPr>
              <a:tblGrid>
                <a:gridCol w="2799455">
                  <a:extLst>
                    <a:ext uri="{9D8B030D-6E8A-4147-A177-3AD203B41FA5}">
                      <a16:colId xmlns:a16="http://schemas.microsoft.com/office/drawing/2014/main" val="4139684170"/>
                    </a:ext>
                  </a:extLst>
                </a:gridCol>
                <a:gridCol w="804805">
                  <a:extLst>
                    <a:ext uri="{9D8B030D-6E8A-4147-A177-3AD203B41FA5}">
                      <a16:colId xmlns:a16="http://schemas.microsoft.com/office/drawing/2014/main" val="4203793394"/>
                    </a:ext>
                  </a:extLst>
                </a:gridCol>
                <a:gridCol w="804805">
                  <a:extLst>
                    <a:ext uri="{9D8B030D-6E8A-4147-A177-3AD203B41FA5}">
                      <a16:colId xmlns:a16="http://schemas.microsoft.com/office/drawing/2014/main" val="865493148"/>
                    </a:ext>
                  </a:extLst>
                </a:gridCol>
                <a:gridCol w="804805">
                  <a:extLst>
                    <a:ext uri="{9D8B030D-6E8A-4147-A177-3AD203B41FA5}">
                      <a16:colId xmlns:a16="http://schemas.microsoft.com/office/drawing/2014/main" val="82133014"/>
                    </a:ext>
                  </a:extLst>
                </a:gridCol>
                <a:gridCol w="804805">
                  <a:extLst>
                    <a:ext uri="{9D8B030D-6E8A-4147-A177-3AD203B41FA5}">
                      <a16:colId xmlns:a16="http://schemas.microsoft.com/office/drawing/2014/main" val="1164403209"/>
                    </a:ext>
                  </a:extLst>
                </a:gridCol>
                <a:gridCol w="804805">
                  <a:extLst>
                    <a:ext uri="{9D8B030D-6E8A-4147-A177-3AD203B41FA5}">
                      <a16:colId xmlns:a16="http://schemas.microsoft.com/office/drawing/2014/main" val="4130953674"/>
                    </a:ext>
                  </a:extLst>
                </a:gridCol>
                <a:gridCol w="804805">
                  <a:extLst>
                    <a:ext uri="{9D8B030D-6E8A-4147-A177-3AD203B41FA5}">
                      <a16:colId xmlns:a16="http://schemas.microsoft.com/office/drawing/2014/main" val="2219850697"/>
                    </a:ext>
                  </a:extLst>
                </a:gridCol>
                <a:gridCol w="804805">
                  <a:extLst>
                    <a:ext uri="{9D8B030D-6E8A-4147-A177-3AD203B41FA5}">
                      <a16:colId xmlns:a16="http://schemas.microsoft.com/office/drawing/2014/main" val="3817195217"/>
                    </a:ext>
                  </a:extLst>
                </a:gridCol>
                <a:gridCol w="846138">
                  <a:extLst>
                    <a:ext uri="{9D8B030D-6E8A-4147-A177-3AD203B41FA5}">
                      <a16:colId xmlns:a16="http://schemas.microsoft.com/office/drawing/2014/main" val="232561763"/>
                    </a:ext>
                  </a:extLst>
                </a:gridCol>
                <a:gridCol w="804805">
                  <a:extLst>
                    <a:ext uri="{9D8B030D-6E8A-4147-A177-3AD203B41FA5}">
                      <a16:colId xmlns:a16="http://schemas.microsoft.com/office/drawing/2014/main" val="4248904802"/>
                    </a:ext>
                  </a:extLst>
                </a:gridCol>
                <a:gridCol w="804805">
                  <a:extLst>
                    <a:ext uri="{9D8B030D-6E8A-4147-A177-3AD203B41FA5}">
                      <a16:colId xmlns:a16="http://schemas.microsoft.com/office/drawing/2014/main" val="2413224604"/>
                    </a:ext>
                  </a:extLst>
                </a:gridCol>
                <a:gridCol w="804805">
                  <a:extLst>
                    <a:ext uri="{9D8B030D-6E8A-4147-A177-3AD203B41FA5}">
                      <a16:colId xmlns:a16="http://schemas.microsoft.com/office/drawing/2014/main" val="3872129491"/>
                    </a:ext>
                  </a:extLst>
                </a:gridCol>
              </a:tblGrid>
              <a:tr h="395869">
                <a:tc>
                  <a:txBody>
                    <a:bodyPr/>
                    <a:lstStyle/>
                    <a:p>
                      <a:pPr marL="0" algn="ctr" defTabSz="685800" rtl="0" eaLnBrk="1" fontAlgn="b" latinLnBrk="0" hangingPunct="1"/>
                      <a:r>
                        <a:rPr lang="en-US" sz="1100" b="0" i="0" u="none" strike="noStrike" kern="1200" dirty="0">
                          <a:solidFill>
                            <a:schemeClr val="bg1"/>
                          </a:solidFill>
                          <a:effectLst/>
                          <a:latin typeface="Rawline" panose="00000500000000000000" pitchFamily="2" charset="0"/>
                          <a:ea typeface="+mn-ea"/>
                          <a:cs typeface="+mn-cs"/>
                        </a:rPr>
                        <a:t>Willingness To Continue WFH Post Lockdown </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Mumbai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Delhi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Bangalore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Hyderabad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Chennai</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Kolkata</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Jaipur</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Ahmedabad</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Pune</a:t>
                      </a:r>
                    </a:p>
                  </a:txBody>
                  <a:tcPr marL="6350" marR="6350" marT="6350" marB="0" anchor="ctr">
                    <a:solidFill>
                      <a:srgbClr val="00727D"/>
                    </a:solidFill>
                  </a:tcPr>
                </a:tc>
                <a:tc>
                  <a:txBody>
                    <a:bodyPr/>
                    <a:lstStyle/>
                    <a:p>
                      <a:pPr marL="0" algn="ctr" defTabSz="685800" rtl="0" eaLnBrk="1" fontAlgn="b" latinLnBrk="0" hangingPunct="1"/>
                      <a:r>
                        <a:rPr lang="en-GB" sz="1100" b="0" i="0" u="none" strike="noStrike" kern="1200" dirty="0">
                          <a:solidFill>
                            <a:schemeClr val="bg1"/>
                          </a:solidFill>
                          <a:effectLst/>
                          <a:latin typeface="Rawline" panose="00000500000000000000" pitchFamily="2" charset="0"/>
                          <a:ea typeface="+mn-ea"/>
                          <a:cs typeface="+mn-cs"/>
                        </a:rPr>
                        <a:t>Surat</a:t>
                      </a:r>
                    </a:p>
                  </a:txBody>
                  <a:tcPr marL="6350" marR="6350" marT="6350" marB="0" anchor="ctr">
                    <a:solidFill>
                      <a:srgbClr val="00727D"/>
                    </a:solidFill>
                  </a:tcPr>
                </a:tc>
                <a:tc>
                  <a:txBody>
                    <a:bodyPr/>
                    <a:lstStyle/>
                    <a:p>
                      <a:pPr algn="ctr" fontAlgn="b"/>
                      <a:r>
                        <a:rPr lang="en-IN" sz="1100" b="1" i="0" u="none" strike="noStrike" dirty="0">
                          <a:solidFill>
                            <a:schemeClr val="bg1"/>
                          </a:solidFill>
                          <a:effectLst/>
                          <a:latin typeface="Rawline Light" panose="00000400000000000000" pitchFamily="2" charset="0"/>
                        </a:rPr>
                        <a:t>All</a:t>
                      </a:r>
                      <a:endParaRPr lang="en-GB" sz="1100" b="1" i="0" u="none" strike="noStrike" dirty="0">
                        <a:solidFill>
                          <a:schemeClr val="bg1"/>
                        </a:solidFill>
                        <a:effectLst/>
                        <a:latin typeface="Rawline Light" panose="00000400000000000000" pitchFamily="2" charset="0"/>
                      </a:endParaRPr>
                    </a:p>
                  </a:txBody>
                  <a:tcPr anchor="ctr">
                    <a:solidFill>
                      <a:srgbClr val="00727D"/>
                    </a:solidFill>
                  </a:tcPr>
                </a:tc>
                <a:extLst>
                  <a:ext uri="{0D108BD9-81ED-4DB2-BD59-A6C34878D82A}">
                    <a16:rowId xmlns:a16="http://schemas.microsoft.com/office/drawing/2014/main" val="1276280241"/>
                  </a:ext>
                </a:extLst>
              </a:tr>
              <a:tr h="201614">
                <a:tc>
                  <a:txBody>
                    <a:bodyPr/>
                    <a:lstStyle/>
                    <a:p>
                      <a:pPr algn="l" fontAlgn="b"/>
                      <a:r>
                        <a:rPr lang="en-US" sz="1100" b="1" i="1" u="none" strike="noStrike" kern="1200" dirty="0">
                          <a:solidFill>
                            <a:srgbClr val="000000"/>
                          </a:solidFill>
                          <a:effectLst/>
                          <a:latin typeface="Rawline" panose="00000500000000000000" pitchFamily="2" charset="0"/>
                          <a:ea typeface="+mn-ea"/>
                          <a:cs typeface="+mn-cs"/>
                        </a:rPr>
                        <a:t>Base</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118</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103</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112</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109</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106</a:t>
                      </a:r>
                    </a:p>
                  </a:txBody>
                  <a:tcPr marL="6350" marR="6350" marT="6350" marB="0" anchor="ctr">
                    <a:solidFill>
                      <a:schemeClr val="bg1"/>
                    </a:solid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93</a:t>
                      </a:r>
                    </a:p>
                  </a:txBody>
                  <a:tcPr marL="6350" marR="6350" marT="6350" marB="0" anchor="ctr">
                    <a:noFill/>
                  </a:tcPr>
                </a:tc>
                <a:tc>
                  <a:txBody>
                    <a:bodyPr/>
                    <a:lstStyle/>
                    <a:p>
                      <a:pPr marL="0" algn="ctr" defTabSz="685800" rtl="0" eaLnBrk="1" fontAlgn="b" latinLnBrk="0" hangingPunct="1"/>
                      <a:r>
                        <a:rPr lang="en-GB" sz="1100" b="1" i="1" u="none" strike="noStrike" kern="1200" dirty="0">
                          <a:solidFill>
                            <a:srgbClr val="000000"/>
                          </a:solidFill>
                          <a:effectLst/>
                          <a:latin typeface="Rawline" panose="00000500000000000000" pitchFamily="2" charset="0"/>
                          <a:ea typeface="+mn-ea"/>
                          <a:cs typeface="+mn-cs"/>
                        </a:rPr>
                        <a:t>1082</a:t>
                      </a:r>
                    </a:p>
                  </a:txBody>
                  <a:tcPr marL="6350" marR="6350" marT="6350" marB="0" anchor="ctr">
                    <a:noFill/>
                  </a:tcPr>
                </a:tc>
                <a:extLst>
                  <a:ext uri="{0D108BD9-81ED-4DB2-BD59-A6C34878D82A}">
                    <a16:rowId xmlns:a16="http://schemas.microsoft.com/office/drawing/2014/main" val="3938369270"/>
                  </a:ext>
                </a:extLst>
              </a:tr>
              <a:tr h="201614">
                <a:tc>
                  <a:txBody>
                    <a:bodyPr/>
                    <a:lstStyle/>
                    <a:p>
                      <a:pPr algn="l" fontAlgn="b"/>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extLst>
                  <a:ext uri="{0D108BD9-81ED-4DB2-BD59-A6C34878D82A}">
                    <a16:rowId xmlns:a16="http://schemas.microsoft.com/office/drawing/2014/main" val="955359187"/>
                  </a:ext>
                </a:extLst>
              </a:tr>
              <a:tr h="341630">
                <a:tc>
                  <a:txBody>
                    <a:bodyPr/>
                    <a:lstStyle/>
                    <a:p>
                      <a:pPr algn="l" fontAlgn="b"/>
                      <a:r>
                        <a:rPr lang="en-US" sz="1100" b="0" i="0" u="none" strike="noStrike" dirty="0">
                          <a:solidFill>
                            <a:srgbClr val="000000"/>
                          </a:solidFill>
                          <a:effectLst/>
                          <a:latin typeface="Rawline" panose="00000500000000000000" pitchFamily="2" charset="0"/>
                        </a:rPr>
                        <a:t>Yes, I would still like to work from home</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69%</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70%</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64%</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63%</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78%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69%</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69%</a:t>
                      </a:r>
                    </a:p>
                  </a:txBody>
                  <a:tcPr marL="6350" marR="6350" marT="6350" marB="0" anchor="ctr">
                    <a:noFill/>
                  </a:tcPr>
                </a:tc>
                <a:extLst>
                  <a:ext uri="{0D108BD9-81ED-4DB2-BD59-A6C34878D82A}">
                    <a16:rowId xmlns:a16="http://schemas.microsoft.com/office/drawing/2014/main" val="2186807009"/>
                  </a:ext>
                </a:extLst>
              </a:tr>
              <a:tr h="341630">
                <a:tc>
                  <a:txBody>
                    <a:bodyPr/>
                    <a:lstStyle/>
                    <a:p>
                      <a:pPr algn="l" fontAlgn="b"/>
                      <a:r>
                        <a:rPr lang="en-US" sz="1100" b="0" i="0" u="none" strike="noStrike">
                          <a:solidFill>
                            <a:srgbClr val="000000"/>
                          </a:solidFill>
                          <a:effectLst/>
                          <a:latin typeface="Rawline" panose="00000500000000000000" pitchFamily="2" charset="0"/>
                        </a:rPr>
                        <a:t>No, I would like to go to my office to work</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31%</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36%</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22%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31%</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36%</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31%</a:t>
                      </a:r>
                    </a:p>
                  </a:txBody>
                  <a:tcPr marL="6350" marR="6350" marT="6350" marB="0" anchor="ctr">
                    <a:noFill/>
                  </a:tcPr>
                </a:tc>
                <a:extLst>
                  <a:ext uri="{0D108BD9-81ED-4DB2-BD59-A6C34878D82A}">
                    <a16:rowId xmlns:a16="http://schemas.microsoft.com/office/drawing/2014/main" val="775309205"/>
                  </a:ext>
                </a:extLst>
              </a:tr>
            </a:tbl>
          </a:graphicData>
        </a:graphic>
      </p:graphicFrame>
      <p:sp>
        <p:nvSpPr>
          <p:cNvPr id="9" name="Title 3"/>
          <p:cNvSpPr>
            <a:spLocks noGrp="1"/>
          </p:cNvSpPr>
          <p:nvPr>
            <p:ph type="title"/>
          </p:nvPr>
        </p:nvSpPr>
        <p:spPr>
          <a:xfrm>
            <a:off x="80002" y="125700"/>
            <a:ext cx="11899562" cy="400110"/>
          </a:xfrm>
        </p:spPr>
        <p:txBody>
          <a:bodyPr/>
          <a:lstStyle/>
          <a:p>
            <a:r>
              <a:rPr lang="en-US" sz="2000" dirty="0">
                <a:latin typeface="Rawline SemiBold" panose="00000700000000000000" pitchFamily="2" charset="0"/>
              </a:rPr>
              <a:t>Willingness to continue work from home post lockdown  by cities</a:t>
            </a:r>
          </a:p>
        </p:txBody>
      </p:sp>
    </p:spTree>
    <p:extLst>
      <p:ext uri="{BB962C8B-B14F-4D97-AF65-F5344CB8AC3E}">
        <p14:creationId xmlns:p14="http://schemas.microsoft.com/office/powerpoint/2010/main" val="3760972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215444"/>
          </a:xfrm>
          <a:prstGeom prst="rect">
            <a:avLst/>
          </a:prstGeom>
        </p:spPr>
        <p:txBody>
          <a:bodyPr wrap="square">
            <a:spAutoFit/>
          </a:bodyPr>
          <a:lstStyle/>
          <a:p>
            <a:r>
              <a:rPr lang="en-US" sz="800" i="1" dirty="0">
                <a:latin typeface="Rawline" panose="00000500000000000000" pitchFamily="2" charset="0"/>
              </a:rPr>
              <a:t>MQ4. Once this lockdown is lifted, would you still like to continue working from home?</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55969258"/>
              </p:ext>
            </p:extLst>
          </p:nvPr>
        </p:nvGraphicFramePr>
        <p:xfrm>
          <a:off x="203627" y="2440513"/>
          <a:ext cx="11693645" cy="1595758"/>
        </p:xfrm>
        <a:graphic>
          <a:graphicData uri="http://schemas.openxmlformats.org/drawingml/2006/table">
            <a:tbl>
              <a:tblPr firstRow="1">
                <a:tableStyleId>{5C22544A-7EE6-4342-B048-85BDC9FD1C3A}</a:tableStyleId>
              </a:tblPr>
              <a:tblGrid>
                <a:gridCol w="2320364">
                  <a:extLst>
                    <a:ext uri="{9D8B030D-6E8A-4147-A177-3AD203B41FA5}">
                      <a16:colId xmlns:a16="http://schemas.microsoft.com/office/drawing/2014/main" val="4139684170"/>
                    </a:ext>
                  </a:extLst>
                </a:gridCol>
                <a:gridCol w="667073">
                  <a:extLst>
                    <a:ext uri="{9D8B030D-6E8A-4147-A177-3AD203B41FA5}">
                      <a16:colId xmlns:a16="http://schemas.microsoft.com/office/drawing/2014/main" val="4203793394"/>
                    </a:ext>
                  </a:extLst>
                </a:gridCol>
                <a:gridCol w="667073">
                  <a:extLst>
                    <a:ext uri="{9D8B030D-6E8A-4147-A177-3AD203B41FA5}">
                      <a16:colId xmlns:a16="http://schemas.microsoft.com/office/drawing/2014/main" val="1800951360"/>
                    </a:ext>
                  </a:extLst>
                </a:gridCol>
                <a:gridCol w="667073">
                  <a:extLst>
                    <a:ext uri="{9D8B030D-6E8A-4147-A177-3AD203B41FA5}">
                      <a16:colId xmlns:a16="http://schemas.microsoft.com/office/drawing/2014/main" val="3684524832"/>
                    </a:ext>
                  </a:extLst>
                </a:gridCol>
                <a:gridCol w="667073">
                  <a:extLst>
                    <a:ext uri="{9D8B030D-6E8A-4147-A177-3AD203B41FA5}">
                      <a16:colId xmlns:a16="http://schemas.microsoft.com/office/drawing/2014/main" val="2298369720"/>
                    </a:ext>
                  </a:extLst>
                </a:gridCol>
                <a:gridCol w="667073">
                  <a:extLst>
                    <a:ext uri="{9D8B030D-6E8A-4147-A177-3AD203B41FA5}">
                      <a16:colId xmlns:a16="http://schemas.microsoft.com/office/drawing/2014/main" val="865493148"/>
                    </a:ext>
                  </a:extLst>
                </a:gridCol>
                <a:gridCol w="667073">
                  <a:extLst>
                    <a:ext uri="{9D8B030D-6E8A-4147-A177-3AD203B41FA5}">
                      <a16:colId xmlns:a16="http://schemas.microsoft.com/office/drawing/2014/main" val="82133014"/>
                    </a:ext>
                  </a:extLst>
                </a:gridCol>
                <a:gridCol w="667073">
                  <a:extLst>
                    <a:ext uri="{9D8B030D-6E8A-4147-A177-3AD203B41FA5}">
                      <a16:colId xmlns:a16="http://schemas.microsoft.com/office/drawing/2014/main" val="1164403209"/>
                    </a:ext>
                  </a:extLst>
                </a:gridCol>
                <a:gridCol w="667073">
                  <a:extLst>
                    <a:ext uri="{9D8B030D-6E8A-4147-A177-3AD203B41FA5}">
                      <a16:colId xmlns:a16="http://schemas.microsoft.com/office/drawing/2014/main" val="4130953674"/>
                    </a:ext>
                  </a:extLst>
                </a:gridCol>
                <a:gridCol w="667073">
                  <a:extLst>
                    <a:ext uri="{9D8B030D-6E8A-4147-A177-3AD203B41FA5}">
                      <a16:colId xmlns:a16="http://schemas.microsoft.com/office/drawing/2014/main" val="2219850697"/>
                    </a:ext>
                  </a:extLst>
                </a:gridCol>
                <a:gridCol w="667073">
                  <a:extLst>
                    <a:ext uri="{9D8B030D-6E8A-4147-A177-3AD203B41FA5}">
                      <a16:colId xmlns:a16="http://schemas.microsoft.com/office/drawing/2014/main" val="3817195217"/>
                    </a:ext>
                  </a:extLst>
                </a:gridCol>
                <a:gridCol w="701332">
                  <a:extLst>
                    <a:ext uri="{9D8B030D-6E8A-4147-A177-3AD203B41FA5}">
                      <a16:colId xmlns:a16="http://schemas.microsoft.com/office/drawing/2014/main" val="232561763"/>
                    </a:ext>
                  </a:extLst>
                </a:gridCol>
                <a:gridCol w="667073">
                  <a:extLst>
                    <a:ext uri="{9D8B030D-6E8A-4147-A177-3AD203B41FA5}">
                      <a16:colId xmlns:a16="http://schemas.microsoft.com/office/drawing/2014/main" val="4248904802"/>
                    </a:ext>
                  </a:extLst>
                </a:gridCol>
                <a:gridCol w="667073">
                  <a:extLst>
                    <a:ext uri="{9D8B030D-6E8A-4147-A177-3AD203B41FA5}">
                      <a16:colId xmlns:a16="http://schemas.microsoft.com/office/drawing/2014/main" val="2413224604"/>
                    </a:ext>
                  </a:extLst>
                </a:gridCol>
                <a:gridCol w="667073">
                  <a:extLst>
                    <a:ext uri="{9D8B030D-6E8A-4147-A177-3AD203B41FA5}">
                      <a16:colId xmlns:a16="http://schemas.microsoft.com/office/drawing/2014/main" val="3872129491"/>
                    </a:ext>
                  </a:extLst>
                </a:gridCol>
              </a:tblGrid>
              <a:tr h="395869">
                <a:tc>
                  <a:txBody>
                    <a:bodyPr/>
                    <a:lstStyle/>
                    <a:p>
                      <a:pPr marL="0" algn="ctr" defTabSz="685800" rtl="0" eaLnBrk="1" fontAlgn="b" latinLnBrk="0" hangingPunct="1"/>
                      <a:r>
                        <a:rPr lang="en-US" sz="1100" b="0" i="0" u="none" strike="noStrike" kern="1200" dirty="0">
                          <a:solidFill>
                            <a:schemeClr val="bg1"/>
                          </a:solidFill>
                          <a:effectLst/>
                          <a:latin typeface="Rawline" panose="00000500000000000000" pitchFamily="2" charset="0"/>
                          <a:ea typeface="+mn-ea"/>
                          <a:cs typeface="+mn-cs"/>
                        </a:rPr>
                        <a:t>Willingness To Continue WFH Post Lockdown </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Aviation</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Lifestyle and Fashion</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Beauty and Wellness</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Education</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FMCG and Retail</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Hospitality and F&amp;B</a:t>
                      </a:r>
                    </a:p>
                  </a:txBody>
                  <a:tcPr marL="6350" marR="6350" marT="6350" marB="0" anchor="ctr">
                    <a:solidFill>
                      <a:srgbClr val="00727D"/>
                    </a:solidFill>
                  </a:tcPr>
                </a:tc>
                <a:tc>
                  <a:txBody>
                    <a:bodyPr/>
                    <a:lstStyle/>
                    <a:p>
                      <a:pPr algn="ctr" fontAlgn="b"/>
                      <a:r>
                        <a:rPr lang="en-GB" sz="1100" b="0" i="0" u="none" strike="noStrike" kern="1200">
                          <a:solidFill>
                            <a:schemeClr val="bg1"/>
                          </a:solidFill>
                          <a:effectLst/>
                          <a:latin typeface="Rawline" panose="00000500000000000000" pitchFamily="2" charset="0"/>
                          <a:ea typeface="+mn-ea"/>
                          <a:cs typeface="+mn-cs"/>
                        </a:rPr>
                        <a:t>Media and Entertainment</a:t>
                      </a:r>
                    </a:p>
                  </a:txBody>
                  <a:tcPr marL="6350" marR="6350" marT="6350" marB="0" anchor="ctr">
                    <a:solidFill>
                      <a:srgbClr val="00727D"/>
                    </a:solidFill>
                  </a:tcPr>
                </a:tc>
                <a:tc>
                  <a:txBody>
                    <a:bodyPr/>
                    <a:lstStyle/>
                    <a:p>
                      <a:pPr algn="ctr" fontAlgn="b"/>
                      <a:r>
                        <a:rPr lang="en-GB" sz="1100" b="0" i="0" u="none" strike="noStrike" kern="1200">
                          <a:solidFill>
                            <a:schemeClr val="bg1"/>
                          </a:solidFill>
                          <a:effectLst/>
                          <a:latin typeface="Rawline" panose="00000500000000000000" pitchFamily="2" charset="0"/>
                          <a:ea typeface="+mn-ea"/>
                          <a:cs typeface="+mn-cs"/>
                        </a:rPr>
                        <a:t>Health and Pharmaceuticals</a:t>
                      </a:r>
                    </a:p>
                  </a:txBody>
                  <a:tcPr marL="6350" marR="6350" marT="6350" marB="0" anchor="ctr">
                    <a:solidFill>
                      <a:srgbClr val="00727D"/>
                    </a:solidFill>
                  </a:tcPr>
                </a:tc>
                <a:tc>
                  <a:txBody>
                    <a:bodyPr/>
                    <a:lstStyle/>
                    <a:p>
                      <a:pPr algn="ctr" fontAlgn="b"/>
                      <a:r>
                        <a:rPr lang="en-GB" sz="1100" b="0" i="0" u="none" strike="noStrike" kern="1200">
                          <a:solidFill>
                            <a:schemeClr val="bg1"/>
                          </a:solidFill>
                          <a:effectLst/>
                          <a:latin typeface="Rawline" panose="00000500000000000000" pitchFamily="2" charset="0"/>
                          <a:ea typeface="+mn-ea"/>
                          <a:cs typeface="+mn-cs"/>
                        </a:rPr>
                        <a:t>Technology</a:t>
                      </a:r>
                    </a:p>
                  </a:txBody>
                  <a:tcPr marL="6350" marR="6350" marT="6350" marB="0" anchor="ctr">
                    <a:solidFill>
                      <a:srgbClr val="00727D"/>
                    </a:solidFill>
                  </a:tcPr>
                </a:tc>
                <a:tc>
                  <a:txBody>
                    <a:bodyPr/>
                    <a:lstStyle/>
                    <a:p>
                      <a:pPr algn="ctr" fontAlgn="b"/>
                      <a:r>
                        <a:rPr lang="en-GB" sz="1100" b="0" i="0" u="none" strike="noStrike" kern="1200">
                          <a:solidFill>
                            <a:schemeClr val="bg1"/>
                          </a:solidFill>
                          <a:effectLst/>
                          <a:latin typeface="Rawline" panose="00000500000000000000" pitchFamily="2" charset="0"/>
                          <a:ea typeface="+mn-ea"/>
                          <a:cs typeface="+mn-cs"/>
                        </a:rPr>
                        <a:t>Banking and Finance</a:t>
                      </a:r>
                    </a:p>
                  </a:txBody>
                  <a:tcPr marL="6350" marR="6350" marT="6350" marB="0" anchor="ctr">
                    <a:solidFill>
                      <a:srgbClr val="00727D"/>
                    </a:solidFill>
                  </a:tcPr>
                </a:tc>
                <a:tc>
                  <a:txBody>
                    <a:bodyPr/>
                    <a:lstStyle/>
                    <a:p>
                      <a:pPr algn="ctr" fontAlgn="b"/>
                      <a:r>
                        <a:rPr lang="en-GB" sz="1100" b="0" i="0" u="none" strike="noStrike" kern="1200">
                          <a:solidFill>
                            <a:schemeClr val="bg1"/>
                          </a:solidFill>
                          <a:effectLst/>
                          <a:latin typeface="Rawline" panose="00000500000000000000" pitchFamily="2" charset="0"/>
                          <a:ea typeface="+mn-ea"/>
                          <a:cs typeface="+mn-cs"/>
                        </a:rPr>
                        <a:t>Automotive</a:t>
                      </a:r>
                    </a:p>
                  </a:txBody>
                  <a:tcPr marL="6350" marR="6350" marT="6350" marB="0" anchor="ctr">
                    <a:solidFill>
                      <a:srgbClr val="00727D"/>
                    </a:solidFill>
                  </a:tcPr>
                </a:tc>
                <a:tc>
                  <a:txBody>
                    <a:bodyPr/>
                    <a:lstStyle/>
                    <a:p>
                      <a:pPr algn="ctr" fontAlgn="b"/>
                      <a:r>
                        <a:rPr lang="en-GB" sz="1100" b="0" i="0" u="none" strike="noStrike" kern="1200">
                          <a:solidFill>
                            <a:schemeClr val="bg1"/>
                          </a:solidFill>
                          <a:effectLst/>
                          <a:latin typeface="Rawline" panose="00000500000000000000" pitchFamily="2" charset="0"/>
                          <a:ea typeface="+mn-ea"/>
                          <a:cs typeface="+mn-cs"/>
                        </a:rPr>
                        <a:t>Travel and Tourism</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Others</a:t>
                      </a:r>
                    </a:p>
                  </a:txBody>
                  <a:tcPr marL="6350" marR="6350" marT="6350" marB="0" anchor="ctr">
                    <a:solidFill>
                      <a:srgbClr val="00727D"/>
                    </a:solidFill>
                  </a:tcPr>
                </a:tc>
                <a:tc>
                  <a:txBody>
                    <a:bodyPr/>
                    <a:lstStyle/>
                    <a:p>
                      <a:pPr algn="ctr" fontAlgn="b"/>
                      <a:r>
                        <a:rPr lang="en-GB" sz="1100" b="0" i="0" u="none" strike="noStrike" kern="1200" dirty="0">
                          <a:solidFill>
                            <a:schemeClr val="bg1"/>
                          </a:solidFill>
                          <a:effectLst/>
                          <a:latin typeface="Rawline" panose="00000500000000000000" pitchFamily="2" charset="0"/>
                          <a:ea typeface="+mn-ea"/>
                          <a:cs typeface="+mn-cs"/>
                        </a:rPr>
                        <a:t>All</a:t>
                      </a:r>
                    </a:p>
                  </a:txBody>
                  <a:tcPr marL="6350" marR="6350" marT="6350" marB="0" anchor="ctr">
                    <a:solidFill>
                      <a:srgbClr val="00727D"/>
                    </a:solidFill>
                  </a:tcPr>
                </a:tc>
                <a:extLst>
                  <a:ext uri="{0D108BD9-81ED-4DB2-BD59-A6C34878D82A}">
                    <a16:rowId xmlns:a16="http://schemas.microsoft.com/office/drawing/2014/main" val="1276280241"/>
                  </a:ext>
                </a:extLst>
              </a:tr>
              <a:tr h="201614">
                <a:tc>
                  <a:txBody>
                    <a:bodyPr/>
                    <a:lstStyle/>
                    <a:p>
                      <a:pPr algn="l" fontAlgn="b"/>
                      <a:r>
                        <a:rPr lang="en-US" sz="1100" b="1" i="1" u="none" strike="noStrike" kern="1200" dirty="0">
                          <a:solidFill>
                            <a:srgbClr val="000000"/>
                          </a:solidFill>
                          <a:effectLst/>
                          <a:latin typeface="Rawline" panose="00000500000000000000" pitchFamily="2" charset="0"/>
                          <a:ea typeface="+mn-ea"/>
                          <a:cs typeface="+mn-cs"/>
                        </a:rPr>
                        <a:t>Base</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10</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13</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123</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24</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11</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32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423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137</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22</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22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210</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1082</a:t>
                      </a:r>
                    </a:p>
                  </a:txBody>
                  <a:tcPr marL="6350" marR="6350" marT="6350" marB="0" anchor="ctr">
                    <a:noFill/>
                  </a:tcPr>
                </a:tc>
                <a:extLst>
                  <a:ext uri="{0D108BD9-81ED-4DB2-BD59-A6C34878D82A}">
                    <a16:rowId xmlns:a16="http://schemas.microsoft.com/office/drawing/2014/main" val="3938369270"/>
                  </a:ext>
                </a:extLst>
              </a:tr>
              <a:tr h="201614">
                <a:tc>
                  <a:txBody>
                    <a:bodyPr/>
                    <a:lstStyle/>
                    <a:p>
                      <a:pPr algn="l" fontAlgn="b"/>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US" sz="1100" b="0" i="0" u="none" strike="noStrike" kern="1200" dirty="0">
                        <a:solidFill>
                          <a:schemeClr val="bg1">
                            <a:lumMod val="65000"/>
                          </a:schemeClr>
                        </a:solidFill>
                        <a:effectLst/>
                        <a:latin typeface="Rawline" panose="00000500000000000000" pitchFamily="2" charset="0"/>
                        <a:ea typeface="+mn-ea"/>
                        <a:cs typeface="+mn-cs"/>
                      </a:endParaRPr>
                    </a:p>
                  </a:txBody>
                  <a:tcPr marL="6350" marR="6350" marT="6350" marB="0" anchor="ctr">
                    <a:solidFill>
                      <a:schemeClr val="bg1"/>
                    </a:solid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tc>
                  <a:txBody>
                    <a:bodyPr/>
                    <a:lstStyle/>
                    <a:p>
                      <a:pPr marL="0" algn="ctr" defTabSz="685800" rtl="0" eaLnBrk="1" fontAlgn="b" latinLnBrk="0" hangingPunct="1"/>
                      <a:endParaRPr lang="en-GB" sz="1100" b="0" i="0" u="none" strike="noStrike" kern="1200" dirty="0">
                        <a:solidFill>
                          <a:srgbClr val="000000"/>
                        </a:solidFill>
                        <a:effectLst/>
                        <a:latin typeface="Rawline" panose="00000500000000000000" pitchFamily="2" charset="0"/>
                        <a:ea typeface="+mn-ea"/>
                        <a:cs typeface="+mn-cs"/>
                      </a:endParaRPr>
                    </a:p>
                  </a:txBody>
                  <a:tcPr marL="6350" marR="6350" marT="6350" marB="0" anchor="ctr">
                    <a:noFill/>
                  </a:tcPr>
                </a:tc>
                <a:extLst>
                  <a:ext uri="{0D108BD9-81ED-4DB2-BD59-A6C34878D82A}">
                    <a16:rowId xmlns:a16="http://schemas.microsoft.com/office/drawing/2014/main" val="955359187"/>
                  </a:ext>
                </a:extLst>
              </a:tr>
              <a:tr h="341630">
                <a:tc>
                  <a:txBody>
                    <a:bodyPr/>
                    <a:lstStyle/>
                    <a:p>
                      <a:pPr algn="l" fontAlgn="b"/>
                      <a:r>
                        <a:rPr lang="en-US" sz="1100" b="0" i="0" u="none" strike="noStrike" dirty="0">
                          <a:solidFill>
                            <a:srgbClr val="000000"/>
                          </a:solidFill>
                          <a:effectLst/>
                          <a:latin typeface="Rawline" panose="00000500000000000000" pitchFamily="2" charset="0"/>
                        </a:rPr>
                        <a:t>Yes, I would still like to work from home</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91%</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64%</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100%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69%</a:t>
                      </a:r>
                    </a:p>
                  </a:txBody>
                  <a:tcPr marL="6350" marR="6350" marT="6350" marB="0" anchor="ctr">
                    <a:solidFill>
                      <a:schemeClr val="bg1"/>
                    </a:solidFill>
                  </a:tcPr>
                </a:tc>
                <a:tc>
                  <a:txBody>
                    <a:bodyPr/>
                    <a:lstStyle/>
                    <a:p>
                      <a:pPr algn="ctr" fontAlgn="b"/>
                      <a:r>
                        <a:rPr lang="en-GB" sz="1100" b="0" i="0" u="none" strike="noStrike">
                          <a:solidFill>
                            <a:schemeClr val="bg1">
                              <a:lumMod val="65000"/>
                            </a:schemeClr>
                          </a:solidFill>
                          <a:effectLst/>
                          <a:latin typeface="Rawline" panose="00000500000000000000" pitchFamily="2" charset="0"/>
                        </a:rPr>
                        <a:t>64%</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82%</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78%</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57%</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73%</a:t>
                      </a:r>
                    </a:p>
                  </a:txBody>
                  <a:tcPr marL="6350" marR="6350" marT="6350" marB="0" anchor="ctr">
                    <a:solidFill>
                      <a:schemeClr val="bg1"/>
                    </a:solidFill>
                  </a:tcPr>
                </a:tc>
                <a:tc>
                  <a:txBody>
                    <a:bodyPr/>
                    <a:lstStyle/>
                    <a:p>
                      <a:pPr algn="ctr" fontAlgn="b"/>
                      <a:r>
                        <a:rPr lang="en-GB" sz="1100" b="0" i="0" u="none" strike="noStrike">
                          <a:solidFill>
                            <a:srgbClr val="000000"/>
                          </a:solidFill>
                          <a:effectLst/>
                          <a:latin typeface="Rawline" panose="00000500000000000000" pitchFamily="2" charset="0"/>
                        </a:rPr>
                        <a:t>61%</a:t>
                      </a:r>
                    </a:p>
                  </a:txBody>
                  <a:tcPr marL="6350" marR="6350" marT="6350" marB="0" anchor="ctr">
                    <a:solidFill>
                      <a:schemeClr val="bg1"/>
                    </a:solidFill>
                  </a:tcPr>
                </a:tc>
                <a:tc>
                  <a:txBody>
                    <a:bodyPr/>
                    <a:lstStyle/>
                    <a:p>
                      <a:pPr algn="ctr" fontAlgn="b"/>
                      <a:r>
                        <a:rPr lang="en-GB" sz="1100" b="0" i="0" u="none" strike="noStrike">
                          <a:solidFill>
                            <a:schemeClr val="bg1">
                              <a:lumMod val="65000"/>
                            </a:schemeClr>
                          </a:solidFill>
                          <a:effectLst/>
                          <a:latin typeface="Rawline" panose="00000500000000000000" pitchFamily="2" charset="0"/>
                        </a:rPr>
                        <a:t>72%</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63%</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64%</a:t>
                      </a:r>
                    </a:p>
                  </a:txBody>
                  <a:tcPr marL="6350" marR="6350" marT="6350" marB="0" anchor="ctr">
                    <a:noFill/>
                  </a:tcPr>
                </a:tc>
                <a:tc>
                  <a:txBody>
                    <a:bodyPr/>
                    <a:lstStyle/>
                    <a:p>
                      <a:pPr algn="ctr" fontAlgn="b"/>
                      <a:r>
                        <a:rPr lang="en-GB" sz="1100" b="0" i="0" u="none" strike="noStrike">
                          <a:solidFill>
                            <a:srgbClr val="000000"/>
                          </a:solidFill>
                          <a:effectLst/>
                          <a:latin typeface="Rawline" panose="00000500000000000000" pitchFamily="2" charset="0"/>
                        </a:rPr>
                        <a:t>69%</a:t>
                      </a:r>
                    </a:p>
                  </a:txBody>
                  <a:tcPr marL="6350" marR="6350" marT="6350" marB="0" anchor="ctr">
                    <a:noFill/>
                  </a:tcPr>
                </a:tc>
                <a:extLst>
                  <a:ext uri="{0D108BD9-81ED-4DB2-BD59-A6C34878D82A}">
                    <a16:rowId xmlns:a16="http://schemas.microsoft.com/office/drawing/2014/main" val="2186807009"/>
                  </a:ext>
                </a:extLst>
              </a:tr>
              <a:tr h="341630">
                <a:tc>
                  <a:txBody>
                    <a:bodyPr/>
                    <a:lstStyle/>
                    <a:p>
                      <a:pPr algn="l" fontAlgn="b"/>
                      <a:r>
                        <a:rPr lang="en-US" sz="1100" b="0" i="0" u="none" strike="noStrike" dirty="0">
                          <a:solidFill>
                            <a:srgbClr val="000000"/>
                          </a:solidFill>
                          <a:effectLst/>
                          <a:latin typeface="Rawline" panose="00000500000000000000" pitchFamily="2" charset="0"/>
                        </a:rPr>
                        <a:t>No, I would like to go to my office to work</a:t>
                      </a:r>
                    </a:p>
                  </a:txBody>
                  <a:tcPr marL="6350" marR="6350" marT="6350" marB="0" anchor="ctr">
                    <a:solidFill>
                      <a:schemeClr val="bg1"/>
                    </a:solidFill>
                  </a:tcPr>
                </a:tc>
                <a:tc>
                  <a:txBody>
                    <a:bodyPr/>
                    <a:lstStyle/>
                    <a:p>
                      <a:pPr algn="ctr" fontAlgn="b"/>
                      <a:r>
                        <a:rPr lang="en-GB" sz="1100" b="0" i="0" u="none" strike="noStrike">
                          <a:solidFill>
                            <a:schemeClr val="bg1">
                              <a:lumMod val="65000"/>
                            </a:schemeClr>
                          </a:solidFill>
                          <a:effectLst/>
                          <a:latin typeface="Rawline" panose="00000500000000000000" pitchFamily="2" charset="0"/>
                        </a:rPr>
                        <a:t>9%</a:t>
                      </a:r>
                    </a:p>
                  </a:txBody>
                  <a:tcPr marL="6350" marR="6350" marT="6350" marB="0" anchor="ctr">
                    <a:solidFill>
                      <a:schemeClr val="bg1"/>
                    </a:solidFill>
                  </a:tcPr>
                </a:tc>
                <a:tc>
                  <a:txBody>
                    <a:bodyPr/>
                    <a:lstStyle/>
                    <a:p>
                      <a:pPr algn="ctr" fontAlgn="b"/>
                      <a:r>
                        <a:rPr lang="en-GB" sz="1100" b="0" i="0" u="none" strike="noStrike">
                          <a:solidFill>
                            <a:schemeClr val="bg1">
                              <a:lumMod val="65000"/>
                            </a:schemeClr>
                          </a:solidFill>
                          <a:effectLst/>
                          <a:latin typeface="Rawline" panose="00000500000000000000" pitchFamily="2" charset="0"/>
                        </a:rPr>
                        <a:t>36%</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0%</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31%</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36%</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18%</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22%</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43%</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27%</a:t>
                      </a:r>
                    </a:p>
                  </a:txBody>
                  <a:tcPr marL="6350" marR="6350" marT="6350" marB="0" anchor="ctr">
                    <a:solidFill>
                      <a:schemeClr val="bg1"/>
                    </a:solidFill>
                  </a:tcPr>
                </a:tc>
                <a:tc>
                  <a:txBody>
                    <a:bodyPr/>
                    <a:lstStyle/>
                    <a:p>
                      <a:pPr algn="ctr" fontAlgn="b"/>
                      <a:r>
                        <a:rPr lang="en-GB" sz="1100" b="0" i="0" u="none" strike="noStrike" dirty="0">
                          <a:solidFill>
                            <a:srgbClr val="000000"/>
                          </a:solidFill>
                          <a:effectLst/>
                          <a:latin typeface="Rawline" panose="00000500000000000000" pitchFamily="2" charset="0"/>
                        </a:rPr>
                        <a:t>39%</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28%</a:t>
                      </a:r>
                    </a:p>
                  </a:txBody>
                  <a:tcPr marL="6350" marR="6350" marT="6350" marB="0" anchor="ctr">
                    <a:solidFill>
                      <a:schemeClr val="bg1"/>
                    </a:solidFill>
                  </a:tcPr>
                </a:tc>
                <a:tc>
                  <a:txBody>
                    <a:bodyPr/>
                    <a:lstStyle/>
                    <a:p>
                      <a:pPr algn="ctr" fontAlgn="b"/>
                      <a:r>
                        <a:rPr lang="en-GB" sz="1100" b="0" i="0" u="none" strike="noStrike" dirty="0">
                          <a:solidFill>
                            <a:schemeClr val="bg1">
                              <a:lumMod val="65000"/>
                            </a:schemeClr>
                          </a:solidFill>
                          <a:effectLst/>
                          <a:latin typeface="Rawline" panose="00000500000000000000" pitchFamily="2" charset="0"/>
                        </a:rPr>
                        <a:t>37%</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36%</a:t>
                      </a:r>
                    </a:p>
                  </a:txBody>
                  <a:tcPr marL="6350" marR="6350" marT="6350" marB="0" anchor="ctr">
                    <a:noFill/>
                  </a:tcPr>
                </a:tc>
                <a:tc>
                  <a:txBody>
                    <a:bodyPr/>
                    <a:lstStyle/>
                    <a:p>
                      <a:pPr algn="ctr" fontAlgn="b"/>
                      <a:r>
                        <a:rPr lang="en-GB" sz="1100" b="0" i="0" u="none" strike="noStrike" dirty="0">
                          <a:solidFill>
                            <a:srgbClr val="000000"/>
                          </a:solidFill>
                          <a:effectLst/>
                          <a:latin typeface="Rawline" panose="00000500000000000000" pitchFamily="2" charset="0"/>
                        </a:rPr>
                        <a:t>31%</a:t>
                      </a:r>
                    </a:p>
                  </a:txBody>
                  <a:tcPr marL="6350" marR="6350" marT="6350" marB="0" anchor="ctr">
                    <a:noFill/>
                  </a:tcPr>
                </a:tc>
                <a:extLst>
                  <a:ext uri="{0D108BD9-81ED-4DB2-BD59-A6C34878D82A}">
                    <a16:rowId xmlns:a16="http://schemas.microsoft.com/office/drawing/2014/main" val="775309205"/>
                  </a:ext>
                </a:extLst>
              </a:tr>
            </a:tbl>
          </a:graphicData>
        </a:graphic>
      </p:graphicFrame>
      <p:sp>
        <p:nvSpPr>
          <p:cNvPr id="9" name="Title 3"/>
          <p:cNvSpPr>
            <a:spLocks noGrp="1"/>
          </p:cNvSpPr>
          <p:nvPr>
            <p:ph type="title"/>
          </p:nvPr>
        </p:nvSpPr>
        <p:spPr>
          <a:xfrm>
            <a:off x="80002" y="125700"/>
            <a:ext cx="11899562" cy="400110"/>
          </a:xfrm>
        </p:spPr>
        <p:txBody>
          <a:bodyPr/>
          <a:lstStyle/>
          <a:p>
            <a:r>
              <a:rPr lang="en-US" sz="2000" dirty="0">
                <a:latin typeface="Rawline SemiBold" panose="00000700000000000000" pitchFamily="2" charset="0"/>
              </a:rPr>
              <a:t>Willingness to continue work from home post lockdown by industry</a:t>
            </a:r>
          </a:p>
        </p:txBody>
      </p:sp>
      <p:sp>
        <p:nvSpPr>
          <p:cNvPr id="3" name="TextBox 2"/>
          <p:cNvSpPr txBox="1"/>
          <p:nvPr/>
        </p:nvSpPr>
        <p:spPr>
          <a:xfrm>
            <a:off x="10106526" y="6083794"/>
            <a:ext cx="1703671" cy="307777"/>
          </a:xfrm>
          <a:prstGeom prst="rect">
            <a:avLst/>
          </a:prstGeom>
          <a:noFill/>
        </p:spPr>
        <p:txBody>
          <a:bodyPr wrap="square" rtlCol="0">
            <a:spAutoFit/>
          </a:bodyPr>
          <a:lstStyle/>
          <a:p>
            <a:r>
              <a:rPr lang="en-IN" sz="1400" b="1" i="1" dirty="0">
                <a:solidFill>
                  <a:schemeClr val="bg1">
                    <a:lumMod val="65000"/>
                  </a:schemeClr>
                </a:solidFill>
                <a:latin typeface="Rawline" panose="00000500000000000000" pitchFamily="2" charset="0"/>
              </a:rPr>
              <a:t>*Low base</a:t>
            </a:r>
            <a:endParaRPr lang="en-GB" sz="1400" b="1" i="1" dirty="0" err="1">
              <a:solidFill>
                <a:schemeClr val="bg1">
                  <a:lumMod val="65000"/>
                </a:schemeClr>
              </a:solidFill>
              <a:latin typeface="Rawline" panose="00000500000000000000" pitchFamily="2" charset="0"/>
            </a:endParaRPr>
          </a:p>
        </p:txBody>
      </p:sp>
    </p:spTree>
    <p:extLst>
      <p:ext uri="{BB962C8B-B14F-4D97-AF65-F5344CB8AC3E}">
        <p14:creationId xmlns:p14="http://schemas.microsoft.com/office/powerpoint/2010/main" val="294481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1" y="0"/>
            <a:ext cx="1150244" cy="964612"/>
          </a:xfrm>
          <a:prstGeom prst="rect">
            <a:avLst/>
          </a:prstGeom>
        </p:spPr>
      </p:pic>
      <p:pic>
        <p:nvPicPr>
          <p:cNvPr id="8" name="Picture 7" descr="20200421118L.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Rectangle 3"/>
          <p:cNvSpPr/>
          <p:nvPr/>
        </p:nvSpPr>
        <p:spPr>
          <a:xfrm>
            <a:off x="1126074" y="263895"/>
            <a:ext cx="10646826" cy="7709803"/>
          </a:xfrm>
          <a:prstGeom prst="rect">
            <a:avLst/>
          </a:prstGeom>
        </p:spPr>
        <p:txBody>
          <a:bodyPr wrap="square">
            <a:spAutoFit/>
          </a:bodyPr>
          <a:lstStyle/>
          <a:p>
            <a:pPr marL="342900" lvl="1" algn="just">
              <a:spcBef>
                <a:spcPts val="600"/>
              </a:spcBef>
            </a:pPr>
            <a:endParaRPr lang="en-US" sz="2800" dirty="0">
              <a:solidFill>
                <a:srgbClr val="E1711B"/>
              </a:solidFill>
              <a:latin typeface="Calibri"/>
              <a:cs typeface="Calibri"/>
            </a:endParaRPr>
          </a:p>
          <a:p>
            <a:pPr marL="628650" lvl="1" indent="-285750" algn="just">
              <a:spcBef>
                <a:spcPts val="600"/>
              </a:spcBef>
              <a:buFont typeface="Wingdings" panose="05000000000000000000" pitchFamily="2" charset="2"/>
              <a:buChar char="§"/>
            </a:pPr>
            <a:r>
              <a:rPr lang="en-US" sz="2800" dirty="0">
                <a:solidFill>
                  <a:srgbClr val="00727D"/>
                </a:solidFill>
                <a:latin typeface="Calibri"/>
                <a:cs typeface="Calibri"/>
              </a:rPr>
              <a:t>PRIORITIES</a:t>
            </a:r>
            <a:r>
              <a:rPr lang="en-US" sz="2800" dirty="0">
                <a:solidFill>
                  <a:srgbClr val="E1711B"/>
                </a:solidFill>
                <a:latin typeface="Calibri"/>
                <a:cs typeface="Calibri"/>
              </a:rPr>
              <a:t>- 6 out of 10 people enjoying the time they can spend with family. 9 out of 10 are saving time/money.</a:t>
            </a:r>
          </a:p>
          <a:p>
            <a:pPr marL="628650" lvl="1" indent="-285750" algn="just">
              <a:spcBef>
                <a:spcPts val="600"/>
              </a:spcBef>
              <a:buFont typeface="Wingdings" panose="05000000000000000000" pitchFamily="2" charset="2"/>
              <a:buChar char="§"/>
            </a:pPr>
            <a:endParaRPr lang="en-US" sz="1200" dirty="0">
              <a:solidFill>
                <a:srgbClr val="E1711B"/>
              </a:solidFill>
              <a:latin typeface="Calibri"/>
              <a:cs typeface="Calibri"/>
            </a:endParaRPr>
          </a:p>
          <a:p>
            <a:pPr marL="628650" lvl="1" indent="-285750" algn="just">
              <a:spcBef>
                <a:spcPts val="600"/>
              </a:spcBef>
              <a:buFont typeface="Wingdings" panose="05000000000000000000" pitchFamily="2" charset="2"/>
              <a:buChar char="§"/>
            </a:pPr>
            <a:r>
              <a:rPr lang="en-US" sz="2800" dirty="0">
                <a:solidFill>
                  <a:srgbClr val="00727D"/>
                </a:solidFill>
                <a:latin typeface="Calibri"/>
                <a:cs typeface="Calibri"/>
              </a:rPr>
              <a:t>CHANGE IN BEHAVIOUR</a:t>
            </a:r>
            <a:r>
              <a:rPr lang="en-US" sz="2800" dirty="0">
                <a:solidFill>
                  <a:srgbClr val="E1711B"/>
                </a:solidFill>
                <a:latin typeface="Calibri"/>
                <a:cs typeface="Calibri"/>
              </a:rPr>
              <a:t>- 7 out of 10 people want to continue working from home if that keeps the city and the air clean.</a:t>
            </a:r>
          </a:p>
          <a:p>
            <a:pPr marL="342900" lvl="1" algn="just">
              <a:spcBef>
                <a:spcPts val="600"/>
              </a:spcBef>
            </a:pPr>
            <a:r>
              <a:rPr lang="en-US" sz="2800" dirty="0">
                <a:solidFill>
                  <a:srgbClr val="E1711B"/>
                </a:solidFill>
                <a:latin typeface="Calibri"/>
                <a:cs typeface="Calibri"/>
              </a:rPr>
              <a:t> </a:t>
            </a:r>
          </a:p>
          <a:p>
            <a:pPr marL="628650" lvl="1" indent="-285750" algn="just">
              <a:spcBef>
                <a:spcPts val="600"/>
              </a:spcBef>
              <a:buFont typeface="Wingdings" panose="05000000000000000000" pitchFamily="2" charset="2"/>
              <a:buChar char="§"/>
            </a:pPr>
            <a:r>
              <a:rPr lang="en-US" sz="2800" dirty="0">
                <a:solidFill>
                  <a:srgbClr val="00727D"/>
                </a:solidFill>
                <a:latin typeface="Calibri"/>
                <a:cs typeface="Calibri"/>
              </a:rPr>
              <a:t>PERCEPTIONS</a:t>
            </a:r>
            <a:r>
              <a:rPr lang="en-US" sz="2800" dirty="0">
                <a:solidFill>
                  <a:srgbClr val="E1711B"/>
                </a:solidFill>
                <a:latin typeface="Calibri"/>
                <a:cs typeface="Calibri"/>
              </a:rPr>
              <a:t>- 8 out of 10 people believe that WFH and less commute will keep the air cleaner.</a:t>
            </a:r>
          </a:p>
          <a:p>
            <a:pPr marL="628650" lvl="1" indent="-285750" algn="just">
              <a:spcBef>
                <a:spcPts val="600"/>
              </a:spcBef>
              <a:buFont typeface="Wingdings" panose="05000000000000000000" pitchFamily="2" charset="2"/>
              <a:buChar char="§"/>
            </a:pPr>
            <a:endParaRPr lang="en-US" sz="1200" dirty="0">
              <a:solidFill>
                <a:srgbClr val="E1711B"/>
              </a:solidFill>
              <a:latin typeface="Calibri"/>
              <a:cs typeface="Calibri"/>
            </a:endParaRPr>
          </a:p>
          <a:p>
            <a:pPr marL="628650" lvl="1" indent="-285750" algn="just">
              <a:spcBef>
                <a:spcPts val="600"/>
              </a:spcBef>
              <a:buFont typeface="Wingdings" panose="05000000000000000000" pitchFamily="2" charset="2"/>
              <a:buChar char="§"/>
            </a:pPr>
            <a:r>
              <a:rPr lang="en-US" sz="2800" dirty="0">
                <a:solidFill>
                  <a:srgbClr val="00727D"/>
                </a:solidFill>
                <a:latin typeface="Calibri"/>
                <a:cs typeface="Calibri"/>
              </a:rPr>
              <a:t>IMPACTS</a:t>
            </a:r>
            <a:r>
              <a:rPr lang="en-US" sz="2800" dirty="0">
                <a:solidFill>
                  <a:srgbClr val="E1711B"/>
                </a:solidFill>
                <a:latin typeface="Calibri"/>
                <a:cs typeface="Calibri"/>
              </a:rPr>
              <a:t>- 9 out of 10 people said air pollution impacts them personally( health)</a:t>
            </a:r>
          </a:p>
          <a:p>
            <a:pPr marL="342900" lvl="1" algn="just">
              <a:spcBef>
                <a:spcPts val="600"/>
              </a:spcBef>
            </a:pPr>
            <a:endParaRPr lang="en-US" sz="2800" dirty="0">
              <a:solidFill>
                <a:srgbClr val="E1711B"/>
              </a:solidFill>
              <a:latin typeface="Calibri"/>
              <a:cs typeface="Calibri"/>
            </a:endParaRPr>
          </a:p>
          <a:p>
            <a:pPr marL="628650" lvl="1" indent="-285750" algn="just">
              <a:spcBef>
                <a:spcPts val="600"/>
              </a:spcBef>
              <a:buFont typeface="Wingdings" panose="05000000000000000000" pitchFamily="2" charset="2"/>
              <a:buChar char="§"/>
            </a:pPr>
            <a:r>
              <a:rPr lang="en-US" sz="2800" dirty="0">
                <a:solidFill>
                  <a:srgbClr val="00727D"/>
                </a:solidFill>
                <a:latin typeface="Calibri"/>
                <a:cs typeface="Calibri"/>
              </a:rPr>
              <a:t>BENEFITS</a:t>
            </a:r>
            <a:r>
              <a:rPr lang="en-US" sz="2800" dirty="0">
                <a:solidFill>
                  <a:srgbClr val="E1711B"/>
                </a:solidFill>
                <a:latin typeface="Calibri"/>
                <a:cs typeface="Calibri"/>
              </a:rPr>
              <a:t>- both practical and environmental</a:t>
            </a:r>
          </a:p>
          <a:p>
            <a:pPr marL="342900" lvl="1" algn="just">
              <a:spcBef>
                <a:spcPts val="600"/>
              </a:spcBef>
            </a:pPr>
            <a:endParaRPr lang="en-US" sz="2800" dirty="0">
              <a:solidFill>
                <a:srgbClr val="E1711B"/>
              </a:solidFill>
              <a:latin typeface="Calibri"/>
              <a:cs typeface="Calibri"/>
            </a:endParaRPr>
          </a:p>
          <a:p>
            <a:pPr marL="628650" lvl="1" indent="-285750" algn="just">
              <a:spcBef>
                <a:spcPts val="600"/>
              </a:spcBef>
              <a:buFont typeface="Wingdings" panose="05000000000000000000" pitchFamily="2" charset="2"/>
              <a:buChar char="§"/>
            </a:pPr>
            <a:endParaRPr lang="en-US" sz="1400" dirty="0">
              <a:latin typeface="Rawline ExtraLight" panose="00000300000000000000" pitchFamily="2" charset="0"/>
            </a:endParaRPr>
          </a:p>
          <a:p>
            <a:pPr marL="628650" lvl="1" indent="-285750" algn="just">
              <a:spcBef>
                <a:spcPts val="600"/>
              </a:spcBef>
              <a:buFont typeface="Wingdings" panose="05000000000000000000" pitchFamily="2" charset="2"/>
              <a:buChar char="§"/>
            </a:pPr>
            <a:endParaRPr lang="en-US" sz="1400" dirty="0">
              <a:latin typeface="Rawline ExtraLight" panose="00000300000000000000" pitchFamily="2" charset="0"/>
            </a:endParaRPr>
          </a:p>
          <a:p>
            <a:pPr marL="628650" lvl="1" indent="-285750" algn="just">
              <a:spcBef>
                <a:spcPts val="600"/>
              </a:spcBef>
              <a:buFont typeface="Wingdings" panose="05000000000000000000" pitchFamily="2" charset="2"/>
              <a:buChar char="§"/>
            </a:pPr>
            <a:endParaRPr lang="en-US" sz="1400" dirty="0">
              <a:latin typeface="Rawline ExtraLight" panose="00000300000000000000" pitchFamily="2" charset="0"/>
            </a:endParaRPr>
          </a:p>
        </p:txBody>
      </p:sp>
      <p:sp>
        <p:nvSpPr>
          <p:cNvPr id="5" name="Google Shape;138;g873db083a6_0_31"/>
          <p:cNvSpPr txBox="1"/>
          <p:nvPr/>
        </p:nvSpPr>
        <p:spPr>
          <a:xfrm>
            <a:off x="2017142" y="124799"/>
            <a:ext cx="9948900" cy="907800"/>
          </a:xfrm>
          <a:prstGeom prst="rect">
            <a:avLst/>
          </a:prstGeom>
          <a:noFill/>
          <a:ln>
            <a:noFill/>
          </a:ln>
        </p:spPr>
        <p:txBody>
          <a:bodyPr spcFirstLastPara="1" wrap="square" lIns="91425" tIns="45700" rIns="91425" bIns="45700" anchor="t" anchorCtr="0">
            <a:noAutofit/>
          </a:bodyPr>
          <a:lstStyle/>
          <a:p>
            <a:pPr marL="914400" marR="0" lvl="0" indent="457200" algn="l" rtl="0">
              <a:spcBef>
                <a:spcPts val="0"/>
              </a:spcBef>
              <a:spcAft>
                <a:spcPts val="0"/>
              </a:spcAft>
              <a:buNone/>
            </a:pPr>
            <a:r>
              <a:rPr lang="en-GB" sz="3500" b="1" dirty="0">
                <a:solidFill>
                  <a:srgbClr val="00727D"/>
                </a:solidFill>
                <a:sym typeface="Arial"/>
              </a:rPr>
              <a:t>		Survey Insights</a:t>
            </a:r>
            <a:endParaRPr sz="1800" b="1" dirty="0">
              <a:solidFill>
                <a:srgbClr val="00727D"/>
              </a:solidFill>
              <a:latin typeface="Arial"/>
              <a:ea typeface="Arial"/>
              <a:cs typeface="Arial"/>
              <a:sym typeface="Arial"/>
            </a:endParaRPr>
          </a:p>
        </p:txBody>
      </p:sp>
    </p:spTree>
    <p:extLst>
      <p:ext uri="{BB962C8B-B14F-4D97-AF65-F5344CB8AC3E}">
        <p14:creationId xmlns:p14="http://schemas.microsoft.com/office/powerpoint/2010/main" val="40758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9255" y="337002"/>
            <a:ext cx="7445082" cy="522348"/>
          </a:xfrm>
        </p:spPr>
        <p:txBody>
          <a:bodyPr/>
          <a:lstStyle/>
          <a:p>
            <a:r>
              <a:rPr lang="en-IN" sz="2800" dirty="0">
                <a:solidFill>
                  <a:srgbClr val="E1711B"/>
                </a:solidFill>
                <a:latin typeface="Rawline SemiBold" panose="00000700000000000000" pitchFamily="2" charset="0"/>
              </a:rPr>
              <a:t>			SUMMARY</a:t>
            </a:r>
            <a:endParaRPr lang="en-GB" sz="2800" dirty="0">
              <a:solidFill>
                <a:srgbClr val="E1711B"/>
              </a:solidFill>
              <a:latin typeface="Rawline SemiBold" panose="00000700000000000000" pitchFamily="2" charset="0"/>
            </a:endParaRPr>
          </a:p>
        </p:txBody>
      </p:sp>
      <p:sp>
        <p:nvSpPr>
          <p:cNvPr id="4" name="Text Placeholder 3"/>
          <p:cNvSpPr>
            <a:spLocks noGrp="1"/>
          </p:cNvSpPr>
          <p:nvPr>
            <p:ph type="body" sz="quarter" idx="13"/>
          </p:nvPr>
        </p:nvSpPr>
        <p:spPr>
          <a:xfrm>
            <a:off x="3899256" y="970118"/>
            <a:ext cx="8203844" cy="5388367"/>
          </a:xfrm>
        </p:spPr>
        <p:txBody>
          <a:bodyPr/>
          <a:lstStyle/>
          <a:p>
            <a:pPr marL="285750" indent="-285750" algn="just">
              <a:spcBef>
                <a:spcPts val="600"/>
              </a:spcBef>
              <a:buFont typeface="Wingdings" panose="05000000000000000000" pitchFamily="2" charset="2"/>
              <a:buChar char="§"/>
            </a:pPr>
            <a:r>
              <a:rPr lang="en-US" sz="2000" dirty="0">
                <a:solidFill>
                  <a:srgbClr val="00727D"/>
                </a:solidFill>
                <a:latin typeface="Calibri"/>
                <a:cs typeface="Calibri"/>
              </a:rPr>
              <a:t>While these movement restrictions have resulted in lesser pollution, cleaner air, people are also expecting the government to play their part in this maintenance – with a majority (65%) concluding that the government should launch programs that ensure industries go pollution free.</a:t>
            </a:r>
          </a:p>
          <a:p>
            <a:pPr marL="285750" indent="-285750" algn="just">
              <a:spcBef>
                <a:spcPts val="600"/>
              </a:spcBef>
              <a:buFont typeface="Wingdings" panose="05000000000000000000" pitchFamily="2" charset="2"/>
              <a:buChar char="§"/>
            </a:pPr>
            <a:endParaRPr lang="en-US" sz="1200" dirty="0">
              <a:solidFill>
                <a:srgbClr val="00727D"/>
              </a:solidFill>
              <a:latin typeface="Calibri"/>
              <a:cs typeface="Calibri"/>
            </a:endParaRPr>
          </a:p>
          <a:p>
            <a:pPr marL="285750" indent="-285750" algn="just">
              <a:spcBef>
                <a:spcPts val="600"/>
              </a:spcBef>
              <a:buFont typeface="Wingdings" panose="05000000000000000000" pitchFamily="2" charset="2"/>
              <a:buChar char="§"/>
            </a:pPr>
            <a:r>
              <a:rPr lang="en-US" sz="2000" dirty="0">
                <a:solidFill>
                  <a:srgbClr val="00727D"/>
                </a:solidFill>
                <a:latin typeface="Calibri"/>
                <a:cs typeface="Calibri"/>
              </a:rPr>
              <a:t>Half of the population identify lack of proper infrastructure at home, irregular routine schedule and reduction in team bonding as their top struggles. </a:t>
            </a:r>
          </a:p>
          <a:p>
            <a:pPr marL="285750" indent="-285750" algn="just">
              <a:spcBef>
                <a:spcPts val="600"/>
              </a:spcBef>
              <a:buFont typeface="Wingdings" panose="05000000000000000000" pitchFamily="2" charset="2"/>
              <a:buChar char="§"/>
            </a:pPr>
            <a:endParaRPr lang="en-US" sz="1200" dirty="0">
              <a:solidFill>
                <a:srgbClr val="00727D"/>
              </a:solidFill>
              <a:latin typeface="Calibri"/>
              <a:cs typeface="Calibri"/>
            </a:endParaRPr>
          </a:p>
          <a:p>
            <a:pPr marL="285750" indent="-285750" algn="just">
              <a:spcBef>
                <a:spcPts val="600"/>
              </a:spcBef>
              <a:buFont typeface="Wingdings" panose="05000000000000000000" pitchFamily="2" charset="2"/>
              <a:buChar char="§"/>
            </a:pPr>
            <a:r>
              <a:rPr lang="en-US" sz="2000" dirty="0">
                <a:solidFill>
                  <a:srgbClr val="00727D"/>
                </a:solidFill>
                <a:latin typeface="Calibri"/>
                <a:cs typeface="Calibri"/>
              </a:rPr>
              <a:t>However, in spite of challenges, majority of them (70%) are willing to continue working from home post the lockdown is lifted. </a:t>
            </a:r>
          </a:p>
          <a:p>
            <a:pPr algn="just">
              <a:spcBef>
                <a:spcPts val="600"/>
              </a:spcBef>
            </a:pPr>
            <a:endParaRPr lang="en-US" sz="1200" dirty="0">
              <a:solidFill>
                <a:srgbClr val="00727D"/>
              </a:solidFill>
              <a:latin typeface="Calibri"/>
              <a:cs typeface="Calibri"/>
            </a:endParaRPr>
          </a:p>
          <a:p>
            <a:pPr marL="285750" indent="-285750" algn="just">
              <a:spcBef>
                <a:spcPts val="600"/>
              </a:spcBef>
              <a:buFont typeface="Wingdings" panose="05000000000000000000" pitchFamily="2" charset="2"/>
              <a:buChar char="§"/>
            </a:pPr>
            <a:r>
              <a:rPr lang="en-US" sz="2000" dirty="0">
                <a:solidFill>
                  <a:srgbClr val="00727D"/>
                </a:solidFill>
                <a:latin typeface="Calibri"/>
                <a:cs typeface="Calibri"/>
              </a:rPr>
              <a:t>This willingness might be good news for employers who also see benefits of </a:t>
            </a:r>
            <a:r>
              <a:rPr lang="en-US" sz="2000" dirty="0" err="1">
                <a:solidFill>
                  <a:srgbClr val="00727D"/>
                </a:solidFill>
                <a:latin typeface="Calibri"/>
                <a:cs typeface="Calibri"/>
              </a:rPr>
              <a:t>wfh</a:t>
            </a:r>
            <a:r>
              <a:rPr lang="en-US" sz="2000" dirty="0">
                <a:solidFill>
                  <a:srgbClr val="00727D"/>
                </a:solidFill>
                <a:latin typeface="Calibri"/>
                <a:cs typeface="Calibri"/>
              </a:rPr>
              <a:t> – 9 out of 10 think that their company has saved on operational expense during this time of increased </a:t>
            </a:r>
            <a:r>
              <a:rPr lang="en-US" sz="2000" dirty="0" err="1">
                <a:solidFill>
                  <a:srgbClr val="00727D"/>
                </a:solidFill>
                <a:latin typeface="Calibri"/>
                <a:cs typeface="Calibri"/>
              </a:rPr>
              <a:t>wfh</a:t>
            </a:r>
            <a:r>
              <a:rPr lang="en-US" sz="2000" dirty="0">
                <a:solidFill>
                  <a:srgbClr val="00727D"/>
                </a:solidFill>
                <a:latin typeface="Calibri"/>
                <a:cs typeface="Calibri"/>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1" y="44943"/>
            <a:ext cx="1150244" cy="964612"/>
          </a:xfrm>
          <a:prstGeom prst="rect">
            <a:avLst/>
          </a:prstGeom>
        </p:spPr>
      </p:pic>
      <p:pic>
        <p:nvPicPr>
          <p:cNvPr id="2" name="Picture 1" descr="20200421118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10" y="1937245"/>
            <a:ext cx="3612525" cy="2408350"/>
          </a:xfrm>
          <a:prstGeom prst="rect">
            <a:avLst/>
          </a:prstGeom>
        </p:spPr>
      </p:pic>
    </p:spTree>
    <p:extLst>
      <p:ext uri="{BB962C8B-B14F-4D97-AF65-F5344CB8AC3E}">
        <p14:creationId xmlns:p14="http://schemas.microsoft.com/office/powerpoint/2010/main" val="85678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prstClr val="black"/>
              <a:srgbClr val="00727D">
                <a:tint val="45000"/>
                <a:satMod val="400000"/>
              </a:srgbClr>
            </a:duotone>
          </a:blip>
          <a:stretch>
            <a:fillRect/>
          </a:stretch>
        </p:blipFill>
        <p:spPr>
          <a:xfrm>
            <a:off x="0" y="0"/>
            <a:ext cx="12192000" cy="6864096"/>
          </a:xfrm>
          <a:prstGeom prst="rect">
            <a:avLst/>
          </a:prstGeom>
        </p:spPr>
      </p:pic>
      <p:sp>
        <p:nvSpPr>
          <p:cNvPr id="4" name="Title 6"/>
          <p:cNvSpPr txBox="1">
            <a:spLocks/>
          </p:cNvSpPr>
          <p:nvPr/>
        </p:nvSpPr>
        <p:spPr>
          <a:xfrm>
            <a:off x="1080000" y="720000"/>
            <a:ext cx="9910800" cy="646331"/>
          </a:xfrm>
          <a:prstGeom prst="rect">
            <a:avLst/>
          </a:prstGeom>
          <a:solidFill>
            <a:schemeClr val="accent1">
              <a:lumMod val="20000"/>
              <a:lumOff val="80000"/>
              <a:alpha val="40000"/>
            </a:schemeClr>
          </a:solidFill>
        </p:spPr>
        <p:txBody>
          <a:bodyPr vert="horz" lIns="91440" tIns="45720" rIns="91440" bIns="45720" rtlCol="0" anchor="t">
            <a:spAutoFit/>
          </a:bodyPr>
          <a:lstStyle>
            <a:lvl1pPr algn="l" defTabSz="685800" rtl="0" eaLnBrk="1" latinLnBrk="0" hangingPunct="1">
              <a:lnSpc>
                <a:spcPct val="100000"/>
              </a:lnSpc>
              <a:spcBef>
                <a:spcPct val="0"/>
              </a:spcBef>
              <a:buNone/>
              <a:defRPr sz="6400" b="1" kern="1200">
                <a:solidFill>
                  <a:schemeClr val="bg1"/>
                </a:solidFill>
                <a:latin typeface="+mj-lt"/>
                <a:ea typeface="Arial" panose="020B0604020202020204" pitchFamily="34" charset="0"/>
                <a:cs typeface="Arial" panose="020B0604020202020204" pitchFamily="34" charset="0"/>
              </a:defRPr>
            </a:lvl1pPr>
          </a:lstStyle>
          <a:p>
            <a:pPr algn="ctr"/>
            <a:r>
              <a:rPr lang="en-IN" sz="3600" dirty="0">
                <a:solidFill>
                  <a:schemeClr val="tx1"/>
                </a:solidFill>
                <a:latin typeface="Rawline SemiBold" panose="00000700000000000000" pitchFamily="2" charset="0"/>
              </a:rPr>
              <a:t>Survey Findings</a:t>
            </a:r>
          </a:p>
        </p:txBody>
      </p:sp>
    </p:spTree>
    <p:extLst>
      <p:ext uri="{BB962C8B-B14F-4D97-AF65-F5344CB8AC3E}">
        <p14:creationId xmlns:p14="http://schemas.microsoft.com/office/powerpoint/2010/main" val="247933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02" y="125700"/>
            <a:ext cx="11899562" cy="1015663"/>
          </a:xfrm>
        </p:spPr>
        <p:txBody>
          <a:bodyPr/>
          <a:lstStyle/>
          <a:p>
            <a:r>
              <a:rPr lang="en-US" sz="2000" dirty="0">
                <a:solidFill>
                  <a:srgbClr val="00727D"/>
                </a:solidFill>
                <a:latin typeface="Rawline SemiBold" panose="00000700000000000000" pitchFamily="2" charset="0"/>
              </a:rPr>
              <a:t>Indians believe air pollution to be a pervasive problem - more then 90% feel that it impacts them personally. </a:t>
            </a:r>
            <a:br>
              <a:rPr lang="en-US" sz="2000" dirty="0">
                <a:solidFill>
                  <a:srgbClr val="00727D"/>
                </a:solidFill>
                <a:latin typeface="Rawline SemiBold" panose="00000700000000000000" pitchFamily="2" charset="0"/>
              </a:rPr>
            </a:br>
            <a:endParaRPr lang="en-GB" sz="2000" dirty="0">
              <a:solidFill>
                <a:srgbClr val="00727D"/>
              </a:solidFill>
              <a:latin typeface="Rawline SemiBold" panose="00000700000000000000" pitchFamily="2" charset="0"/>
            </a:endParaRPr>
          </a:p>
        </p:txBody>
      </p:sp>
      <p:sp>
        <p:nvSpPr>
          <p:cNvPr id="16" name="Rectangle 15"/>
          <p:cNvSpPr/>
          <p:nvPr/>
        </p:nvSpPr>
        <p:spPr>
          <a:xfrm>
            <a:off x="774167" y="6366498"/>
            <a:ext cx="9082101" cy="338554"/>
          </a:xfrm>
          <a:prstGeom prst="rect">
            <a:avLst/>
          </a:prstGeom>
        </p:spPr>
        <p:txBody>
          <a:bodyPr wrap="square">
            <a:spAutoFit/>
          </a:bodyPr>
          <a:lstStyle/>
          <a:p>
            <a:r>
              <a:rPr lang="en-US" sz="800" i="1" dirty="0">
                <a:latin typeface="Rawline" panose="00000500000000000000" pitchFamily="2" charset="0"/>
              </a:rPr>
              <a:t>QAP1. To what extent would you say air pollution affects you personally?</a:t>
            </a:r>
          </a:p>
          <a:p>
            <a:r>
              <a:rPr lang="en-US" sz="800" i="1" dirty="0">
                <a:latin typeface="Rawline" panose="00000500000000000000" pitchFamily="2" charset="0"/>
              </a:rPr>
              <a:t>QAP2. What air pollution related health problem do you suffer from?</a:t>
            </a:r>
          </a:p>
        </p:txBody>
      </p:sp>
      <p:sp>
        <p:nvSpPr>
          <p:cNvPr id="9" name="TextBox 8"/>
          <p:cNvSpPr txBox="1"/>
          <p:nvPr/>
        </p:nvSpPr>
        <p:spPr>
          <a:xfrm>
            <a:off x="777600" y="5790112"/>
            <a:ext cx="1262956"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7" name="Chart 6"/>
          <p:cNvGraphicFramePr/>
          <p:nvPr>
            <p:extLst>
              <p:ext uri="{D42A27DB-BD31-4B8C-83A1-F6EECF244321}">
                <p14:modId xmlns:p14="http://schemas.microsoft.com/office/powerpoint/2010/main" val="2444639511"/>
              </p:ext>
            </p:extLst>
          </p:nvPr>
        </p:nvGraphicFramePr>
        <p:xfrm>
          <a:off x="807184" y="1973180"/>
          <a:ext cx="4542056" cy="3522846"/>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1439179" y="1696181"/>
            <a:ext cx="3507501" cy="307777"/>
          </a:xfrm>
          <a:prstGeom prst="rect">
            <a:avLst/>
          </a:prstGeom>
        </p:spPr>
        <p:txBody>
          <a:bodyPr wrap="square">
            <a:spAutoFit/>
          </a:bodyPr>
          <a:lstStyle/>
          <a:p>
            <a:pPr lvl="0" algn="ctr">
              <a:defRPr/>
            </a:pPr>
            <a:r>
              <a:rPr lang="en-US" sz="1400" b="1" dirty="0">
                <a:solidFill>
                  <a:srgbClr val="E1711B"/>
                </a:solidFill>
                <a:latin typeface="Rawline Light" panose="00000400000000000000" pitchFamily="2" charset="0"/>
              </a:rPr>
              <a:t>Perceived Impact Of Air Pollution</a:t>
            </a:r>
          </a:p>
        </p:txBody>
      </p:sp>
      <p:graphicFrame>
        <p:nvGraphicFramePr>
          <p:cNvPr id="5" name="Chart 4"/>
          <p:cNvGraphicFramePr/>
          <p:nvPr>
            <p:extLst>
              <p:ext uri="{D42A27DB-BD31-4B8C-83A1-F6EECF244321}">
                <p14:modId xmlns:p14="http://schemas.microsoft.com/office/powerpoint/2010/main" val="517872509"/>
              </p:ext>
            </p:extLst>
          </p:nvPr>
        </p:nvGraphicFramePr>
        <p:xfrm>
          <a:off x="5707780" y="1973180"/>
          <a:ext cx="6127015" cy="335921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954388" y="5272780"/>
            <a:ext cx="1262956"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980</a:t>
            </a:r>
            <a:endParaRPr lang="en-GB" sz="1000" b="1" i="1" dirty="0">
              <a:solidFill>
                <a:srgbClr val="332C41"/>
              </a:solidFill>
              <a:latin typeface="Rawline" panose="00000500000000000000" pitchFamily="2" charset="0"/>
            </a:endParaRPr>
          </a:p>
        </p:txBody>
      </p:sp>
      <p:sp>
        <p:nvSpPr>
          <p:cNvPr id="12" name="Rectangle 11"/>
          <p:cNvSpPr/>
          <p:nvPr/>
        </p:nvSpPr>
        <p:spPr>
          <a:xfrm>
            <a:off x="7017536" y="1696180"/>
            <a:ext cx="3507501" cy="307777"/>
          </a:xfrm>
          <a:prstGeom prst="rect">
            <a:avLst/>
          </a:prstGeom>
        </p:spPr>
        <p:txBody>
          <a:bodyPr wrap="square">
            <a:spAutoFit/>
          </a:bodyPr>
          <a:lstStyle/>
          <a:p>
            <a:pPr lvl="0" algn="ctr">
              <a:defRPr/>
            </a:pPr>
            <a:r>
              <a:rPr lang="en-US" sz="1400" b="1" dirty="0">
                <a:solidFill>
                  <a:srgbClr val="E1711B"/>
                </a:solidFill>
                <a:latin typeface="Rawline Light" panose="00000400000000000000" pitchFamily="2" charset="0"/>
              </a:rPr>
              <a:t>Air Pollution Related Health Problem </a:t>
            </a:r>
          </a:p>
        </p:txBody>
      </p:sp>
      <p:sp>
        <p:nvSpPr>
          <p:cNvPr id="14" name="Rectangle 13"/>
          <p:cNvSpPr/>
          <p:nvPr/>
        </p:nvSpPr>
        <p:spPr>
          <a:xfrm>
            <a:off x="10113057" y="6366498"/>
            <a:ext cx="1202690" cy="215444"/>
          </a:xfrm>
          <a:prstGeom prst="rect">
            <a:avLst/>
          </a:prstGeom>
        </p:spPr>
        <p:txBody>
          <a:bodyPr wrap="square">
            <a:spAutoFit/>
          </a:bodyPr>
          <a:lstStyle/>
          <a:p>
            <a:r>
              <a:rPr lang="en-US" sz="800" i="1" dirty="0">
                <a:latin typeface="Rawline" panose="00000500000000000000" pitchFamily="2" charset="0"/>
              </a:rPr>
              <a:t>*Top 2 box analysis</a:t>
            </a:r>
          </a:p>
        </p:txBody>
      </p:sp>
      <p:sp>
        <p:nvSpPr>
          <p:cNvPr id="13" name="Rectangle 12"/>
          <p:cNvSpPr/>
          <p:nvPr/>
        </p:nvSpPr>
        <p:spPr>
          <a:xfrm>
            <a:off x="80002" y="871210"/>
            <a:ext cx="11573526" cy="646331"/>
          </a:xfrm>
          <a:prstGeom prst="rect">
            <a:avLst/>
          </a:prstGeom>
        </p:spPr>
        <p:txBody>
          <a:bodyPr wrap="square">
            <a:spAutoFit/>
          </a:bodyPr>
          <a:lstStyle/>
          <a:p>
            <a:r>
              <a:rPr lang="en-GB" dirty="0">
                <a:solidFill>
                  <a:srgbClr val="00727D"/>
                </a:solidFill>
                <a:latin typeface="Rawline Light" panose="00000400000000000000" pitchFamily="2" charset="0"/>
              </a:rPr>
              <a:t>Evidently, its not just a perception of impact – 1 in 2 also say that they suffer from air pollution related health problems. </a:t>
            </a:r>
          </a:p>
        </p:txBody>
      </p:sp>
      <p:sp>
        <p:nvSpPr>
          <p:cNvPr id="2" name="Rounded Rectangle 1"/>
          <p:cNvSpPr/>
          <p:nvPr/>
        </p:nvSpPr>
        <p:spPr>
          <a:xfrm>
            <a:off x="5866765" y="2551642"/>
            <a:ext cx="4826902" cy="2721138"/>
          </a:xfrm>
          <a:prstGeom prst="roundRect">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4097119" y="2303345"/>
            <a:ext cx="1610661" cy="664143"/>
          </a:xfrm>
          <a:prstGeom prst="wedgeRoundRectCallout">
            <a:avLst>
              <a:gd name="adj1" fmla="val -49893"/>
              <a:gd name="adj2" fmla="val 97282"/>
              <a:gd name="adj3" fmla="val 1666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solidFill>
                  <a:schemeClr val="tx1"/>
                </a:solidFill>
                <a:latin typeface="Rawline" panose="00000500000000000000" pitchFamily="2" charset="0"/>
              </a:rPr>
              <a:t>Impact of Air pollution is more perceived in Delhi and with the older age group (35 to 44)</a:t>
            </a:r>
            <a:endParaRPr lang="en-GB" sz="900" dirty="0">
              <a:solidFill>
                <a:schemeClr val="tx1"/>
              </a:solidFill>
              <a:latin typeface="Rawline" panose="00000500000000000000" pitchFamily="2" charset="0"/>
            </a:endParaRPr>
          </a:p>
        </p:txBody>
      </p:sp>
    </p:spTree>
    <p:extLst>
      <p:ext uri="{BB962C8B-B14F-4D97-AF65-F5344CB8AC3E}">
        <p14:creationId xmlns:p14="http://schemas.microsoft.com/office/powerpoint/2010/main" val="387314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338554"/>
          </a:xfrm>
          <a:prstGeom prst="rect">
            <a:avLst/>
          </a:prstGeom>
        </p:spPr>
        <p:txBody>
          <a:bodyPr wrap="square">
            <a:spAutoFit/>
          </a:bodyPr>
          <a:lstStyle/>
          <a:p>
            <a:r>
              <a:rPr lang="en-US" sz="800" i="1" dirty="0">
                <a:latin typeface="Rawline" panose="00000500000000000000" pitchFamily="2" charset="0"/>
              </a:rPr>
              <a:t>QAP3. The COVID-19 pandemic has led to many people staying in. This has resulted in reduced traffic, lesser pollution and cleaner air. Keeping that in mind, which of the following, if any, would you do to maintain the same? Please select all options that apply.</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52227355"/>
              </p:ext>
            </p:extLst>
          </p:nvPr>
        </p:nvGraphicFramePr>
        <p:xfrm>
          <a:off x="1207906" y="2323156"/>
          <a:ext cx="9773788" cy="3514416"/>
        </p:xfrm>
        <a:graphic>
          <a:graphicData uri="http://schemas.openxmlformats.org/drawingml/2006/table">
            <a:tbl>
              <a:tblPr firstRow="1">
                <a:tableStyleId>{5C22544A-7EE6-4342-B048-85BDC9FD1C3A}</a:tableStyleId>
              </a:tblPr>
              <a:tblGrid>
                <a:gridCol w="8416331">
                  <a:extLst>
                    <a:ext uri="{9D8B030D-6E8A-4147-A177-3AD203B41FA5}">
                      <a16:colId xmlns:a16="http://schemas.microsoft.com/office/drawing/2014/main" val="4139684170"/>
                    </a:ext>
                  </a:extLst>
                </a:gridCol>
                <a:gridCol w="1357457">
                  <a:extLst>
                    <a:ext uri="{9D8B030D-6E8A-4147-A177-3AD203B41FA5}">
                      <a16:colId xmlns:a16="http://schemas.microsoft.com/office/drawing/2014/main" val="2413224604"/>
                    </a:ext>
                  </a:extLst>
                </a:gridCol>
              </a:tblGrid>
              <a:tr h="476864">
                <a:tc>
                  <a:txBody>
                    <a:bodyPr/>
                    <a:lstStyle/>
                    <a:p>
                      <a:pPr algn="l"/>
                      <a:r>
                        <a:rPr lang="en-US" sz="1400" b="1" dirty="0">
                          <a:latin typeface="Calibri"/>
                          <a:cs typeface="Calibri"/>
                        </a:rPr>
                        <a:t>Measures</a:t>
                      </a:r>
                      <a:r>
                        <a:rPr lang="en-US" sz="1400" b="1" baseline="0" dirty="0">
                          <a:latin typeface="Calibri"/>
                          <a:cs typeface="Calibri"/>
                        </a:rPr>
                        <a:t> People Are Willing To Take </a:t>
                      </a:r>
                      <a:endParaRPr lang="en-US" sz="1400" b="1" dirty="0">
                        <a:latin typeface="Calibri"/>
                        <a:cs typeface="Calibri"/>
                      </a:endParaRPr>
                    </a:p>
                  </a:txBody>
                  <a:tcPr anchor="ctr">
                    <a:solidFill>
                      <a:srgbClr val="00727D"/>
                    </a:solidFill>
                  </a:tcPr>
                </a:tc>
                <a:tc>
                  <a:txBody>
                    <a:bodyPr/>
                    <a:lstStyle/>
                    <a:p>
                      <a:pPr algn="ctr" fontAlgn="b"/>
                      <a:r>
                        <a:rPr lang="en-GB" sz="1400" b="1" i="0" u="none" strike="noStrike" dirty="0">
                          <a:solidFill>
                            <a:schemeClr val="bg1"/>
                          </a:solidFill>
                          <a:effectLst/>
                          <a:latin typeface="Calibri"/>
                          <a:cs typeface="Calibri"/>
                        </a:rPr>
                        <a:t>Overall</a:t>
                      </a:r>
                      <a:r>
                        <a:rPr lang="en-GB" sz="1400" b="1" i="0" u="none" strike="noStrike" baseline="0" dirty="0">
                          <a:solidFill>
                            <a:schemeClr val="bg1"/>
                          </a:solidFill>
                          <a:effectLst/>
                          <a:latin typeface="Calibri"/>
                          <a:cs typeface="Calibri"/>
                        </a:rPr>
                        <a:t>  %</a:t>
                      </a:r>
                      <a:endParaRPr lang="en-GB" sz="1400" b="1" i="0" u="none" strike="noStrike" dirty="0">
                        <a:solidFill>
                          <a:schemeClr val="bg1"/>
                        </a:solidFill>
                        <a:effectLst/>
                        <a:latin typeface="Calibri"/>
                        <a:cs typeface="Calibri"/>
                      </a:endParaRPr>
                    </a:p>
                  </a:txBody>
                  <a:tcPr anchor="ctr">
                    <a:solidFill>
                      <a:srgbClr val="00727D"/>
                    </a:solidFill>
                  </a:tcPr>
                </a:tc>
                <a:extLst>
                  <a:ext uri="{0D108BD9-81ED-4DB2-BD59-A6C34878D82A}">
                    <a16:rowId xmlns:a16="http://schemas.microsoft.com/office/drawing/2014/main" val="1276280241"/>
                  </a:ext>
                </a:extLst>
              </a:tr>
              <a:tr h="433936">
                <a:tc>
                  <a:txBody>
                    <a:bodyPr/>
                    <a:lstStyle/>
                    <a:p>
                      <a:pPr algn="l" fontAlgn="ctr"/>
                      <a:r>
                        <a:rPr lang="en-US" sz="1400" b="0" i="0" u="none" strike="noStrike" dirty="0">
                          <a:solidFill>
                            <a:srgbClr val="000000"/>
                          </a:solidFill>
                          <a:effectLst/>
                          <a:latin typeface="Calibri"/>
                          <a:cs typeface="Calibri"/>
                        </a:rPr>
                        <a:t>I would consciously choose to </a:t>
                      </a:r>
                      <a:r>
                        <a:rPr lang="en-US" sz="1400" b="1" i="0" u="none" strike="noStrike" dirty="0">
                          <a:solidFill>
                            <a:srgbClr val="E1711B"/>
                          </a:solidFill>
                          <a:effectLst/>
                          <a:latin typeface="Calibri"/>
                          <a:cs typeface="Calibri"/>
                        </a:rPr>
                        <a:t>walk</a:t>
                      </a:r>
                      <a:r>
                        <a:rPr lang="en-US" sz="1400" b="0" i="0" u="none" strike="noStrike" dirty="0">
                          <a:solidFill>
                            <a:srgbClr val="000000"/>
                          </a:solidFill>
                          <a:effectLst/>
                          <a:latin typeface="Calibri"/>
                          <a:cs typeface="Calibri"/>
                        </a:rPr>
                        <a:t> for shorter distance</a:t>
                      </a:r>
                    </a:p>
                  </a:txBody>
                  <a:tcPr marL="6350" marR="6350" marT="6350" marB="0" anchor="ctr">
                    <a:solidFill>
                      <a:schemeClr val="bg1"/>
                    </a:solidFill>
                  </a:tcPr>
                </a:tc>
                <a:tc>
                  <a:txBody>
                    <a:bodyPr/>
                    <a:lstStyle/>
                    <a:p>
                      <a:pPr algn="ctr" fontAlgn="ctr"/>
                      <a:r>
                        <a:rPr lang="en-GB" sz="1400" b="0" i="0" u="none" strike="noStrike" dirty="0">
                          <a:solidFill>
                            <a:srgbClr val="E1711B"/>
                          </a:solidFill>
                          <a:effectLst/>
                          <a:latin typeface="Calibri"/>
                          <a:cs typeface="Calibri"/>
                        </a:rPr>
                        <a:t>62%</a:t>
                      </a:r>
                    </a:p>
                  </a:txBody>
                  <a:tcPr marL="6350" marR="6350" marT="6350" marB="0" anchor="ctr">
                    <a:noFill/>
                  </a:tcPr>
                </a:tc>
                <a:extLst>
                  <a:ext uri="{0D108BD9-81ED-4DB2-BD59-A6C34878D82A}">
                    <a16:rowId xmlns:a16="http://schemas.microsoft.com/office/drawing/2014/main" val="3938369270"/>
                  </a:ext>
                </a:extLst>
              </a:tr>
              <a:tr h="433936">
                <a:tc>
                  <a:txBody>
                    <a:bodyPr/>
                    <a:lstStyle/>
                    <a:p>
                      <a:pPr algn="l" fontAlgn="ctr"/>
                      <a:r>
                        <a:rPr lang="en-US" sz="1400" b="0" i="0" u="none" strike="noStrike" dirty="0">
                          <a:solidFill>
                            <a:srgbClr val="000000"/>
                          </a:solidFill>
                          <a:effectLst/>
                          <a:latin typeface="Calibri"/>
                          <a:cs typeface="Calibri"/>
                        </a:rPr>
                        <a:t>I would </a:t>
                      </a:r>
                      <a:r>
                        <a:rPr lang="en-US" sz="1400" b="1" i="0" u="none" strike="noStrike" dirty="0">
                          <a:solidFill>
                            <a:srgbClr val="E1711B"/>
                          </a:solidFill>
                          <a:effectLst/>
                          <a:latin typeface="Calibri"/>
                          <a:cs typeface="Calibri"/>
                        </a:rPr>
                        <a:t>demand to work from home as it will reduce congestion from roads and lead to cleaner air</a:t>
                      </a:r>
                    </a:p>
                  </a:txBody>
                  <a:tcPr marL="6350" marR="6350" marT="6350" marB="0" anchor="ctr">
                    <a:solidFill>
                      <a:schemeClr val="bg1"/>
                    </a:solidFill>
                  </a:tcPr>
                </a:tc>
                <a:tc>
                  <a:txBody>
                    <a:bodyPr/>
                    <a:lstStyle/>
                    <a:p>
                      <a:pPr algn="ctr" fontAlgn="ctr"/>
                      <a:r>
                        <a:rPr lang="en-GB" sz="1800" b="1" i="0" u="none" strike="noStrike" dirty="0">
                          <a:solidFill>
                            <a:srgbClr val="E1711B"/>
                          </a:solidFill>
                          <a:effectLst/>
                          <a:latin typeface="Calibri"/>
                          <a:cs typeface="Calibri"/>
                        </a:rPr>
                        <a:t>60%</a:t>
                      </a:r>
                    </a:p>
                  </a:txBody>
                  <a:tcPr marL="6350" marR="6350" marT="6350" marB="0" anchor="ctr">
                    <a:noFill/>
                  </a:tcPr>
                </a:tc>
                <a:extLst>
                  <a:ext uri="{0D108BD9-81ED-4DB2-BD59-A6C34878D82A}">
                    <a16:rowId xmlns:a16="http://schemas.microsoft.com/office/drawing/2014/main" val="955359187"/>
                  </a:ext>
                </a:extLst>
              </a:tr>
              <a:tr h="433936">
                <a:tc>
                  <a:txBody>
                    <a:bodyPr/>
                    <a:lstStyle/>
                    <a:p>
                      <a:pPr algn="l" fontAlgn="ctr"/>
                      <a:r>
                        <a:rPr lang="en-US" sz="1400" b="0" i="0" u="none" strike="noStrike" dirty="0">
                          <a:solidFill>
                            <a:srgbClr val="000000"/>
                          </a:solidFill>
                          <a:effectLst/>
                          <a:latin typeface="Calibri"/>
                          <a:cs typeface="Calibri"/>
                        </a:rPr>
                        <a:t>I would be willing to </a:t>
                      </a:r>
                      <a:r>
                        <a:rPr lang="en-US" sz="1400" b="1" i="0" u="none" strike="noStrike" dirty="0">
                          <a:solidFill>
                            <a:srgbClr val="E1711B"/>
                          </a:solidFill>
                          <a:effectLst/>
                          <a:latin typeface="Calibri"/>
                          <a:cs typeface="Calibri"/>
                        </a:rPr>
                        <a:t>buy EVs (Electric vehicles) </a:t>
                      </a:r>
                      <a:r>
                        <a:rPr lang="en-US" sz="1400" b="0" i="0" u="none" strike="noStrike" dirty="0">
                          <a:solidFill>
                            <a:srgbClr val="000000"/>
                          </a:solidFill>
                          <a:effectLst/>
                          <a:latin typeface="Calibri"/>
                          <a:cs typeface="Calibri"/>
                        </a:rPr>
                        <a:t>provided the charging infrastructure is in place across the country/in the states around me and prices are made affordable</a:t>
                      </a:r>
                    </a:p>
                  </a:txBody>
                  <a:tcPr marL="6350" marR="6350" marT="6350" marB="0" anchor="ctr">
                    <a:solidFill>
                      <a:schemeClr val="bg1"/>
                    </a:solidFill>
                  </a:tcPr>
                </a:tc>
                <a:tc>
                  <a:txBody>
                    <a:bodyPr/>
                    <a:lstStyle/>
                    <a:p>
                      <a:pPr algn="ctr" fontAlgn="ctr"/>
                      <a:r>
                        <a:rPr lang="en-GB" sz="1800" b="1" i="0" u="none" strike="noStrike" dirty="0">
                          <a:solidFill>
                            <a:srgbClr val="E1711B"/>
                          </a:solidFill>
                          <a:effectLst/>
                          <a:latin typeface="Calibri"/>
                          <a:cs typeface="Calibri"/>
                        </a:rPr>
                        <a:t>49%</a:t>
                      </a:r>
                    </a:p>
                  </a:txBody>
                  <a:tcPr marL="6350" marR="6350" marT="6350" marB="0" anchor="ctr">
                    <a:noFill/>
                  </a:tcPr>
                </a:tc>
                <a:extLst>
                  <a:ext uri="{0D108BD9-81ED-4DB2-BD59-A6C34878D82A}">
                    <a16:rowId xmlns:a16="http://schemas.microsoft.com/office/drawing/2014/main" val="2186807009"/>
                  </a:ext>
                </a:extLst>
              </a:tr>
              <a:tr h="433936">
                <a:tc>
                  <a:txBody>
                    <a:bodyPr/>
                    <a:lstStyle/>
                    <a:p>
                      <a:pPr algn="l" fontAlgn="ctr"/>
                      <a:r>
                        <a:rPr lang="en-US" sz="1400" b="0" i="0" u="none" strike="noStrike" dirty="0">
                          <a:solidFill>
                            <a:srgbClr val="000000"/>
                          </a:solidFill>
                          <a:effectLst/>
                          <a:latin typeface="Calibri"/>
                          <a:cs typeface="Calibri"/>
                        </a:rPr>
                        <a:t>I would use shared mobility options for cleaner air and less traffic</a:t>
                      </a:r>
                    </a:p>
                  </a:txBody>
                  <a:tcPr marL="6350" marR="6350" marT="6350" marB="0" anchor="ctr">
                    <a:solidFill>
                      <a:schemeClr val="bg1"/>
                    </a:solidFill>
                  </a:tcPr>
                </a:tc>
                <a:tc>
                  <a:txBody>
                    <a:bodyPr/>
                    <a:lstStyle/>
                    <a:p>
                      <a:pPr algn="ctr" fontAlgn="ctr"/>
                      <a:r>
                        <a:rPr lang="en-GB" sz="1400" b="0" i="0" u="none" strike="noStrike" dirty="0">
                          <a:solidFill>
                            <a:srgbClr val="000000"/>
                          </a:solidFill>
                          <a:effectLst/>
                          <a:latin typeface="Calibri"/>
                          <a:cs typeface="Calibri"/>
                        </a:rPr>
                        <a:t>46%</a:t>
                      </a:r>
                    </a:p>
                  </a:txBody>
                  <a:tcPr marL="6350" marR="6350" marT="6350" marB="0" anchor="ctr">
                    <a:noFill/>
                  </a:tcPr>
                </a:tc>
                <a:extLst>
                  <a:ext uri="{0D108BD9-81ED-4DB2-BD59-A6C34878D82A}">
                    <a16:rowId xmlns:a16="http://schemas.microsoft.com/office/drawing/2014/main" val="3273717776"/>
                  </a:ext>
                </a:extLst>
              </a:tr>
              <a:tr h="433936">
                <a:tc>
                  <a:txBody>
                    <a:bodyPr/>
                    <a:lstStyle/>
                    <a:p>
                      <a:pPr algn="l" fontAlgn="ctr"/>
                      <a:r>
                        <a:rPr lang="en-US" sz="1400" b="0" i="0" u="none" strike="noStrike">
                          <a:solidFill>
                            <a:srgbClr val="000000"/>
                          </a:solidFill>
                          <a:effectLst/>
                          <a:latin typeface="Calibri"/>
                          <a:cs typeface="Calibri"/>
                        </a:rPr>
                        <a:t>I would consider public transport options more often as it has environmental &amp; health benefits</a:t>
                      </a:r>
                    </a:p>
                  </a:txBody>
                  <a:tcPr marL="6350" marR="6350" marT="6350" marB="0" anchor="ctr">
                    <a:solidFill>
                      <a:schemeClr val="bg1"/>
                    </a:solidFill>
                  </a:tcPr>
                </a:tc>
                <a:tc>
                  <a:txBody>
                    <a:bodyPr/>
                    <a:lstStyle/>
                    <a:p>
                      <a:pPr algn="ctr" fontAlgn="ctr"/>
                      <a:r>
                        <a:rPr lang="en-GB" sz="1400" b="0" i="0" u="none" strike="noStrike" dirty="0">
                          <a:solidFill>
                            <a:srgbClr val="000000"/>
                          </a:solidFill>
                          <a:effectLst/>
                          <a:latin typeface="Calibri"/>
                          <a:cs typeface="Calibri"/>
                        </a:rPr>
                        <a:t>41%</a:t>
                      </a:r>
                    </a:p>
                  </a:txBody>
                  <a:tcPr marL="6350" marR="6350" marT="6350" marB="0" anchor="ctr">
                    <a:noFill/>
                  </a:tcPr>
                </a:tc>
                <a:extLst>
                  <a:ext uri="{0D108BD9-81ED-4DB2-BD59-A6C34878D82A}">
                    <a16:rowId xmlns:a16="http://schemas.microsoft.com/office/drawing/2014/main" val="394638750"/>
                  </a:ext>
                </a:extLst>
              </a:tr>
              <a:tr h="433936">
                <a:tc>
                  <a:txBody>
                    <a:bodyPr/>
                    <a:lstStyle/>
                    <a:p>
                      <a:pPr algn="l" fontAlgn="ctr"/>
                      <a:r>
                        <a:rPr lang="en-US" sz="1400" b="0" i="0" u="none" strike="noStrike" dirty="0">
                          <a:solidFill>
                            <a:srgbClr val="000000"/>
                          </a:solidFill>
                          <a:effectLst/>
                          <a:latin typeface="Calibri"/>
                          <a:cs typeface="Calibri"/>
                        </a:rPr>
                        <a:t>I would use public transport for short distance travel</a:t>
                      </a:r>
                    </a:p>
                  </a:txBody>
                  <a:tcPr marL="6350" marR="6350" marT="6350" marB="0" anchor="ctr">
                    <a:solidFill>
                      <a:schemeClr val="bg1"/>
                    </a:solidFill>
                  </a:tcPr>
                </a:tc>
                <a:tc>
                  <a:txBody>
                    <a:bodyPr/>
                    <a:lstStyle/>
                    <a:p>
                      <a:pPr algn="ctr" fontAlgn="ctr"/>
                      <a:r>
                        <a:rPr lang="en-GB" sz="1400" b="0" i="0" u="none" strike="noStrike" dirty="0">
                          <a:solidFill>
                            <a:srgbClr val="000000"/>
                          </a:solidFill>
                          <a:effectLst/>
                          <a:latin typeface="Calibri"/>
                          <a:cs typeface="Calibri"/>
                        </a:rPr>
                        <a:t>37%</a:t>
                      </a:r>
                    </a:p>
                  </a:txBody>
                  <a:tcPr marL="6350" marR="6350" marT="6350" marB="0" anchor="ctr">
                    <a:noFill/>
                  </a:tcPr>
                </a:tc>
                <a:extLst>
                  <a:ext uri="{0D108BD9-81ED-4DB2-BD59-A6C34878D82A}">
                    <a16:rowId xmlns:a16="http://schemas.microsoft.com/office/drawing/2014/main" val="3564838880"/>
                  </a:ext>
                </a:extLst>
              </a:tr>
              <a:tr h="433936">
                <a:tc>
                  <a:txBody>
                    <a:bodyPr/>
                    <a:lstStyle/>
                    <a:p>
                      <a:pPr algn="ctr" fontAlgn="ctr"/>
                      <a:r>
                        <a:rPr lang="en-US" sz="1400" b="1" i="1" u="none" strike="noStrike" dirty="0">
                          <a:solidFill>
                            <a:srgbClr val="000000"/>
                          </a:solidFill>
                          <a:effectLst/>
                          <a:latin typeface="Calibri"/>
                          <a:cs typeface="Calibri"/>
                        </a:rPr>
                        <a:t>Average </a:t>
                      </a:r>
                    </a:p>
                  </a:txBody>
                  <a:tcPr marL="6350" marR="6350" marT="6350" marB="0" anchor="ctr">
                    <a:solidFill>
                      <a:schemeClr val="bg1"/>
                    </a:solidFill>
                  </a:tcPr>
                </a:tc>
                <a:tc>
                  <a:txBody>
                    <a:bodyPr/>
                    <a:lstStyle/>
                    <a:p>
                      <a:pPr algn="ctr" fontAlgn="ctr"/>
                      <a:r>
                        <a:rPr lang="en-IN" sz="1400" b="1" i="1" u="none" strike="noStrike" dirty="0">
                          <a:solidFill>
                            <a:srgbClr val="000000"/>
                          </a:solidFill>
                          <a:effectLst/>
                          <a:latin typeface="Calibri"/>
                          <a:cs typeface="Calibri"/>
                        </a:rPr>
                        <a:t>49%</a:t>
                      </a:r>
                      <a:endParaRPr lang="en-GB" sz="1400" b="1" i="1" u="none" strike="noStrike" dirty="0">
                        <a:solidFill>
                          <a:srgbClr val="000000"/>
                        </a:solidFill>
                        <a:effectLst/>
                        <a:latin typeface="Calibri"/>
                        <a:cs typeface="Calibri"/>
                      </a:endParaRPr>
                    </a:p>
                  </a:txBody>
                  <a:tcPr marL="6350" marR="6350" marT="6350" marB="0" anchor="ctr">
                    <a:noFill/>
                  </a:tcPr>
                </a:tc>
                <a:extLst>
                  <a:ext uri="{0D108BD9-81ED-4DB2-BD59-A6C34878D82A}">
                    <a16:rowId xmlns:a16="http://schemas.microsoft.com/office/drawing/2014/main" val="1005172582"/>
                  </a:ext>
                </a:extLst>
              </a:tr>
            </a:tbl>
          </a:graphicData>
        </a:graphic>
      </p:graphicFrame>
      <p:sp>
        <p:nvSpPr>
          <p:cNvPr id="10" name="Rectangle 9"/>
          <p:cNvSpPr/>
          <p:nvPr/>
        </p:nvSpPr>
        <p:spPr>
          <a:xfrm>
            <a:off x="3747839" y="1838839"/>
            <a:ext cx="4858833" cy="523220"/>
          </a:xfrm>
          <a:prstGeom prst="rect">
            <a:avLst/>
          </a:prstGeom>
        </p:spPr>
        <p:txBody>
          <a:bodyPr wrap="square">
            <a:spAutoFit/>
          </a:bodyPr>
          <a:lstStyle/>
          <a:p>
            <a:pPr lvl="0" algn="ctr">
              <a:defRPr/>
            </a:pPr>
            <a:r>
              <a:rPr lang="en-US" sz="1400" b="1" dirty="0">
                <a:solidFill>
                  <a:srgbClr val="E1711B"/>
                </a:solidFill>
                <a:latin typeface="Rawline Light" panose="00000400000000000000" pitchFamily="2" charset="0"/>
              </a:rPr>
              <a:t>Measures To Maintain Reduction In Traffic, Pollution Levels</a:t>
            </a:r>
          </a:p>
        </p:txBody>
      </p:sp>
      <p:sp>
        <p:nvSpPr>
          <p:cNvPr id="11" name="Title 3"/>
          <p:cNvSpPr>
            <a:spLocks noGrp="1"/>
          </p:cNvSpPr>
          <p:nvPr>
            <p:ph type="title"/>
          </p:nvPr>
        </p:nvSpPr>
        <p:spPr>
          <a:xfrm>
            <a:off x="80002" y="125701"/>
            <a:ext cx="11899562" cy="1015663"/>
          </a:xfrm>
        </p:spPr>
        <p:txBody>
          <a:bodyPr/>
          <a:lstStyle/>
          <a:p>
            <a:r>
              <a:rPr lang="en-US" sz="2000" dirty="0">
                <a:solidFill>
                  <a:srgbClr val="00727D"/>
                </a:solidFill>
                <a:latin typeface="Calibri"/>
                <a:cs typeface="Calibri"/>
              </a:rPr>
              <a:t>Therefore, it is not surprising that Indians would be willing to take steps to maintain this fortuitous reduction in air pollution triggered by the COVID-19 induced lockdown. </a:t>
            </a:r>
            <a:br>
              <a:rPr lang="en-US" sz="2000" dirty="0">
                <a:solidFill>
                  <a:srgbClr val="00727D"/>
                </a:solidFill>
                <a:latin typeface="Calibri"/>
                <a:cs typeface="Calibri"/>
              </a:rPr>
            </a:br>
            <a:endParaRPr lang="en-GB" sz="2000" dirty="0">
              <a:solidFill>
                <a:srgbClr val="00727D"/>
              </a:solidFill>
              <a:latin typeface="Calibri"/>
              <a:cs typeface="Calibri"/>
            </a:endParaRPr>
          </a:p>
        </p:txBody>
      </p:sp>
      <p:sp>
        <p:nvSpPr>
          <p:cNvPr id="12" name="Rectangle 11"/>
          <p:cNvSpPr/>
          <p:nvPr/>
        </p:nvSpPr>
        <p:spPr>
          <a:xfrm>
            <a:off x="80002" y="871210"/>
            <a:ext cx="11573526" cy="646331"/>
          </a:xfrm>
          <a:prstGeom prst="rect">
            <a:avLst/>
          </a:prstGeom>
        </p:spPr>
        <p:txBody>
          <a:bodyPr wrap="square">
            <a:spAutoFit/>
          </a:bodyPr>
          <a:lstStyle/>
          <a:p>
            <a:r>
              <a:rPr lang="en-GB" dirty="0">
                <a:solidFill>
                  <a:srgbClr val="00727D"/>
                </a:solidFill>
                <a:latin typeface="Calibri"/>
                <a:cs typeface="Calibri"/>
              </a:rPr>
              <a:t>Interestingly, fewer people would be willing to take the route of public transport/shared mobility to do so -  indicating people wants to maintain social distancing</a:t>
            </a:r>
          </a:p>
        </p:txBody>
      </p:sp>
      <p:sp>
        <p:nvSpPr>
          <p:cNvPr id="9" name="Rounded Rectangle 8"/>
          <p:cNvSpPr/>
          <p:nvPr/>
        </p:nvSpPr>
        <p:spPr>
          <a:xfrm>
            <a:off x="994777" y="4158114"/>
            <a:ext cx="9990689" cy="1222408"/>
          </a:xfrm>
          <a:prstGeom prst="roundRect">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61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74167" y="6366498"/>
            <a:ext cx="9082101" cy="338554"/>
          </a:xfrm>
          <a:prstGeom prst="rect">
            <a:avLst/>
          </a:prstGeom>
        </p:spPr>
        <p:txBody>
          <a:bodyPr wrap="square">
            <a:spAutoFit/>
          </a:bodyPr>
          <a:lstStyle/>
          <a:p>
            <a:r>
              <a:rPr lang="en-US" sz="800" i="1" dirty="0">
                <a:latin typeface="Rawline" panose="00000500000000000000" pitchFamily="2" charset="0"/>
              </a:rPr>
              <a:t>QAP4. The COVID-19 pandemic has led to many people staying in. This has resulted in reduced traffic, lesser pollution and cleaner air. Keeping that in mind, which of the following, if any, should the government do to maintain the same? Please select all options that apply.</a:t>
            </a:r>
          </a:p>
        </p:txBody>
      </p:sp>
      <p:sp>
        <p:nvSpPr>
          <p:cNvPr id="6" name="TextBox 5"/>
          <p:cNvSpPr txBox="1"/>
          <p:nvPr/>
        </p:nvSpPr>
        <p:spPr>
          <a:xfrm>
            <a:off x="777600" y="5837573"/>
            <a:ext cx="1629103" cy="246221"/>
          </a:xfrm>
          <a:prstGeom prst="rect">
            <a:avLst/>
          </a:prstGeom>
          <a:noFill/>
        </p:spPr>
        <p:txBody>
          <a:bodyPr wrap="square" rtlCol="0">
            <a:spAutoFit/>
          </a:bodyPr>
          <a:lstStyle/>
          <a:p>
            <a:r>
              <a:rPr lang="en-IN" sz="1000" b="1" i="1" dirty="0">
                <a:solidFill>
                  <a:srgbClr val="332C41"/>
                </a:solidFill>
                <a:latin typeface="Rawline" panose="00000500000000000000" pitchFamily="2" charset="0"/>
              </a:rPr>
              <a:t>Base: 1082</a:t>
            </a:r>
            <a:endParaRPr lang="en-GB" sz="1000" b="1" i="1" dirty="0">
              <a:solidFill>
                <a:srgbClr val="332C41"/>
              </a:solidFill>
              <a:latin typeface="Rawline" panose="000005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23531570"/>
              </p:ext>
            </p:extLst>
          </p:nvPr>
        </p:nvGraphicFramePr>
        <p:xfrm>
          <a:off x="1209106" y="1409701"/>
          <a:ext cx="9773788" cy="4427870"/>
        </p:xfrm>
        <a:graphic>
          <a:graphicData uri="http://schemas.openxmlformats.org/drawingml/2006/table">
            <a:tbl>
              <a:tblPr firstRow="1">
                <a:tableStyleId>{5C22544A-7EE6-4342-B048-85BDC9FD1C3A}</a:tableStyleId>
              </a:tblPr>
              <a:tblGrid>
                <a:gridCol w="8416331">
                  <a:extLst>
                    <a:ext uri="{9D8B030D-6E8A-4147-A177-3AD203B41FA5}">
                      <a16:colId xmlns:a16="http://schemas.microsoft.com/office/drawing/2014/main" val="4139684170"/>
                    </a:ext>
                  </a:extLst>
                </a:gridCol>
                <a:gridCol w="1357457">
                  <a:extLst>
                    <a:ext uri="{9D8B030D-6E8A-4147-A177-3AD203B41FA5}">
                      <a16:colId xmlns:a16="http://schemas.microsoft.com/office/drawing/2014/main" val="2413224604"/>
                    </a:ext>
                  </a:extLst>
                </a:gridCol>
              </a:tblGrid>
              <a:tr h="600809">
                <a:tc>
                  <a:txBody>
                    <a:bodyPr/>
                    <a:lstStyle/>
                    <a:p>
                      <a:pPr algn="l"/>
                      <a:r>
                        <a:rPr lang="en-US" sz="1400" b="1" dirty="0">
                          <a:latin typeface="Calibri"/>
                          <a:cs typeface="Calibri"/>
                        </a:rPr>
                        <a:t>Measures People Want The</a:t>
                      </a:r>
                      <a:r>
                        <a:rPr lang="en-US" sz="1400" b="1" baseline="0" dirty="0">
                          <a:latin typeface="Calibri"/>
                          <a:cs typeface="Calibri"/>
                        </a:rPr>
                        <a:t> Government To Take</a:t>
                      </a:r>
                      <a:endParaRPr lang="en-US" sz="1400" b="1" dirty="0">
                        <a:latin typeface="Calibri"/>
                        <a:cs typeface="Calibri"/>
                      </a:endParaRPr>
                    </a:p>
                  </a:txBody>
                  <a:tcPr anchor="ctr">
                    <a:solidFill>
                      <a:srgbClr val="00727D"/>
                    </a:solidFill>
                  </a:tcPr>
                </a:tc>
                <a:tc>
                  <a:txBody>
                    <a:bodyPr/>
                    <a:lstStyle/>
                    <a:p>
                      <a:pPr algn="ctr" fontAlgn="b"/>
                      <a:r>
                        <a:rPr lang="en-IN" sz="1400" b="1" i="0" u="none" strike="noStrike" dirty="0">
                          <a:solidFill>
                            <a:schemeClr val="bg1"/>
                          </a:solidFill>
                          <a:effectLst/>
                          <a:latin typeface="Calibri"/>
                          <a:cs typeface="Calibri"/>
                        </a:rPr>
                        <a:t>Overall %</a:t>
                      </a:r>
                      <a:endParaRPr lang="en-GB" sz="1400" b="1" i="0" u="none" strike="noStrike" dirty="0">
                        <a:solidFill>
                          <a:schemeClr val="bg1"/>
                        </a:solidFill>
                        <a:effectLst/>
                        <a:latin typeface="Calibri"/>
                        <a:cs typeface="Calibri"/>
                      </a:endParaRPr>
                    </a:p>
                  </a:txBody>
                  <a:tcPr anchor="ctr">
                    <a:solidFill>
                      <a:srgbClr val="00727D"/>
                    </a:solidFill>
                  </a:tcPr>
                </a:tc>
                <a:extLst>
                  <a:ext uri="{0D108BD9-81ED-4DB2-BD59-A6C34878D82A}">
                    <a16:rowId xmlns:a16="http://schemas.microsoft.com/office/drawing/2014/main" val="1276280241"/>
                  </a:ext>
                </a:extLst>
              </a:tr>
              <a:tr h="546723">
                <a:tc>
                  <a:txBody>
                    <a:bodyPr/>
                    <a:lstStyle/>
                    <a:p>
                      <a:pPr algn="l" fontAlgn="ctr"/>
                      <a:r>
                        <a:rPr lang="en-US" sz="1400" b="0" i="0" u="none" strike="noStrike" dirty="0">
                          <a:solidFill>
                            <a:srgbClr val="000000"/>
                          </a:solidFill>
                          <a:effectLst/>
                          <a:latin typeface="Calibri"/>
                          <a:cs typeface="Calibri"/>
                        </a:rPr>
                        <a:t>Government should launch a time-bound program </a:t>
                      </a:r>
                      <a:r>
                        <a:rPr lang="en-US" sz="1400" b="1" i="0" u="none" strike="noStrike" dirty="0">
                          <a:solidFill>
                            <a:srgbClr val="E1711B"/>
                          </a:solidFill>
                          <a:effectLst/>
                          <a:latin typeface="Calibri"/>
                          <a:cs typeface="Calibri"/>
                        </a:rPr>
                        <a:t>for industries </a:t>
                      </a:r>
                      <a:r>
                        <a:rPr lang="en-US" sz="1400" b="0" i="0" u="none" strike="noStrike" dirty="0">
                          <a:solidFill>
                            <a:srgbClr val="000000"/>
                          </a:solidFill>
                          <a:effectLst/>
                          <a:latin typeface="Calibri"/>
                          <a:cs typeface="Calibri"/>
                        </a:rPr>
                        <a:t>who are harmful to environment (e.g. chemical industry, steel and cement industry etc.</a:t>
                      </a:r>
                      <a:r>
                        <a:rPr lang="en-US" sz="1400" b="1" i="0" u="none" strike="noStrike" dirty="0">
                          <a:solidFill>
                            <a:srgbClr val="E1711B"/>
                          </a:solidFill>
                          <a:effectLst/>
                          <a:latin typeface="Calibri"/>
                          <a:cs typeface="Calibri"/>
                        </a:rPr>
                        <a:t>) to go pollution-free</a:t>
                      </a:r>
                    </a:p>
                  </a:txBody>
                  <a:tcPr marL="6350" marR="6350" marT="6350" marB="0" anchor="ctr">
                    <a:solidFill>
                      <a:schemeClr val="bg1"/>
                    </a:solidFill>
                  </a:tcPr>
                </a:tc>
                <a:tc>
                  <a:txBody>
                    <a:bodyPr/>
                    <a:lstStyle/>
                    <a:p>
                      <a:pPr algn="ctr" fontAlgn="ctr"/>
                      <a:r>
                        <a:rPr lang="en-GB" sz="1800" b="1" i="0" u="none" strike="noStrike" dirty="0">
                          <a:solidFill>
                            <a:srgbClr val="E1711B"/>
                          </a:solidFill>
                          <a:effectLst/>
                          <a:latin typeface="Calibri"/>
                          <a:cs typeface="Calibri"/>
                        </a:rPr>
                        <a:t>65%</a:t>
                      </a:r>
                    </a:p>
                  </a:txBody>
                  <a:tcPr marL="6350" marR="6350" marT="6350" marB="0" anchor="ctr">
                    <a:noFill/>
                  </a:tcPr>
                </a:tc>
                <a:extLst>
                  <a:ext uri="{0D108BD9-81ED-4DB2-BD59-A6C34878D82A}">
                    <a16:rowId xmlns:a16="http://schemas.microsoft.com/office/drawing/2014/main" val="3938369270"/>
                  </a:ext>
                </a:extLst>
              </a:tr>
              <a:tr h="546723">
                <a:tc>
                  <a:txBody>
                    <a:bodyPr/>
                    <a:lstStyle/>
                    <a:p>
                      <a:pPr algn="l" fontAlgn="ctr"/>
                      <a:r>
                        <a:rPr lang="en-US" sz="1400" b="0" i="0" u="none" strike="noStrike" dirty="0">
                          <a:solidFill>
                            <a:srgbClr val="000000"/>
                          </a:solidFill>
                          <a:effectLst/>
                          <a:latin typeface="Calibri"/>
                          <a:cs typeface="Calibri"/>
                        </a:rPr>
                        <a:t>Government should focus on restoring the ecological balance (protecting the forests &amp; wildlife) in and around my city</a:t>
                      </a:r>
                    </a:p>
                  </a:txBody>
                  <a:tcPr marL="6350" marR="6350" marT="6350" marB="0" anchor="ctr">
                    <a:solidFill>
                      <a:schemeClr val="bg1"/>
                    </a:solidFill>
                  </a:tcPr>
                </a:tc>
                <a:tc>
                  <a:txBody>
                    <a:bodyPr/>
                    <a:lstStyle/>
                    <a:p>
                      <a:pPr algn="ctr" fontAlgn="ctr"/>
                      <a:r>
                        <a:rPr lang="en-GB" sz="1400" b="0" i="0" u="none" strike="noStrike">
                          <a:solidFill>
                            <a:srgbClr val="000000"/>
                          </a:solidFill>
                          <a:effectLst/>
                          <a:latin typeface="Calibri"/>
                          <a:cs typeface="Calibri"/>
                        </a:rPr>
                        <a:t>64%</a:t>
                      </a:r>
                    </a:p>
                  </a:txBody>
                  <a:tcPr marL="6350" marR="6350" marT="6350" marB="0" anchor="ctr">
                    <a:noFill/>
                  </a:tcPr>
                </a:tc>
                <a:extLst>
                  <a:ext uri="{0D108BD9-81ED-4DB2-BD59-A6C34878D82A}">
                    <a16:rowId xmlns:a16="http://schemas.microsoft.com/office/drawing/2014/main" val="955359187"/>
                  </a:ext>
                </a:extLst>
              </a:tr>
              <a:tr h="546723">
                <a:tc>
                  <a:txBody>
                    <a:bodyPr/>
                    <a:lstStyle/>
                    <a:p>
                      <a:pPr algn="l" fontAlgn="ctr"/>
                      <a:r>
                        <a:rPr lang="en-US" sz="1400" b="0" i="0" u="none" strike="noStrike" dirty="0">
                          <a:solidFill>
                            <a:srgbClr val="000000"/>
                          </a:solidFill>
                          <a:effectLst/>
                          <a:latin typeface="Calibri"/>
                          <a:cs typeface="Calibri"/>
                        </a:rPr>
                        <a:t>Government should incentivize buying Electric Vehicles (EVs)</a:t>
                      </a:r>
                    </a:p>
                  </a:txBody>
                  <a:tcPr marL="6350" marR="6350" marT="6350" marB="0" anchor="ctr">
                    <a:solidFill>
                      <a:schemeClr val="bg1"/>
                    </a:solidFill>
                  </a:tcPr>
                </a:tc>
                <a:tc>
                  <a:txBody>
                    <a:bodyPr/>
                    <a:lstStyle/>
                    <a:p>
                      <a:pPr algn="ctr" fontAlgn="ctr"/>
                      <a:r>
                        <a:rPr lang="en-GB" sz="1400" b="0" i="0" u="none" strike="noStrike">
                          <a:solidFill>
                            <a:srgbClr val="000000"/>
                          </a:solidFill>
                          <a:effectLst/>
                          <a:latin typeface="Calibri"/>
                          <a:cs typeface="Calibri"/>
                        </a:rPr>
                        <a:t>59%</a:t>
                      </a:r>
                    </a:p>
                  </a:txBody>
                  <a:tcPr marL="6350" marR="6350" marT="6350" marB="0" anchor="ctr">
                    <a:noFill/>
                  </a:tcPr>
                </a:tc>
                <a:extLst>
                  <a:ext uri="{0D108BD9-81ED-4DB2-BD59-A6C34878D82A}">
                    <a16:rowId xmlns:a16="http://schemas.microsoft.com/office/drawing/2014/main" val="2186807009"/>
                  </a:ext>
                </a:extLst>
              </a:tr>
              <a:tr h="546723">
                <a:tc>
                  <a:txBody>
                    <a:bodyPr/>
                    <a:lstStyle/>
                    <a:p>
                      <a:pPr algn="l" fontAlgn="ctr"/>
                      <a:r>
                        <a:rPr lang="en-US" sz="1400" b="0" i="0" u="none" strike="noStrike" dirty="0">
                          <a:solidFill>
                            <a:srgbClr val="000000"/>
                          </a:solidFill>
                          <a:effectLst/>
                          <a:latin typeface="Calibri"/>
                          <a:cs typeface="Calibri"/>
                        </a:rPr>
                        <a:t>Government should </a:t>
                      </a:r>
                      <a:r>
                        <a:rPr lang="en-US" sz="1400" b="0" i="0" u="none" strike="noStrike" dirty="0" err="1">
                          <a:solidFill>
                            <a:srgbClr val="000000"/>
                          </a:solidFill>
                          <a:effectLst/>
                          <a:latin typeface="Calibri"/>
                          <a:cs typeface="Calibri"/>
                        </a:rPr>
                        <a:t>prioritise</a:t>
                      </a:r>
                      <a:r>
                        <a:rPr lang="en-US" sz="1400" b="0" i="0" u="none" strike="noStrike" dirty="0">
                          <a:solidFill>
                            <a:srgbClr val="000000"/>
                          </a:solidFill>
                          <a:effectLst/>
                          <a:latin typeface="Calibri"/>
                          <a:cs typeface="Calibri"/>
                        </a:rPr>
                        <a:t> funding for more electric public transport</a:t>
                      </a:r>
                    </a:p>
                  </a:txBody>
                  <a:tcPr marL="6350" marR="6350" marT="6350" marB="0" anchor="ctr">
                    <a:solidFill>
                      <a:schemeClr val="bg1"/>
                    </a:solidFill>
                  </a:tcPr>
                </a:tc>
                <a:tc>
                  <a:txBody>
                    <a:bodyPr/>
                    <a:lstStyle/>
                    <a:p>
                      <a:pPr algn="ctr" fontAlgn="ctr"/>
                      <a:r>
                        <a:rPr lang="en-GB" sz="1400" b="0" i="0" u="none" strike="noStrike" dirty="0">
                          <a:solidFill>
                            <a:srgbClr val="000000"/>
                          </a:solidFill>
                          <a:effectLst/>
                          <a:latin typeface="Calibri"/>
                          <a:cs typeface="Calibri"/>
                        </a:rPr>
                        <a:t>57%</a:t>
                      </a:r>
                    </a:p>
                  </a:txBody>
                  <a:tcPr marL="6350" marR="6350" marT="6350" marB="0" anchor="ctr">
                    <a:noFill/>
                  </a:tcPr>
                </a:tc>
                <a:extLst>
                  <a:ext uri="{0D108BD9-81ED-4DB2-BD59-A6C34878D82A}">
                    <a16:rowId xmlns:a16="http://schemas.microsoft.com/office/drawing/2014/main" val="3273717776"/>
                  </a:ext>
                </a:extLst>
              </a:tr>
              <a:tr h="546723">
                <a:tc>
                  <a:txBody>
                    <a:bodyPr/>
                    <a:lstStyle/>
                    <a:p>
                      <a:pPr algn="l" fontAlgn="ctr"/>
                      <a:r>
                        <a:rPr lang="en-US" sz="1400" b="0" i="0" u="none" strike="noStrike" dirty="0">
                          <a:solidFill>
                            <a:srgbClr val="000000"/>
                          </a:solidFill>
                          <a:effectLst/>
                          <a:latin typeface="Calibri"/>
                          <a:cs typeface="Calibri"/>
                        </a:rPr>
                        <a:t>Government should gradually open up the roads allowing only people to walk and cycle</a:t>
                      </a:r>
                    </a:p>
                  </a:txBody>
                  <a:tcPr marL="6350" marR="6350" marT="6350" marB="0" anchor="ctr">
                    <a:solidFill>
                      <a:schemeClr val="bg1"/>
                    </a:solidFill>
                  </a:tcPr>
                </a:tc>
                <a:tc>
                  <a:txBody>
                    <a:bodyPr/>
                    <a:lstStyle/>
                    <a:p>
                      <a:pPr algn="ctr" fontAlgn="ctr"/>
                      <a:r>
                        <a:rPr lang="en-GB" sz="1400" b="0" i="0" u="none" strike="noStrike">
                          <a:solidFill>
                            <a:srgbClr val="000000"/>
                          </a:solidFill>
                          <a:effectLst/>
                          <a:latin typeface="Calibri"/>
                          <a:cs typeface="Calibri"/>
                        </a:rPr>
                        <a:t>57%</a:t>
                      </a:r>
                    </a:p>
                  </a:txBody>
                  <a:tcPr marL="6350" marR="6350" marT="6350" marB="0" anchor="ctr">
                    <a:noFill/>
                  </a:tcPr>
                </a:tc>
                <a:extLst>
                  <a:ext uri="{0D108BD9-81ED-4DB2-BD59-A6C34878D82A}">
                    <a16:rowId xmlns:a16="http://schemas.microsoft.com/office/drawing/2014/main" val="394638750"/>
                  </a:ext>
                </a:extLst>
              </a:tr>
              <a:tr h="546723">
                <a:tc>
                  <a:txBody>
                    <a:bodyPr/>
                    <a:lstStyle/>
                    <a:p>
                      <a:pPr algn="l" fontAlgn="ctr"/>
                      <a:r>
                        <a:rPr lang="en-US" sz="1400" b="0" i="0" u="none" strike="noStrike" dirty="0">
                          <a:solidFill>
                            <a:srgbClr val="000000"/>
                          </a:solidFill>
                          <a:effectLst/>
                          <a:latin typeface="Calibri"/>
                          <a:cs typeface="Calibri"/>
                        </a:rPr>
                        <a:t>Government should move from highly polluting coal power stations and diesel generators to solar, wind and hydropower</a:t>
                      </a:r>
                    </a:p>
                  </a:txBody>
                  <a:tcPr marL="6350" marR="6350" marT="6350" marB="0" anchor="ctr">
                    <a:solidFill>
                      <a:schemeClr val="bg1"/>
                    </a:solidFill>
                  </a:tcPr>
                </a:tc>
                <a:tc>
                  <a:txBody>
                    <a:bodyPr/>
                    <a:lstStyle/>
                    <a:p>
                      <a:pPr algn="ctr" fontAlgn="ctr"/>
                      <a:r>
                        <a:rPr lang="en-GB" sz="1400" b="0" i="0" u="none" strike="noStrike" dirty="0">
                          <a:solidFill>
                            <a:srgbClr val="000000"/>
                          </a:solidFill>
                          <a:effectLst/>
                          <a:latin typeface="Calibri"/>
                          <a:cs typeface="Calibri"/>
                        </a:rPr>
                        <a:t>57%</a:t>
                      </a:r>
                    </a:p>
                  </a:txBody>
                  <a:tcPr marL="6350" marR="6350" marT="6350" marB="0" anchor="ctr">
                    <a:noFill/>
                  </a:tcPr>
                </a:tc>
                <a:extLst>
                  <a:ext uri="{0D108BD9-81ED-4DB2-BD59-A6C34878D82A}">
                    <a16:rowId xmlns:a16="http://schemas.microsoft.com/office/drawing/2014/main" val="3564838880"/>
                  </a:ext>
                </a:extLst>
              </a:tr>
              <a:tr h="546723">
                <a:tc>
                  <a:txBody>
                    <a:bodyPr/>
                    <a:lstStyle/>
                    <a:p>
                      <a:pPr algn="ctr" fontAlgn="ctr"/>
                      <a:r>
                        <a:rPr lang="en-US" sz="1400" b="1" i="1" u="none" strike="noStrike" dirty="0">
                          <a:solidFill>
                            <a:srgbClr val="000000"/>
                          </a:solidFill>
                          <a:effectLst/>
                          <a:latin typeface="Calibri"/>
                          <a:cs typeface="Calibri"/>
                        </a:rPr>
                        <a:t>Average </a:t>
                      </a:r>
                    </a:p>
                  </a:txBody>
                  <a:tcPr marL="6350" marR="6350" marT="6350" marB="0" anchor="ctr">
                    <a:solidFill>
                      <a:schemeClr val="bg1"/>
                    </a:solidFill>
                  </a:tcPr>
                </a:tc>
                <a:tc>
                  <a:txBody>
                    <a:bodyPr/>
                    <a:lstStyle/>
                    <a:p>
                      <a:pPr algn="ctr" fontAlgn="ctr"/>
                      <a:r>
                        <a:rPr lang="en-IN" sz="1400" b="1" i="1" u="none" strike="noStrike" dirty="0">
                          <a:solidFill>
                            <a:srgbClr val="000000"/>
                          </a:solidFill>
                          <a:effectLst/>
                          <a:latin typeface="Calibri"/>
                          <a:cs typeface="Calibri"/>
                        </a:rPr>
                        <a:t>60%</a:t>
                      </a:r>
                      <a:endParaRPr lang="en-GB" sz="1400" b="1" i="1" u="none" strike="noStrike" dirty="0">
                        <a:solidFill>
                          <a:srgbClr val="000000"/>
                        </a:solidFill>
                        <a:effectLst/>
                        <a:latin typeface="Calibri"/>
                        <a:cs typeface="Calibri"/>
                      </a:endParaRPr>
                    </a:p>
                  </a:txBody>
                  <a:tcPr marL="6350" marR="6350" marT="6350" marB="0" anchor="ctr">
                    <a:noFill/>
                  </a:tcPr>
                </a:tc>
                <a:extLst>
                  <a:ext uri="{0D108BD9-81ED-4DB2-BD59-A6C34878D82A}">
                    <a16:rowId xmlns:a16="http://schemas.microsoft.com/office/drawing/2014/main" val="2285125293"/>
                  </a:ext>
                </a:extLst>
              </a:tr>
            </a:tbl>
          </a:graphicData>
        </a:graphic>
      </p:graphicFrame>
      <p:sp>
        <p:nvSpPr>
          <p:cNvPr id="9" name="Title 3"/>
          <p:cNvSpPr>
            <a:spLocks noGrp="1"/>
          </p:cNvSpPr>
          <p:nvPr>
            <p:ph type="title"/>
          </p:nvPr>
        </p:nvSpPr>
        <p:spPr>
          <a:xfrm>
            <a:off x="80002" y="125700"/>
            <a:ext cx="11899562" cy="707886"/>
          </a:xfrm>
        </p:spPr>
        <p:txBody>
          <a:bodyPr/>
          <a:lstStyle/>
          <a:p>
            <a:r>
              <a:rPr lang="en-IN" sz="2000" dirty="0">
                <a:solidFill>
                  <a:srgbClr val="00727D"/>
                </a:solidFill>
                <a:latin typeface="Calibri"/>
                <a:cs typeface="Calibri"/>
              </a:rPr>
              <a:t>People are also expecting the </a:t>
            </a:r>
            <a:r>
              <a:rPr lang="en-IN" sz="2000" dirty="0">
                <a:solidFill>
                  <a:srgbClr val="E1711B"/>
                </a:solidFill>
                <a:latin typeface="Calibri"/>
                <a:cs typeface="Calibri"/>
              </a:rPr>
              <a:t>government</a:t>
            </a:r>
            <a:r>
              <a:rPr lang="en-IN" sz="2000" dirty="0">
                <a:solidFill>
                  <a:srgbClr val="00727D"/>
                </a:solidFill>
                <a:latin typeface="Calibri"/>
                <a:cs typeface="Calibri"/>
              </a:rPr>
              <a:t> to play their part</a:t>
            </a:r>
            <a:r>
              <a:rPr lang="en-US" sz="2000" dirty="0">
                <a:solidFill>
                  <a:srgbClr val="00727D"/>
                </a:solidFill>
                <a:latin typeface="Calibri"/>
                <a:cs typeface="Calibri"/>
              </a:rPr>
              <a:t> in this maintenance – with many believing that industries, historically the biggest polluters, should be encouraged to toe the line. </a:t>
            </a:r>
            <a:endParaRPr lang="en-GB" sz="2000" dirty="0">
              <a:solidFill>
                <a:srgbClr val="00727D"/>
              </a:solidFill>
              <a:latin typeface="Calibri"/>
              <a:cs typeface="Calibri"/>
            </a:endParaRPr>
          </a:p>
        </p:txBody>
      </p:sp>
      <p:sp>
        <p:nvSpPr>
          <p:cNvPr id="11" name="Rectangle 10"/>
          <p:cNvSpPr/>
          <p:nvPr/>
        </p:nvSpPr>
        <p:spPr>
          <a:xfrm>
            <a:off x="2596412" y="1001323"/>
            <a:ext cx="6866742" cy="276999"/>
          </a:xfrm>
          <a:prstGeom prst="rect">
            <a:avLst/>
          </a:prstGeom>
        </p:spPr>
        <p:txBody>
          <a:bodyPr wrap="square">
            <a:spAutoFit/>
          </a:bodyPr>
          <a:lstStyle/>
          <a:p>
            <a:pPr lvl="0" algn="ctr">
              <a:defRPr/>
            </a:pPr>
            <a:r>
              <a:rPr lang="en-US" sz="1200" b="1" dirty="0">
                <a:solidFill>
                  <a:srgbClr val="E1711B"/>
                </a:solidFill>
                <a:latin typeface="Rawline Light" panose="00000400000000000000" pitchFamily="2" charset="0"/>
              </a:rPr>
              <a:t>Measures The Government Should Take To Maintain Reduction In Traffic, Pollution Levels</a:t>
            </a:r>
          </a:p>
        </p:txBody>
      </p:sp>
    </p:spTree>
    <p:extLst>
      <p:ext uri="{BB962C8B-B14F-4D97-AF65-F5344CB8AC3E}">
        <p14:creationId xmlns:p14="http://schemas.microsoft.com/office/powerpoint/2010/main" val="3696158571"/>
      </p:ext>
    </p:extLst>
  </p:cSld>
  <p:clrMapOvr>
    <a:masterClrMapping/>
  </p:clrMapOvr>
</p:sld>
</file>

<file path=ppt/theme/theme1.xml><?xml version="1.0" encoding="utf-8"?>
<a:theme xmlns:a="http://schemas.openxmlformats.org/drawingml/2006/main" name="YouGov Content">
  <a:themeElements>
    <a:clrScheme name="YouGov Colors 2020">
      <a:dk1>
        <a:srgbClr val="000000"/>
      </a:dk1>
      <a:lt1>
        <a:srgbClr val="FFFFFF"/>
      </a:lt1>
      <a:dk2>
        <a:srgbClr val="241D36"/>
      </a:dk2>
      <a:lt2>
        <a:srgbClr val="B3B5B3"/>
      </a:lt2>
      <a:accent1>
        <a:srgbClr val="7C64C3"/>
      </a:accent1>
      <a:accent2>
        <a:srgbClr val="F372A1"/>
      </a:accent2>
      <a:accent3>
        <a:srgbClr val="29CDCA"/>
      </a:accent3>
      <a:accent4>
        <a:srgbClr val="AE61C4"/>
      </a:accent4>
      <a:accent5>
        <a:srgbClr val="FF6352"/>
      </a:accent5>
      <a:accent6>
        <a:srgbClr val="00B7B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332C41"/>
            </a:solidFill>
          </a:defRPr>
        </a:defPPr>
      </a:lstStyle>
    </a:txDef>
  </a:objectDefaults>
  <a:extraClrSchemeLst/>
  <a:extLst>
    <a:ext uri="{05A4C25C-085E-4340-85A3-A5531E510DB2}">
      <thm15:themeFamily xmlns:thm15="http://schemas.microsoft.com/office/thememl/2012/main" name="BlankV2.potx" id="{43230EE1-7D99-4B05-8A6F-2FD3207AE66B}" vid="{57E9CBA0-C916-4DB7-91D4-DCD016CE7C2C}"/>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3977</Words>
  <Application>Microsoft Macintosh PowerPoint</Application>
  <PresentationFormat>Widescreen</PresentationFormat>
  <Paragraphs>766</Paragraphs>
  <Slides>34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Acumin Pro Black</vt:lpstr>
      <vt:lpstr>Arial</vt:lpstr>
      <vt:lpstr>Calibri</vt:lpstr>
      <vt:lpstr>Raleway</vt:lpstr>
      <vt:lpstr>Rawline</vt:lpstr>
      <vt:lpstr>Rawline ExtraLight</vt:lpstr>
      <vt:lpstr>Rawline Light</vt:lpstr>
      <vt:lpstr>Rawline SemiBold</vt:lpstr>
      <vt:lpstr>Trebuchet MS</vt:lpstr>
      <vt:lpstr>Wingdings</vt:lpstr>
      <vt:lpstr>YouGov Content</vt:lpstr>
      <vt:lpstr>PowerPoint Presentation</vt:lpstr>
      <vt:lpstr>PowerPoint Presentation</vt:lpstr>
      <vt:lpstr> 1082 RESPONDENTS ACROSS 10 CITIES</vt:lpstr>
      <vt:lpstr>PowerPoint Presentation</vt:lpstr>
      <vt:lpstr>   SUMMARY</vt:lpstr>
      <vt:lpstr>PowerPoint Presentation</vt:lpstr>
      <vt:lpstr>Indians believe air pollution to be a pervasive problem - more then 90% feel that it impacts them personally.  </vt:lpstr>
      <vt:lpstr>Therefore, it is not surprising that Indians would be willing to take steps to maintain this fortuitous reduction in air pollution triggered by the COVID-19 induced lockdown.  </vt:lpstr>
      <vt:lpstr>People are also expecting the government to play their part in this maintenance – with many believing that industries, historically the biggest polluters, should be encouraged to toe the line. </vt:lpstr>
      <vt:lpstr>Overall, people believe that going green via additional parks, eco-friendly transport and industries using clean energy, will have the highest impact on reducing levels of pollution. </vt:lpstr>
      <vt:lpstr>PowerPoint Presentation</vt:lpstr>
      <vt:lpstr>And while going green is one way to reduce overall levels of pollution, 8 out of 10 feel that working from home will reduce air pollution in their city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Perceived impact of air pollution by cities</vt:lpstr>
      <vt:lpstr>Measures people are willing to take by cities</vt:lpstr>
      <vt:lpstr>Advantages of work from home by cities</vt:lpstr>
      <vt:lpstr>Willingness to continue work from home post lockdown  by cities</vt:lpstr>
      <vt:lpstr>Willingness to continue work from home post lockdown by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2019-09-12T12:14:53Z</dcterms:created>
  <dcterms:modified xsi:type="dcterms:W3CDTF">2020-05-25T12:00:16Z</dcterms:modified>
</cp:coreProperties>
</file>