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  <Override PartName="/ppt/charts/style8.xml" ContentType="application/vnd.ms-office.chartstyle+xml"/>
  <Override PartName="/ppt/charts/colors8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32" r:id="rId2"/>
    <p:sldId id="331" r:id="rId3"/>
    <p:sldId id="336" r:id="rId4"/>
    <p:sldId id="334" r:id="rId5"/>
    <p:sldId id="344" r:id="rId6"/>
    <p:sldId id="338" r:id="rId7"/>
    <p:sldId id="335" r:id="rId8"/>
    <p:sldId id="342" r:id="rId9"/>
  </p:sldIdLst>
  <p:sldSz cx="12192000" cy="6858000"/>
  <p:notesSz cx="6858000" cy="9144000"/>
  <p:defaultTextStyle>
    <a:defPPr>
      <a:defRPr lang="ta-I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1182" autoAdjust="0"/>
  </p:normalViewPr>
  <p:slideViewPr>
    <p:cSldViewPr snapToGrid="0">
      <p:cViewPr>
        <p:scale>
          <a:sx n="75" d="100"/>
          <a:sy n="75" d="100"/>
        </p:scale>
        <p:origin x="-1496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aru\office\Adolescent%20Girl%20Students\Adolescent%20girl%20students%20data.xlsx" TargetMode="External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aru\office\Adolescent%20Girl%20Students\Adolescent%20girl%20students%20data.xlsx" TargetMode="External"/><Relationship Id="rId2" Type="http://schemas.microsoft.com/office/2011/relationships/chartStyle" Target="style8.xml"/><Relationship Id="rId3" Type="http://schemas.microsoft.com/office/2011/relationships/chartColorStyle" Target="colors8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aru\office\Adolescent%20Girl%20Students\Adolescent%20girl%20students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aru\office\Adolescent%20Girl%20Students\Adolescent%20girl%20students%20data.xlsx" TargetMode="External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owmyaab:Library:Containers:com.apple.mail:Data:Library:Mail%20Downloads:0019FCCC-3972-41DB-A41B-B0BC6CE4DAA4:Adolescent%20girl%20students%20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aru\office\Adolescent%20Girl%20Students\Adolescent%20girl%20students%20data.xlsx" TargetMode="External"/><Relationship Id="rId2" Type="http://schemas.microsoft.com/office/2011/relationships/chartStyle" Target="style5.xml"/><Relationship Id="rId3" Type="http://schemas.microsoft.com/office/2011/relationships/chartColorStyle" Target="colors5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owmyaab:Library:Containers:com.apple.mail:Data:Library:Mail%20Downloads:0019FCCC-3972-41DB-A41B-B0BC6CE4DAA4:Adolescent%20girl%20students%20dat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aru\office\Adolescent%20Girl%20Students\Adolescent%20girl%20students%20data.xlsx" TargetMode="External"/><Relationship Id="rId2" Type="http://schemas.microsoft.com/office/2011/relationships/chartStyle" Target="style6.xml"/><Relationship Id="rId3" Type="http://schemas.microsoft.com/office/2011/relationships/chartColorStyle" Target="colors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aru\office\Adolescent%20Girl%20Students\Adolescent%20girl%20students%20data.xlsx" TargetMode="External"/><Relationship Id="rId2" Type="http://schemas.microsoft.com/office/2011/relationships/chartStyle" Target="style7.xml"/><Relationship Id="rId3" Type="http://schemas.microsoft.com/office/2011/relationships/chartColorStyle" Target="colors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aru\office\Adolescent%20Girl%20Students\Adolescent%20girl%20students%20dat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aru\office\Adolescent%20Girl%20Students\Adolescent%20girl%20students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 smtClean="0"/>
              <a:t>Sample</a:t>
            </a:r>
            <a:r>
              <a:rPr lang="en-US" sz="1400" baseline="0" dirty="0" smtClean="0"/>
              <a:t> Distribution by Geography (n=290) </a:t>
            </a:r>
            <a:endParaRPr lang="en-US" sz="14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'Overall Analysis'!$A$2</c:f>
              <c:strCache>
                <c:ptCount val="1"/>
                <c:pt idx="0">
                  <c:v>No.of Adolescent Girls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84B-4946-A50E-065B6F01A2D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84B-4946-A50E-065B6F01A2D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84B-4946-A50E-065B6F01A2D3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0" smtClean="0"/>
                      <a:t>Uttar Pradesh</a:t>
                    </a:r>
                    <a:r>
                      <a:rPr lang="en-US" b="0"/>
                      <a:t>
74%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04862683093392"/>
                  <c:y val="0.135018128547714"/>
                </c:manualLayout>
              </c:layout>
              <c:tx>
                <c:rich>
                  <a:bodyPr/>
                  <a:lstStyle/>
                  <a:p>
                    <a:r>
                      <a:rPr lang="en-US" b="0" smtClean="0"/>
                      <a:t>Tamil Nadu</a:t>
                    </a:r>
                    <a:r>
                      <a:rPr lang="en-US" b="0"/>
                      <a:t>
18%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07143647330254"/>
                  <c:y val="0.149090912485013"/>
                </c:manualLayout>
              </c:layout>
              <c:tx>
                <c:rich>
                  <a:bodyPr/>
                  <a:lstStyle/>
                  <a:p>
                    <a:r>
                      <a:rPr lang="en-US" b="0" smtClean="0"/>
                      <a:t>West Bengal</a:t>
                    </a:r>
                    <a:r>
                      <a:rPr lang="en-US" b="0"/>
                      <a:t>
8%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'Overall Analysis'!$B$1:$D$1</c:f>
              <c:strCache>
                <c:ptCount val="3"/>
                <c:pt idx="0">
                  <c:v>UP</c:v>
                </c:pt>
                <c:pt idx="1">
                  <c:v>TN</c:v>
                </c:pt>
                <c:pt idx="2">
                  <c:v>WB</c:v>
                </c:pt>
              </c:strCache>
            </c:strRef>
          </c:cat>
          <c:val>
            <c:numRef>
              <c:f>'Overall Analysis'!$B$2:$D$2</c:f>
              <c:numCache>
                <c:formatCode>General</c:formatCode>
                <c:ptCount val="3"/>
                <c:pt idx="0">
                  <c:v>215.0</c:v>
                </c:pt>
                <c:pt idx="1">
                  <c:v>51.0</c:v>
                </c:pt>
                <c:pt idx="2">
                  <c:v>24.0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584B-4946-A50E-065B6F01A2D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Is </a:t>
            </a:r>
            <a:r>
              <a:rPr lang="en-US" dirty="0"/>
              <a:t>there a change in domestic violence at home</a:t>
            </a:r>
            <a:r>
              <a:rPr lang="en-US" dirty="0" smtClean="0"/>
              <a:t>? (n=290) 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'Overall Analysis'!$A$48</c:f>
              <c:strCache>
                <c:ptCount val="1"/>
                <c:pt idx="0">
                  <c:v>Is there a change in domestic violence at home?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E6E-48FD-B1F8-A69DBBD9C50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E6E-48FD-B1F8-A69DBBD9C50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E6E-48FD-B1F8-A69DBBD9C501}"/>
              </c:ext>
            </c:extLst>
          </c:dPt>
          <c:dLbls>
            <c:dLbl>
              <c:idx val="0"/>
              <c:layout>
                <c:manualLayout>
                  <c:x val="-0.0614424579292548"/>
                  <c:y val="0.15067740988753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099203543096707"/>
                  <c:y val="0.12734380737259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'Overall Analysis'!$B$47:$D$47</c:f>
              <c:strCache>
                <c:ptCount val="3"/>
                <c:pt idx="0">
                  <c:v>decrease</c:v>
                </c:pt>
                <c:pt idx="1">
                  <c:v>increase</c:v>
                </c:pt>
                <c:pt idx="2">
                  <c:v>no change</c:v>
                </c:pt>
              </c:strCache>
            </c:strRef>
          </c:cat>
          <c:val>
            <c:numRef>
              <c:f>'Overall Analysis'!$B$48:$D$48</c:f>
              <c:numCache>
                <c:formatCode>General</c:formatCode>
                <c:ptCount val="3"/>
                <c:pt idx="0">
                  <c:v>23.0</c:v>
                </c:pt>
                <c:pt idx="1">
                  <c:v>21.0</c:v>
                </c:pt>
                <c:pt idx="2">
                  <c:v>246.0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E6E-48FD-B1F8-A69DBBD9C50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FFFFFF"/>
    </a:solidFill>
    <a:ln w="9525" cap="flat" cmpd="sng" algn="ctr">
      <a:solidFill>
        <a:srgbClr val="FFFFFF"/>
      </a:solidFill>
      <a:round/>
    </a:ln>
    <a:effectLst/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Positive </a:t>
            </a:r>
            <a:r>
              <a:rPr lang="en-US" dirty="0" smtClean="0"/>
              <a:t>Impacts of Lockdown (n=290)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'Overall Analysis'!$B$66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'Overall Analysis'!$A$67:$A$68</c:f>
              <c:strCache>
                <c:ptCount val="2"/>
                <c:pt idx="0">
                  <c:v>More time with parents</c:v>
                </c:pt>
                <c:pt idx="1">
                  <c:v>More time for yourself</c:v>
                </c:pt>
              </c:strCache>
            </c:strRef>
          </c:cat>
          <c:val>
            <c:numRef>
              <c:f>'Overall Analysis'!$B$67:$B$68</c:f>
              <c:numCache>
                <c:formatCode>General</c:formatCode>
                <c:ptCount val="2"/>
                <c:pt idx="0">
                  <c:v>254.0</c:v>
                </c:pt>
                <c:pt idx="1">
                  <c:v>267.0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62-4F56-A2AC-E99542A94A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137686808"/>
        <c:axId val="2137696424"/>
      </c:barChart>
      <c:catAx>
        <c:axId val="2137686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7696424"/>
        <c:crosses val="autoZero"/>
        <c:auto val="1"/>
        <c:lblAlgn val="ctr"/>
        <c:lblOffset val="100"/>
        <c:noMultiLvlLbl val="0"/>
      </c:catAx>
      <c:valAx>
        <c:axId val="2137696424"/>
        <c:scaling>
          <c:orientation val="minMax"/>
          <c:min val="0.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7686808"/>
        <c:crosses val="autoZero"/>
        <c:crossBetween val="between"/>
      </c:valAx>
      <c:spPr>
        <a:noFill/>
        <a:ln>
          <a:noFill/>
        </a:ln>
        <a:effectLst/>
        <a:sp3d/>
      </c:spPr>
    </c:plotArea>
    <c:plotVisOnly val="1"/>
    <c:dispBlanksAs val="gap"/>
    <c:showDLblsOverMax val="0"/>
  </c:chart>
  <c:spPr>
    <a:solidFill>
      <a:srgbClr val="FFFFFF"/>
    </a:solidFill>
    <a:ln w="9525" cap="flat" cmpd="sng" algn="ctr">
      <a:solidFill>
        <a:srgbClr val="FFFFFF"/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 smtClean="0"/>
              <a:t>Sample</a:t>
            </a:r>
            <a:r>
              <a:rPr lang="en-US" sz="1400" baseline="0" dirty="0" smtClean="0"/>
              <a:t> Distribution by Social Category (n=290)</a:t>
            </a:r>
            <a:endParaRPr lang="en-US" sz="14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'Overall Analysis'!$A$14</c:f>
              <c:strCache>
                <c:ptCount val="1"/>
                <c:pt idx="0">
                  <c:v>Caste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204-49AB-9ADF-0DAFCC74E1A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204-49AB-9ADF-0DAFCC74E1A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204-49AB-9ADF-0DAFCC74E1A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204-49AB-9ADF-0DAFCC74E1A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204-49AB-9ADF-0DAFCC74E1A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204-49AB-9ADF-0DAFCC74E1A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204-49AB-9ADF-0DAFCC74E1A4}"/>
              </c:ext>
            </c:extLst>
          </c:dPt>
          <c:dLbls>
            <c:dLbl>
              <c:idx val="1"/>
              <c:layout>
                <c:manualLayout>
                  <c:x val="-0.103154270559627"/>
                  <c:y val="0.16704299443460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0599105517547257"/>
                  <c:y val="-0.094842932064445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66657264109957"/>
                  <c:y val="0.097776228170153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'Overall Analysis'!$B$13:$H$13</c:f>
              <c:strCache>
                <c:ptCount val="7"/>
                <c:pt idx="0">
                  <c:v>BC</c:v>
                </c:pt>
                <c:pt idx="1">
                  <c:v>MBC</c:v>
                </c:pt>
                <c:pt idx="2">
                  <c:v>SC</c:v>
                </c:pt>
                <c:pt idx="3">
                  <c:v>ST</c:v>
                </c:pt>
                <c:pt idx="4">
                  <c:v>OBC</c:v>
                </c:pt>
                <c:pt idx="5">
                  <c:v>Minority/OBC</c:v>
                </c:pt>
                <c:pt idx="6">
                  <c:v>General</c:v>
                </c:pt>
              </c:strCache>
            </c:strRef>
          </c:cat>
          <c:val>
            <c:numRef>
              <c:f>'Overall Analysis'!$B$14:$H$14</c:f>
              <c:numCache>
                <c:formatCode>General</c:formatCode>
                <c:ptCount val="7"/>
                <c:pt idx="0">
                  <c:v>25.0</c:v>
                </c:pt>
                <c:pt idx="1">
                  <c:v>12.0</c:v>
                </c:pt>
                <c:pt idx="2">
                  <c:v>88.0</c:v>
                </c:pt>
                <c:pt idx="3">
                  <c:v>2.0</c:v>
                </c:pt>
                <c:pt idx="4">
                  <c:v>101.0</c:v>
                </c:pt>
                <c:pt idx="5">
                  <c:v>23.0</c:v>
                </c:pt>
                <c:pt idx="6">
                  <c:v>39.0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9204-49AB-9ADF-0DAFCC74E1A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FFFFFF"/>
    </a:solidFill>
    <a:ln w="9525" cap="flat" cmpd="sng" algn="ctr">
      <a:solidFill>
        <a:srgbClr val="FFFFFF"/>
      </a:solidFill>
      <a:round/>
    </a:ln>
    <a:effectLst/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n-US" sz="1400" b="1" i="0" baseline="0" dirty="0" smtClean="0">
                <a:effectLst/>
                <a:latin typeface="+mn-lt"/>
              </a:rPr>
              <a:t>Sample Distribution by Grade (n=290)</a:t>
            </a:r>
            <a:endParaRPr lang="en-US" sz="1400" dirty="0">
              <a:effectLst/>
              <a:latin typeface="+mn-lt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9209553816508"/>
          <c:y val="0.157700455558228"/>
          <c:w val="0.854267850578597"/>
          <c:h val="0.750169455050377"/>
        </c:manualLayout>
      </c:layout>
      <c:pieChart>
        <c:varyColors val="1"/>
        <c:ser>
          <c:idx val="0"/>
          <c:order val="0"/>
          <c:dLbls>
            <c:dLbl>
              <c:idx val="1"/>
              <c:spPr/>
              <c:txPr>
                <a:bodyPr/>
                <a:lstStyle/>
                <a:p>
                  <a:pPr>
                    <a:defRPr sz="1400">
                      <a:solidFill>
                        <a:srgbClr val="FFFFFF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1400">
                      <a:solidFill>
                        <a:srgbClr val="FFFFFF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400">
                      <a:solidFill>
                        <a:srgbClr val="FFFFFF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spPr/>
              <c:txPr>
                <a:bodyPr/>
                <a:lstStyle/>
                <a:p>
                  <a:pPr>
                    <a:defRPr sz="1400">
                      <a:solidFill>
                        <a:srgbClr val="FFFFFF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spPr/>
              <c:txPr>
                <a:bodyPr/>
                <a:lstStyle/>
                <a:p>
                  <a:pPr>
                    <a:defRPr sz="1400">
                      <a:solidFill>
                        <a:srgbClr val="FFFFFF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Sheet1!$B$4:$B$11</c:f>
              <c:strCache>
                <c:ptCount val="8"/>
                <c:pt idx="0">
                  <c:v>Class 7</c:v>
                </c:pt>
                <c:pt idx="1">
                  <c:v>Class 7</c:v>
                </c:pt>
                <c:pt idx="2">
                  <c:v>Class 9</c:v>
                </c:pt>
                <c:pt idx="3">
                  <c:v>Class 10</c:v>
                </c:pt>
                <c:pt idx="4">
                  <c:v>Class 11</c:v>
                </c:pt>
                <c:pt idx="5">
                  <c:v>Class 12</c:v>
                </c:pt>
                <c:pt idx="6">
                  <c:v>Undergraduate</c:v>
                </c:pt>
                <c:pt idx="7">
                  <c:v>Professional Course</c:v>
                </c:pt>
              </c:strCache>
            </c:strRef>
          </c:cat>
          <c:val>
            <c:numRef>
              <c:f>Sheet1!$C$4:$C$11</c:f>
              <c:numCache>
                <c:formatCode>0.0%</c:formatCode>
                <c:ptCount val="8"/>
                <c:pt idx="0">
                  <c:v>0.00344827586206896</c:v>
                </c:pt>
                <c:pt idx="1">
                  <c:v>0.141379310344828</c:v>
                </c:pt>
                <c:pt idx="2">
                  <c:v>0.306896551724138</c:v>
                </c:pt>
                <c:pt idx="3">
                  <c:v>0.175862068965517</c:v>
                </c:pt>
                <c:pt idx="4">
                  <c:v>0.113793103448276</c:v>
                </c:pt>
                <c:pt idx="5">
                  <c:v>0.248275862068965</c:v>
                </c:pt>
                <c:pt idx="6">
                  <c:v>0.00689655172413793</c:v>
                </c:pt>
                <c:pt idx="7">
                  <c:v>0.00344827586206896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83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/>
              <a:t>Loan Taken During Lockdown (n=290)</a:t>
            </a:r>
            <a:endParaRPr lang="en-US" sz="16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'Overall Analysis'!$B$27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'Overall Analysis'!$A$28:$A$31</c:f>
              <c:strCache>
                <c:ptCount val="3"/>
                <c:pt idx="0">
                  <c:v>UP</c:v>
                </c:pt>
                <c:pt idx="1">
                  <c:v>TN</c:v>
                </c:pt>
                <c:pt idx="2">
                  <c:v>WB</c:v>
                </c:pt>
              </c:strCache>
            </c:strRef>
          </c:cat>
          <c:val>
            <c:numRef>
              <c:f>'Overall Analysis'!$B$28:$B$31</c:f>
              <c:numCache>
                <c:formatCode>General</c:formatCode>
                <c:ptCount val="3"/>
                <c:pt idx="0">
                  <c:v>47.0</c:v>
                </c:pt>
                <c:pt idx="1">
                  <c:v>33.0</c:v>
                </c:pt>
                <c:pt idx="2">
                  <c:v>4.0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F6-4A8A-9C92-6998393B08E5}"/>
            </c:ext>
          </c:extLst>
        </c:ser>
        <c:ser>
          <c:idx val="1"/>
          <c:order val="1"/>
          <c:tx>
            <c:strRef>
              <c:f>'Overall Analysis'!$C$27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'Overall Analysis'!$A$28:$A$31</c:f>
              <c:strCache>
                <c:ptCount val="3"/>
                <c:pt idx="0">
                  <c:v>UP</c:v>
                </c:pt>
                <c:pt idx="1">
                  <c:v>TN</c:v>
                </c:pt>
                <c:pt idx="2">
                  <c:v>WB</c:v>
                </c:pt>
              </c:strCache>
            </c:strRef>
          </c:cat>
          <c:val>
            <c:numRef>
              <c:f>'Overall Analysis'!$C$28:$C$31</c:f>
              <c:numCache>
                <c:formatCode>General</c:formatCode>
                <c:ptCount val="3"/>
                <c:pt idx="0">
                  <c:v>168.0</c:v>
                </c:pt>
                <c:pt idx="1">
                  <c:v>18.0</c:v>
                </c:pt>
                <c:pt idx="2">
                  <c:v>20.0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AF6-4A8A-9C92-6998393B08E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137292792"/>
        <c:axId val="2137296312"/>
      </c:barChart>
      <c:catAx>
        <c:axId val="213729279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7296312"/>
        <c:crosses val="autoZero"/>
        <c:auto val="1"/>
        <c:lblAlgn val="ctr"/>
        <c:lblOffset val="100"/>
        <c:noMultiLvlLbl val="0"/>
      </c:catAx>
      <c:valAx>
        <c:axId val="2137296312"/>
        <c:scaling>
          <c:orientation val="minMax"/>
        </c:scaling>
        <c:delete val="1"/>
        <c:axPos val="r"/>
        <c:numFmt formatCode="General" sourceLinked="1"/>
        <c:majorTickMark val="none"/>
        <c:minorTickMark val="none"/>
        <c:tickLblPos val="nextTo"/>
        <c:crossAx val="2137292792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FFFFFF"/>
    </a:solidFill>
    <a:ln w="9525" cap="flat" cmpd="sng" algn="ctr">
      <a:solidFill>
        <a:srgbClr val="FFFFFF"/>
      </a:solidFill>
      <a:round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/>
              <a:t>Ability to access food during </a:t>
            </a:r>
            <a:r>
              <a:rPr lang="en-US" sz="1600" dirty="0" smtClean="0"/>
              <a:t>lockdown (n=290) </a:t>
            </a:r>
            <a:endParaRPr lang="en-US" sz="1600" dirty="0"/>
          </a:p>
        </c:rich>
      </c:tx>
      <c:layout/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Sheet1!$H$3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strRef>
              <c:f>Sheet1!$G$4:$G$6</c:f>
              <c:strCache>
                <c:ptCount val="3"/>
                <c:pt idx="0">
                  <c:v>Uttar Pradesh</c:v>
                </c:pt>
                <c:pt idx="1">
                  <c:v>Tamil Nadu </c:v>
                </c:pt>
                <c:pt idx="2">
                  <c:v>West bengal</c:v>
                </c:pt>
              </c:strCache>
            </c:strRef>
          </c:cat>
          <c:val>
            <c:numRef>
              <c:f>Sheet1!$H$4:$H$6</c:f>
              <c:numCache>
                <c:formatCode>General</c:formatCode>
                <c:ptCount val="3"/>
                <c:pt idx="0">
                  <c:v>1.0</c:v>
                </c:pt>
                <c:pt idx="1">
                  <c:v>3.0</c:v>
                </c:pt>
                <c:pt idx="2">
                  <c:v>17.0</c:v>
                </c:pt>
              </c:numCache>
            </c:numRef>
          </c:val>
        </c:ser>
        <c:ser>
          <c:idx val="1"/>
          <c:order val="1"/>
          <c:tx>
            <c:strRef>
              <c:f>Sheet1!$I$3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strRef>
              <c:f>Sheet1!$G$4:$G$6</c:f>
              <c:strCache>
                <c:ptCount val="3"/>
                <c:pt idx="0">
                  <c:v>Uttar Pradesh</c:v>
                </c:pt>
                <c:pt idx="1">
                  <c:v>Tamil Nadu </c:v>
                </c:pt>
                <c:pt idx="2">
                  <c:v>West bengal</c:v>
                </c:pt>
              </c:strCache>
            </c:strRef>
          </c:cat>
          <c:val>
            <c:numRef>
              <c:f>Sheet1!$I$4:$I$6</c:f>
              <c:numCache>
                <c:formatCode>General</c:formatCode>
                <c:ptCount val="3"/>
                <c:pt idx="0">
                  <c:v>214.0</c:v>
                </c:pt>
                <c:pt idx="1">
                  <c:v>48.0</c:v>
                </c:pt>
                <c:pt idx="2">
                  <c:v>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37358216"/>
        <c:axId val="2137361192"/>
      </c:barChart>
      <c:catAx>
        <c:axId val="2137358216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361192"/>
        <c:crosses val="autoZero"/>
        <c:auto val="1"/>
        <c:lblAlgn val="ctr"/>
        <c:lblOffset val="100"/>
        <c:noMultiLvlLbl val="0"/>
      </c:catAx>
      <c:valAx>
        <c:axId val="2137361192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21373582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Are you able to attend e-classes</a:t>
            </a:r>
            <a:r>
              <a:rPr lang="en-US" dirty="0" smtClean="0"/>
              <a:t>? (n=290)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'Overall Analysis'!$A$35</c:f>
              <c:strCache>
                <c:ptCount val="1"/>
                <c:pt idx="0">
                  <c:v>Are you able to attend e-classes?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86E-40F8-9687-8E49155DCD6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86E-40F8-9687-8E49155DCD6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86E-40F8-9687-8E49155DCD6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'Overall Analysis'!$B$34:$D$34</c:f>
              <c:strCache>
                <c:ptCount val="3"/>
                <c:pt idx="0">
                  <c:v>yes</c:v>
                </c:pt>
                <c:pt idx="1">
                  <c:v>yes, some</c:v>
                </c:pt>
                <c:pt idx="2">
                  <c:v>no</c:v>
                </c:pt>
              </c:strCache>
            </c:strRef>
          </c:cat>
          <c:val>
            <c:numRef>
              <c:f>'Overall Analysis'!$B$35:$D$35</c:f>
              <c:numCache>
                <c:formatCode>General</c:formatCode>
                <c:ptCount val="3"/>
                <c:pt idx="0">
                  <c:v>148.0</c:v>
                </c:pt>
                <c:pt idx="1">
                  <c:v>25.0</c:v>
                </c:pt>
                <c:pt idx="2">
                  <c:v>117.0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86E-40F8-9687-8E49155DCD6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rgbClr val="FFFFFF"/>
      </a:solidFill>
      <a:round/>
    </a:ln>
    <a:effectLst/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Are you able to spend as much or more time on </a:t>
            </a:r>
            <a:r>
              <a:rPr lang="en-US" dirty="0" smtClean="0"/>
              <a:t>studies </a:t>
            </a:r>
            <a:r>
              <a:rPr lang="en-US" dirty="0"/>
              <a:t>as before lockdown</a:t>
            </a:r>
            <a:r>
              <a:rPr lang="en-US" dirty="0" smtClean="0"/>
              <a:t>? (n=290)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'Overall Analysis'!$A$42</c:f>
              <c:strCache>
                <c:ptCount val="1"/>
                <c:pt idx="0">
                  <c:v>Are you able to spend as much or more time on studyies as before lockdown?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'Overall Analysis'!$B$41:$D$41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yes, some</c:v>
                </c:pt>
              </c:strCache>
            </c:strRef>
          </c:cat>
          <c:val>
            <c:numRef>
              <c:f>'Overall Analysis'!$B$42:$D$42</c:f>
              <c:numCache>
                <c:formatCode>General</c:formatCode>
                <c:ptCount val="3"/>
                <c:pt idx="0">
                  <c:v>129.0</c:v>
                </c:pt>
                <c:pt idx="1">
                  <c:v>151.0</c:v>
                </c:pt>
                <c:pt idx="2">
                  <c:v>10.0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C86-4E78-A8F3-D9EECD79667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137469160"/>
        <c:axId val="2137472888"/>
      </c:barChart>
      <c:catAx>
        <c:axId val="2137469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7472888"/>
        <c:crosses val="autoZero"/>
        <c:auto val="1"/>
        <c:lblAlgn val="ctr"/>
        <c:lblOffset val="100"/>
        <c:noMultiLvlLbl val="0"/>
      </c:catAx>
      <c:valAx>
        <c:axId val="21374728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37469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FFFFFF"/>
    </a:solidFill>
    <a:ln w="9525" cap="flat" cmpd="sng" algn="ctr">
      <a:solidFill>
        <a:srgbClr val="FFFFFF"/>
      </a:solidFill>
      <a:round/>
    </a:ln>
    <a:effectLst/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/>
              <a:t>Change in food intake/ nature of meals since lockdown (n=290)</a:t>
            </a:r>
            <a:endParaRPr lang="en-US" sz="16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'Overall Analysis'!$A$60</c:f>
              <c:strCache>
                <c:ptCount val="1"/>
                <c:pt idx="0">
                  <c:v>Has there been a change in your food intake/ nature of meals since lockdown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646-4155-9AD0-E0BC4DDCB2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646-4155-9AD0-E0BC4DDCB2B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646-4155-9AD0-E0BC4DDCB2BE}"/>
              </c:ext>
            </c:extLst>
          </c:dPt>
          <c:dLbls>
            <c:dLbl>
              <c:idx val="1"/>
              <c:layout>
                <c:manualLayout>
                  <c:x val="-0.127267667576543"/>
                  <c:y val="-0.13296591276776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'Overall Analysis'!$B$59:$D$59</c:f>
              <c:strCache>
                <c:ptCount val="3"/>
                <c:pt idx="0">
                  <c:v>Decrease</c:v>
                </c:pt>
                <c:pt idx="1">
                  <c:v>increase</c:v>
                </c:pt>
                <c:pt idx="2">
                  <c:v>no change</c:v>
                </c:pt>
              </c:strCache>
            </c:strRef>
          </c:cat>
          <c:val>
            <c:numRef>
              <c:f>'Overall Analysis'!$B$60:$D$60</c:f>
              <c:numCache>
                <c:formatCode>General</c:formatCode>
                <c:ptCount val="3"/>
                <c:pt idx="0">
                  <c:v>103.0</c:v>
                </c:pt>
                <c:pt idx="1">
                  <c:v>10.0</c:v>
                </c:pt>
                <c:pt idx="2">
                  <c:v>177.0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646-4155-9AD0-E0BC4DDCB2B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rgbClr val="FFFFFF"/>
    </a:solidFill>
    <a:ln w="9525" cap="flat" cmpd="sng" algn="ctr">
      <a:solidFill>
        <a:srgbClr val="FFFFFF"/>
      </a:solidFill>
      <a:round/>
    </a:ln>
    <a:effectLst/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Are you able to access and use sanitary pads during the </a:t>
            </a:r>
            <a:r>
              <a:rPr lang="en-US" sz="1600" dirty="0" smtClean="0"/>
              <a:t>lockdown? (n=290)</a:t>
            </a:r>
            <a:endParaRPr lang="en-US" sz="16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'Overall Analysis'!$A$54</c:f>
              <c:strCache>
                <c:ptCount val="1"/>
                <c:pt idx="0">
                  <c:v>Are you able to access and use sanitary pads during the lockdown?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'Overall Analysis'!$B$53:$D$53</c:f>
              <c:strCache>
                <c:ptCount val="3"/>
                <c:pt idx="0">
                  <c:v>No</c:v>
                </c:pt>
                <c:pt idx="1">
                  <c:v>Partially</c:v>
                </c:pt>
                <c:pt idx="2">
                  <c:v>Yes</c:v>
                </c:pt>
              </c:strCache>
            </c:strRef>
          </c:cat>
          <c:val>
            <c:numRef>
              <c:f>'Overall Analysis'!$B$54:$D$54</c:f>
              <c:numCache>
                <c:formatCode>General</c:formatCode>
                <c:ptCount val="3"/>
                <c:pt idx="0">
                  <c:v>204.0</c:v>
                </c:pt>
                <c:pt idx="1">
                  <c:v>8.0</c:v>
                </c:pt>
                <c:pt idx="2">
                  <c:v>78.0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058-47A9-919A-FCDE7F00EED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137577272"/>
        <c:axId val="2137586664"/>
      </c:barChart>
      <c:catAx>
        <c:axId val="21375772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7586664"/>
        <c:crosses val="autoZero"/>
        <c:auto val="1"/>
        <c:lblAlgn val="ctr"/>
        <c:lblOffset val="100"/>
        <c:noMultiLvlLbl val="0"/>
      </c:catAx>
      <c:valAx>
        <c:axId val="2137586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7577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a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D96478-16F7-418F-9D33-C2D634D4F6D9}" type="datetimeFigureOut">
              <a:rPr lang="ta-IN" smtClean="0"/>
              <a:t>20/05/20</a:t>
            </a:fld>
            <a:endParaRPr lang="ta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a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a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a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30AE3C-9C82-47DC-AE21-F85AF1FF973B}" type="slidenum">
              <a:rPr lang="ta-IN" smtClean="0"/>
              <a:t>‹#›</a:t>
            </a:fld>
            <a:endParaRPr lang="ta-IN"/>
          </a:p>
        </p:txBody>
      </p:sp>
    </p:spTree>
    <p:extLst>
      <p:ext uri="{BB962C8B-B14F-4D97-AF65-F5344CB8AC3E}">
        <p14:creationId xmlns:p14="http://schemas.microsoft.com/office/powerpoint/2010/main" val="430551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a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637E23-5F82-4F14-8030-AE2F9DEB4224}" type="slidenum">
              <a:rPr kumimoji="0" lang="ta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Latha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ta-I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292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a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637E23-5F82-4F14-8030-AE2F9DEB4224}" type="slidenum">
              <a:rPr kumimoji="0" lang="ta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Latha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ta-I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941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a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637E23-5F82-4F14-8030-AE2F9DEB4224}" type="slidenum">
              <a:rPr kumimoji="0" lang="ta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Latha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ta-I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858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a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637E23-5F82-4F14-8030-AE2F9DEB4224}" type="slidenum">
              <a:rPr kumimoji="0" lang="ta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Latha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ta-I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858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a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637E23-5F82-4F14-8030-AE2F9DEB4224}" type="slidenum">
              <a:rPr kumimoji="0" lang="ta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Latha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ta-I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428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a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637E23-5F82-4F14-8030-AE2F9DEB4224}" type="slidenum">
              <a:rPr kumimoji="0" lang="ta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Latha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ta-I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7244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a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637E23-5F82-4F14-8030-AE2F9DEB4224}" type="slidenum">
              <a:rPr kumimoji="0" lang="ta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Latha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ta-I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916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190625" y="1151930"/>
            <a:ext cx="9810750" cy="2321719"/>
          </a:xfrm>
          <a:prstGeom prst="rect">
            <a:avLst/>
          </a:prstGeom>
        </p:spPr>
        <p:txBody>
          <a:bodyPr lIns="0" tIns="0" rIns="0" bIns="0" anchor="b"/>
          <a:lstStyle/>
          <a:p>
            <a:pPr lvl="0">
              <a:defRPr sz="1800"/>
            </a:pPr>
            <a:r>
              <a:rPr sz="5906"/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xfrm>
            <a:off x="1190625" y="3536156"/>
            <a:ext cx="9810750" cy="794742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spcBef>
                <a:spcPts val="0"/>
              </a:spcBef>
              <a:buSzTx/>
              <a:buNone/>
              <a:defRPr sz="2531"/>
            </a:lvl1pPr>
            <a:lvl2pPr marL="0" indent="0" algn="ctr">
              <a:spcBef>
                <a:spcPts val="0"/>
              </a:spcBef>
              <a:buSzTx/>
              <a:buNone/>
              <a:defRPr sz="2531"/>
            </a:lvl2pPr>
            <a:lvl3pPr marL="0" indent="0" algn="ctr">
              <a:spcBef>
                <a:spcPts val="0"/>
              </a:spcBef>
              <a:buSzTx/>
              <a:buNone/>
              <a:defRPr sz="2531"/>
            </a:lvl3pPr>
            <a:lvl4pPr marL="0" indent="0" algn="ctr">
              <a:spcBef>
                <a:spcPts val="0"/>
              </a:spcBef>
              <a:buSzTx/>
              <a:buNone/>
              <a:defRPr sz="2531"/>
            </a:lvl4pPr>
            <a:lvl5pPr marL="0" indent="0" algn="ctr">
              <a:spcBef>
                <a:spcPts val="0"/>
              </a:spcBef>
              <a:buSzTx/>
              <a:buNone/>
              <a:defRPr sz="2531"/>
            </a:lvl5pPr>
          </a:lstStyle>
          <a:p>
            <a:pPr lvl="0">
              <a:defRPr sz="1800"/>
            </a:pPr>
            <a:r>
              <a:rPr sz="2531"/>
              <a:t>Body Level One</a:t>
            </a:r>
          </a:p>
          <a:p>
            <a:pPr lvl="1">
              <a:defRPr sz="1800"/>
            </a:pPr>
            <a:r>
              <a:rPr sz="2531"/>
              <a:t>Body Level Two</a:t>
            </a:r>
          </a:p>
          <a:p>
            <a:pPr lvl="2">
              <a:defRPr sz="1800"/>
            </a:pPr>
            <a:r>
              <a:rPr sz="2531"/>
              <a:t>Body Level Three</a:t>
            </a:r>
          </a:p>
          <a:p>
            <a:pPr lvl="3">
              <a:defRPr sz="1800"/>
            </a:pPr>
            <a:r>
              <a:rPr sz="2531"/>
              <a:t>Body Level Four</a:t>
            </a:r>
          </a:p>
          <a:p>
            <a:pPr lvl="4">
              <a:defRPr sz="1800"/>
            </a:pPr>
            <a:r>
              <a:rPr sz="2531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70758918"/>
      </p:ext>
    </p:extLst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906"/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xfrm>
            <a:off x="7286625" y="1946672"/>
            <a:ext cx="3714750" cy="4018359"/>
          </a:xfrm>
          <a:prstGeom prst="rect">
            <a:avLst/>
          </a:prstGeom>
        </p:spPr>
        <p:txBody>
          <a:bodyPr/>
          <a:lstStyle>
            <a:lvl1pPr marL="571002" indent="-347767">
              <a:spcBef>
                <a:spcPts val="2672"/>
              </a:spcBef>
              <a:defRPr sz="2250"/>
            </a:lvl1pPr>
            <a:lvl2pPr marL="883530" indent="-347767">
              <a:spcBef>
                <a:spcPts val="2672"/>
              </a:spcBef>
              <a:defRPr sz="2250"/>
            </a:lvl2pPr>
            <a:lvl3pPr marL="1196057" indent="-347767">
              <a:spcBef>
                <a:spcPts val="2672"/>
              </a:spcBef>
              <a:defRPr sz="2250"/>
            </a:lvl3pPr>
            <a:lvl4pPr marL="1508585" indent="-347767">
              <a:spcBef>
                <a:spcPts val="2672"/>
              </a:spcBef>
              <a:defRPr sz="2250"/>
            </a:lvl4pPr>
            <a:lvl5pPr marL="1821113" indent="-347767">
              <a:spcBef>
                <a:spcPts val="2672"/>
              </a:spcBef>
              <a:defRPr sz="2250"/>
            </a:lvl5pPr>
          </a:lstStyle>
          <a:p>
            <a:pPr lvl="0">
              <a:defRPr sz="1800"/>
            </a:pPr>
            <a:r>
              <a:rPr sz="2250"/>
              <a:t>Body Level One</a:t>
            </a:r>
          </a:p>
          <a:p>
            <a:pPr lvl="1">
              <a:defRPr sz="1800"/>
            </a:pPr>
            <a:r>
              <a:rPr sz="2250"/>
              <a:t>Body Level Two</a:t>
            </a:r>
          </a:p>
          <a:p>
            <a:pPr lvl="2">
              <a:defRPr sz="1800"/>
            </a:pPr>
            <a:r>
              <a:rPr sz="2250"/>
              <a:t>Body Level Three</a:t>
            </a:r>
          </a:p>
          <a:p>
            <a:pPr lvl="3">
              <a:defRPr sz="1800"/>
            </a:pPr>
            <a:r>
              <a:rPr sz="2250"/>
              <a:t>Body Level Four</a:t>
            </a:r>
          </a:p>
          <a:p>
            <a:pPr lvl="4">
              <a:defRPr sz="1800"/>
            </a:pPr>
            <a:r>
              <a:rPr sz="2250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247993564"/>
      </p:ext>
    </p:extLst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8985648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7"/>
          <p:cNvGrpSpPr/>
          <p:nvPr/>
        </p:nvGrpSpPr>
        <p:grpSpPr>
          <a:xfrm>
            <a:off x="71438" y="62508"/>
            <a:ext cx="12096750" cy="6697266"/>
            <a:chOff x="0" y="0"/>
            <a:chExt cx="12903200" cy="9525000"/>
          </a:xfrm>
        </p:grpSpPr>
        <p:sp>
          <p:nvSpPr>
            <p:cNvPr id="2" name="Shape 2"/>
            <p:cNvSpPr/>
            <p:nvPr/>
          </p:nvSpPr>
          <p:spPr>
            <a:xfrm>
              <a:off x="76200" y="0"/>
              <a:ext cx="25403" cy="9525001"/>
            </a:xfrm>
            <a:prstGeom prst="line">
              <a:avLst/>
            </a:prstGeom>
            <a:noFill/>
            <a:ln w="38100" cap="flat">
              <a:solidFill>
                <a:srgbClr val="D04500"/>
              </a:solidFill>
              <a:prstDash val="solid"/>
              <a:miter lim="400000"/>
            </a:ln>
            <a:effectLst>
              <a:outerShdw blurRad="25400" dist="76200" dir="2700000" rotWithShape="0">
                <a:srgbClr val="000000">
                  <a:alpha val="20000"/>
                </a:srgbClr>
              </a:outerShdw>
            </a:effectLst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321457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844"/>
            </a:p>
          </p:txBody>
        </p:sp>
        <p:sp>
          <p:nvSpPr>
            <p:cNvPr id="3" name="Shape 3"/>
            <p:cNvSpPr/>
            <p:nvPr/>
          </p:nvSpPr>
          <p:spPr>
            <a:xfrm>
              <a:off x="12763500" y="0"/>
              <a:ext cx="25406" cy="9512300"/>
            </a:xfrm>
            <a:prstGeom prst="line">
              <a:avLst/>
            </a:prstGeom>
            <a:noFill/>
            <a:ln w="38100" cap="flat">
              <a:solidFill>
                <a:srgbClr val="D04500"/>
              </a:solidFill>
              <a:prstDash val="solid"/>
              <a:miter lim="400000"/>
            </a:ln>
            <a:effectLst>
              <a:outerShdw blurRad="25400" dist="76200" dir="2700000" rotWithShape="0">
                <a:srgbClr val="000000">
                  <a:alpha val="20000"/>
                </a:srgbClr>
              </a:outerShdw>
            </a:effectLst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321457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844"/>
            </a:p>
          </p:txBody>
        </p:sp>
        <p:sp>
          <p:nvSpPr>
            <p:cNvPr id="4" name="Shape 4"/>
            <p:cNvSpPr/>
            <p:nvPr/>
          </p:nvSpPr>
          <p:spPr>
            <a:xfrm flipV="1">
              <a:off x="12700" y="9410700"/>
              <a:ext cx="12890500" cy="12700"/>
            </a:xfrm>
            <a:prstGeom prst="line">
              <a:avLst/>
            </a:prstGeom>
            <a:noFill/>
            <a:ln w="38100" cap="flat">
              <a:solidFill>
                <a:srgbClr val="D04500"/>
              </a:solidFill>
              <a:prstDash val="solid"/>
              <a:miter lim="400000"/>
            </a:ln>
            <a:effectLst>
              <a:outerShdw blurRad="25400" dist="76200" dir="2700000" rotWithShape="0">
                <a:srgbClr val="000000">
                  <a:alpha val="20000"/>
                </a:srgbClr>
              </a:outerShdw>
            </a:effectLst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321457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844"/>
            </a:p>
          </p:txBody>
        </p:sp>
        <p:sp>
          <p:nvSpPr>
            <p:cNvPr id="5" name="Shape 5"/>
            <p:cNvSpPr/>
            <p:nvPr/>
          </p:nvSpPr>
          <p:spPr>
            <a:xfrm>
              <a:off x="0" y="88900"/>
              <a:ext cx="12852400" cy="127"/>
            </a:xfrm>
            <a:prstGeom prst="line">
              <a:avLst/>
            </a:prstGeom>
            <a:noFill/>
            <a:ln w="38100" cap="flat">
              <a:solidFill>
                <a:srgbClr val="D04500"/>
              </a:solidFill>
              <a:prstDash val="solid"/>
              <a:miter lim="400000"/>
            </a:ln>
            <a:effectLst>
              <a:outerShdw blurRad="25400" dist="76200" dir="2700000" rotWithShape="0">
                <a:srgbClr val="000000">
                  <a:alpha val="20000"/>
                </a:srgbClr>
              </a:outerShdw>
            </a:effectLst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321457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844"/>
            </a:p>
          </p:txBody>
        </p:sp>
        <p:pic>
          <p:nvPicPr>
            <p:cNvPr id="6" name="PraxisNewLogo.jpg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11557000" y="9067800"/>
              <a:ext cx="1143000" cy="254000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blurRad="25400" dist="76200" dir="2700000" rotWithShape="0">
                <a:srgbClr val="000000">
                  <a:alpha val="20000"/>
                </a:srgbClr>
              </a:outerShdw>
            </a:effectLst>
          </p:spPr>
        </p:pic>
      </p:grpSp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190625" y="178594"/>
            <a:ext cx="9810750" cy="1714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5906"/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190625" y="1946672"/>
            <a:ext cx="9810750" cy="4018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2953"/>
              <a:t>Body Level One</a:t>
            </a:r>
          </a:p>
          <a:p>
            <a:pPr lvl="1">
              <a:defRPr sz="1800"/>
            </a:pPr>
            <a:r>
              <a:rPr sz="2953"/>
              <a:t>Body Level Two</a:t>
            </a:r>
          </a:p>
          <a:p>
            <a:pPr lvl="2">
              <a:defRPr sz="1800"/>
            </a:pPr>
            <a:r>
              <a:rPr sz="2953"/>
              <a:t>Body Level Three</a:t>
            </a:r>
          </a:p>
          <a:p>
            <a:pPr lvl="3">
              <a:defRPr sz="1800"/>
            </a:pPr>
            <a:r>
              <a:rPr sz="2953"/>
              <a:t>Body Level Four</a:t>
            </a:r>
          </a:p>
          <a:p>
            <a:pPr lvl="4">
              <a:defRPr sz="1800"/>
            </a:pPr>
            <a:r>
              <a:rPr sz="2953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415498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</p:sldLayoutIdLst>
  <p:transition xmlns:p14="http://schemas.microsoft.com/office/powerpoint/2010/main" spd="med"/>
  <p:txStyles>
    <p:titleStyle>
      <a:lvl1pPr algn="ctr" defTabSz="410751">
        <a:defRPr sz="5906">
          <a:latin typeface="+mn-lt"/>
          <a:ea typeface="+mn-ea"/>
          <a:cs typeface="+mn-cs"/>
          <a:sym typeface="Gill Sans"/>
        </a:defRPr>
      </a:lvl1pPr>
      <a:lvl2pPr indent="160729" algn="ctr" defTabSz="410751">
        <a:defRPr sz="5906">
          <a:latin typeface="+mn-lt"/>
          <a:ea typeface="+mn-ea"/>
          <a:cs typeface="+mn-cs"/>
          <a:sym typeface="Gill Sans"/>
        </a:defRPr>
      </a:lvl2pPr>
      <a:lvl3pPr indent="321457" algn="ctr" defTabSz="410751">
        <a:defRPr sz="5906">
          <a:latin typeface="+mn-lt"/>
          <a:ea typeface="+mn-ea"/>
          <a:cs typeface="+mn-cs"/>
          <a:sym typeface="Gill Sans"/>
        </a:defRPr>
      </a:lvl3pPr>
      <a:lvl4pPr indent="482186" algn="ctr" defTabSz="410751">
        <a:defRPr sz="5906">
          <a:latin typeface="+mn-lt"/>
          <a:ea typeface="+mn-ea"/>
          <a:cs typeface="+mn-cs"/>
          <a:sym typeface="Gill Sans"/>
        </a:defRPr>
      </a:lvl4pPr>
      <a:lvl5pPr indent="642915" algn="ctr" defTabSz="410751">
        <a:defRPr sz="5906">
          <a:latin typeface="+mn-lt"/>
          <a:ea typeface="+mn-ea"/>
          <a:cs typeface="+mn-cs"/>
          <a:sym typeface="Gill Sans"/>
        </a:defRPr>
      </a:lvl5pPr>
      <a:lvl6pPr indent="803643" algn="ctr" defTabSz="410751">
        <a:defRPr sz="5906">
          <a:latin typeface="+mn-lt"/>
          <a:ea typeface="+mn-ea"/>
          <a:cs typeface="+mn-cs"/>
          <a:sym typeface="Gill Sans"/>
        </a:defRPr>
      </a:lvl6pPr>
      <a:lvl7pPr indent="964372" algn="ctr" defTabSz="410751">
        <a:defRPr sz="5906">
          <a:latin typeface="+mn-lt"/>
          <a:ea typeface="+mn-ea"/>
          <a:cs typeface="+mn-cs"/>
          <a:sym typeface="Gill Sans"/>
        </a:defRPr>
      </a:lvl7pPr>
      <a:lvl8pPr indent="1125101" algn="ctr" defTabSz="410751">
        <a:defRPr sz="5906">
          <a:latin typeface="+mn-lt"/>
          <a:ea typeface="+mn-ea"/>
          <a:cs typeface="+mn-cs"/>
          <a:sym typeface="Gill Sans"/>
        </a:defRPr>
      </a:lvl8pPr>
      <a:lvl9pPr indent="1285829" algn="ctr" defTabSz="410751">
        <a:defRPr sz="5906">
          <a:latin typeface="+mn-lt"/>
          <a:ea typeface="+mn-ea"/>
          <a:cs typeface="+mn-cs"/>
          <a:sym typeface="Gill Sans"/>
        </a:defRPr>
      </a:lvl9pPr>
    </p:titleStyle>
    <p:bodyStyle>
      <a:lvl1pPr marL="625056" indent="-401822" defTabSz="41075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"/>
        </a:defRPr>
      </a:lvl1pPr>
      <a:lvl2pPr marL="937584" indent="-401822" defTabSz="41075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"/>
        </a:defRPr>
      </a:lvl2pPr>
      <a:lvl3pPr marL="1250112" indent="-401822" defTabSz="41075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"/>
        </a:defRPr>
      </a:lvl3pPr>
      <a:lvl4pPr marL="1562640" indent="-401822" defTabSz="41075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"/>
        </a:defRPr>
      </a:lvl4pPr>
      <a:lvl5pPr marL="1875168" indent="-401822" defTabSz="41075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"/>
        </a:defRPr>
      </a:lvl5pPr>
      <a:lvl6pPr marL="2125190" indent="-401822" defTabSz="41075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"/>
        </a:defRPr>
      </a:lvl6pPr>
      <a:lvl7pPr marL="2375212" indent="-401822" defTabSz="41075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"/>
        </a:defRPr>
      </a:lvl7pPr>
      <a:lvl8pPr marL="2625235" indent="-401822" defTabSz="41075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"/>
        </a:defRPr>
      </a:lvl8pPr>
      <a:lvl9pPr marL="2875257" indent="-401822" defTabSz="41075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"/>
        </a:defRPr>
      </a:lvl9pPr>
    </p:bodyStyle>
    <p:otherStyle>
      <a:lvl1pPr algn="ctr" defTabSz="41075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9" algn="ctr" defTabSz="41075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57" algn="ctr" defTabSz="41075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86" algn="ctr" defTabSz="41075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915" algn="ctr" defTabSz="41075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43" algn="ctr" defTabSz="41075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72" algn="ctr" defTabSz="41075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101" algn="ctr" defTabSz="41075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829" algn="ctr" defTabSz="41075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5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4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4" Type="http://schemas.openxmlformats.org/officeDocument/2006/relationships/chart" Target="../charts/chart7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4" Type="http://schemas.openxmlformats.org/officeDocument/2006/relationships/chart" Target="../charts/chart9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4" Type="http://schemas.openxmlformats.org/officeDocument/2006/relationships/chart" Target="../charts/chart11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96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4C2F9101-1CD9-497B-A2BF-4BC999003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508750" cy="2984500"/>
          </a:xfrm>
        </p:spPr>
        <p:txBody>
          <a:bodyPr/>
          <a:lstStyle/>
          <a:p>
            <a:r>
              <a:rPr lang="en-US" sz="4400" dirty="0">
                <a:solidFill>
                  <a:schemeClr val="bg1"/>
                </a:solidFill>
              </a:rPr>
              <a:t>Missing School: Adolescent Girls </a:t>
            </a:r>
            <a:r>
              <a:rPr lang="en-US" sz="4400" dirty="0" err="1" smtClean="0">
                <a:solidFill>
                  <a:schemeClr val="bg1"/>
                </a:solidFill>
              </a:rPr>
              <a:t>Marginalised</a:t>
            </a:r>
            <a:r>
              <a:rPr lang="en-US" sz="4400" dirty="0" smtClean="0">
                <a:solidFill>
                  <a:schemeClr val="bg1"/>
                </a:solidFill>
              </a:rPr>
              <a:t> </a:t>
            </a:r>
            <a:r>
              <a:rPr lang="en-US" sz="4400" dirty="0">
                <a:solidFill>
                  <a:schemeClr val="bg1"/>
                </a:solidFill>
              </a:rPr>
              <a:t>by Growing Divide during Lockdown</a:t>
            </a:r>
            <a:endParaRPr lang="ta-IN" sz="4400" dirty="0">
              <a:solidFill>
                <a:schemeClr val="bg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23D8326-3B88-452B-859D-51B7F5FB3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" y="3345656"/>
            <a:ext cx="6445250" cy="794742"/>
          </a:xfrm>
        </p:spPr>
        <p:txBody>
          <a:bodyPr/>
          <a:lstStyle/>
          <a:p>
            <a:r>
              <a:rPr lang="ta-IN" dirty="0" smtClean="0">
                <a:solidFill>
                  <a:schemeClr val="bg1"/>
                </a:solidFill>
              </a:rPr>
              <a:t>Findings of Rapid Assessment in May 2020</a:t>
            </a:r>
            <a:endParaRPr lang="ta-IN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49716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9CA0ACB-D07D-424A-A538-9E7C8E9116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1194" y="984091"/>
            <a:ext cx="11436824" cy="547056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A rapid study was conducted with 290 </a:t>
            </a:r>
            <a:r>
              <a:rPr lang="en-US" sz="2400" dirty="0"/>
              <a:t>adolescent girl students from Uttar Pradesh, Tamil Nadu and West </a:t>
            </a:r>
            <a:r>
              <a:rPr lang="en-US" sz="2400" dirty="0" smtClean="0"/>
              <a:t>Bengal to </a:t>
            </a:r>
            <a:r>
              <a:rPr lang="en-US" sz="2400" dirty="0"/>
              <a:t>understand the effects of </a:t>
            </a:r>
            <a:r>
              <a:rPr lang="en-US" sz="2400" dirty="0" smtClean="0"/>
              <a:t>COVID</a:t>
            </a:r>
            <a:r>
              <a:rPr lang="en-US" sz="2400" dirty="0"/>
              <a:t>-</a:t>
            </a:r>
            <a:r>
              <a:rPr lang="en-US" sz="2400" dirty="0" smtClean="0"/>
              <a:t>19 lockdown</a:t>
            </a:r>
            <a:endParaRPr lang="en-US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algn="l"/>
            <a:endParaRPr lang="en-US" sz="2800" dirty="0"/>
          </a:p>
          <a:p>
            <a:pPr algn="l"/>
            <a:endParaRPr lang="en-US" sz="2800" dirty="0"/>
          </a:p>
          <a:p>
            <a:pPr algn="l"/>
            <a:endParaRPr lang="en-US" sz="2800" dirty="0"/>
          </a:p>
          <a:p>
            <a:pPr algn="l"/>
            <a:endParaRPr lang="en-US" sz="2800" dirty="0"/>
          </a:p>
          <a:p>
            <a:pPr algn="l"/>
            <a:endParaRPr lang="en-US" sz="2800" dirty="0"/>
          </a:p>
          <a:p>
            <a:pPr algn="l"/>
            <a:r>
              <a:rPr lang="en-US" sz="2800" dirty="0"/>
              <a:t> </a:t>
            </a:r>
          </a:p>
          <a:p>
            <a:pPr algn="l"/>
            <a:endParaRPr lang="ta-IN" sz="2800" dirty="0"/>
          </a:p>
        </p:txBody>
      </p:sp>
      <p:sp>
        <p:nvSpPr>
          <p:cNvPr id="6" name="Title 5">
            <a:extLst>
              <a:ext uri="{FF2B5EF4-FFF2-40B4-BE49-F238E27FC236}">
                <a16:creationId xmlns="" xmlns:a16="http://schemas.microsoft.com/office/drawing/2014/main" id="{4F357A6C-EEE3-4567-802C-5C7A229E4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1443" y="73479"/>
            <a:ext cx="9810750" cy="794737"/>
          </a:xfrm>
        </p:spPr>
        <p:txBody>
          <a:bodyPr/>
          <a:lstStyle/>
          <a:p>
            <a:r>
              <a:rPr lang="en-US" sz="3600" b="1" dirty="0"/>
              <a:t>Sample</a:t>
            </a:r>
            <a:endParaRPr lang="ta-IN" sz="3600" b="1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31D3BD07-B9A5-44A0-9EC4-E4D9021424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5200578"/>
              </p:ext>
            </p:extLst>
          </p:nvPr>
        </p:nvGraphicFramePr>
        <p:xfrm>
          <a:off x="209530" y="2065867"/>
          <a:ext cx="3634338" cy="4368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="" xmlns:a16="http://schemas.microsoft.com/office/drawing/2014/main" id="{9129194C-567C-487E-9851-A3C9BCF9A2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532027"/>
              </p:ext>
            </p:extLst>
          </p:nvPr>
        </p:nvGraphicFramePr>
        <p:xfrm>
          <a:off x="3793068" y="2048932"/>
          <a:ext cx="3996265" cy="4385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8552365"/>
              </p:ext>
            </p:extLst>
          </p:nvPr>
        </p:nvGraphicFramePr>
        <p:xfrm>
          <a:off x="7806267" y="2074332"/>
          <a:ext cx="4097866" cy="4377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3678346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8" grpId="0">
        <p:bldAsOne/>
      </p:bldGraphic>
      <p:bldGraphic spid="9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="" xmlns:a16="http://schemas.microsoft.com/office/drawing/2014/main" id="{4F357A6C-EEE3-4567-802C-5C7A229E4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357" y="328435"/>
            <a:ext cx="9810750" cy="794737"/>
          </a:xfrm>
        </p:spPr>
        <p:txBody>
          <a:bodyPr/>
          <a:lstStyle/>
          <a:p>
            <a:r>
              <a:rPr lang="en-US" sz="3200" b="1" dirty="0"/>
              <a:t>Highlights of the </a:t>
            </a:r>
            <a:r>
              <a:rPr lang="en-US" sz="3200" b="1" dirty="0" smtClean="0"/>
              <a:t>findings: Living Conditions</a:t>
            </a:r>
            <a:endParaRPr lang="ta-IN" sz="4800" b="1" dirty="0"/>
          </a:p>
        </p:txBody>
      </p:sp>
      <p:graphicFrame>
        <p:nvGraphicFramePr>
          <p:cNvPr id="13" name="Chart 12">
            <a:extLst>
              <a:ext uri="{FF2B5EF4-FFF2-40B4-BE49-F238E27FC236}">
                <a16:creationId xmlns="" xmlns:a16="http://schemas.microsoft.com/office/drawing/2014/main" id="{891680F2-595A-4E05-BB11-0A5DB24DEC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4549705"/>
              </p:ext>
            </p:extLst>
          </p:nvPr>
        </p:nvGraphicFramePr>
        <p:xfrm>
          <a:off x="6570132" y="1981199"/>
          <a:ext cx="4538134" cy="4030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8828204"/>
              </p:ext>
            </p:extLst>
          </p:nvPr>
        </p:nvGraphicFramePr>
        <p:xfrm>
          <a:off x="880533" y="1583267"/>
          <a:ext cx="4334933" cy="444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1758834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="" xmlns:a16="http://schemas.microsoft.com/office/drawing/2014/main" id="{4F357A6C-EEE3-4567-802C-5C7A229E4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624" y="0"/>
            <a:ext cx="9810750" cy="794737"/>
          </a:xfrm>
        </p:spPr>
        <p:txBody>
          <a:bodyPr/>
          <a:lstStyle/>
          <a:p>
            <a:r>
              <a:rPr lang="en-US" sz="2800" b="1" dirty="0"/>
              <a:t>Highlights of the </a:t>
            </a:r>
            <a:r>
              <a:rPr lang="en-US" sz="2800" b="1" dirty="0" smtClean="0"/>
              <a:t>findings: </a:t>
            </a:r>
            <a:r>
              <a:rPr lang="en-US" sz="2800" b="1" dirty="0"/>
              <a:t>Impact on Students</a:t>
            </a:r>
            <a:endParaRPr lang="ta-IN" sz="2800" b="1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="" xmlns:a16="http://schemas.microsoft.com/office/drawing/2014/main" id="{977D7FE8-496B-4B2D-B375-4B84F594DD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3016882"/>
              </p:ext>
            </p:extLst>
          </p:nvPr>
        </p:nvGraphicFramePr>
        <p:xfrm>
          <a:off x="497579" y="1405467"/>
          <a:ext cx="4908269" cy="431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="" xmlns:a16="http://schemas.microsoft.com/office/drawing/2014/main" id="{581FD28E-EF02-40E0-93DE-C6D290CE18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0935154"/>
              </p:ext>
            </p:extLst>
          </p:nvPr>
        </p:nvGraphicFramePr>
        <p:xfrm>
          <a:off x="5858933" y="1405466"/>
          <a:ext cx="5858934" cy="4436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265334" y="5457478"/>
            <a:ext cx="4995333" cy="379591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Gill Sans"/>
              </a:rPr>
              <a:t>      More   			Less			 Some  </a:t>
            </a:r>
            <a:endParaRPr kumimoji="0" lang="en-US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36582197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10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="" xmlns:a16="http://schemas.microsoft.com/office/drawing/2014/main" id="{4F357A6C-EEE3-4567-802C-5C7A229E4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624" y="0"/>
            <a:ext cx="9810750" cy="794737"/>
          </a:xfrm>
        </p:spPr>
        <p:txBody>
          <a:bodyPr/>
          <a:lstStyle/>
          <a:p>
            <a:r>
              <a:rPr lang="en-US" sz="2800" b="1" dirty="0"/>
              <a:t>Highlights of the </a:t>
            </a:r>
            <a:r>
              <a:rPr lang="en-US" sz="2800" b="1" dirty="0" smtClean="0"/>
              <a:t>findings: Facilities Linked to School </a:t>
            </a:r>
            <a:endParaRPr lang="ta-IN" sz="2800" b="1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E7D19716-FD93-4ADA-A21E-B3AD18893D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6804989"/>
              </p:ext>
            </p:extLst>
          </p:nvPr>
        </p:nvGraphicFramePr>
        <p:xfrm>
          <a:off x="694266" y="1547903"/>
          <a:ext cx="4487334" cy="4311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="" xmlns:a16="http://schemas.microsoft.com/office/drawing/2014/main" id="{5382D199-745F-49F0-A0F8-E6E0B0A740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8725274"/>
              </p:ext>
            </p:extLst>
          </p:nvPr>
        </p:nvGraphicFramePr>
        <p:xfrm>
          <a:off x="5882257" y="1631330"/>
          <a:ext cx="5683210" cy="3826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4283651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8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="" xmlns:a16="http://schemas.microsoft.com/office/drawing/2014/main" id="{4F357A6C-EEE3-4567-802C-5C7A229E4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624" y="41269"/>
            <a:ext cx="9810750" cy="794737"/>
          </a:xfrm>
        </p:spPr>
        <p:txBody>
          <a:bodyPr/>
          <a:lstStyle/>
          <a:p>
            <a:r>
              <a:rPr lang="en-US" sz="2800" b="1" dirty="0"/>
              <a:t>Highlights of the </a:t>
            </a:r>
            <a:r>
              <a:rPr lang="en-US" sz="2800" b="1" dirty="0" smtClean="0"/>
              <a:t>findings: Positives and Negatives</a:t>
            </a:r>
            <a:endParaRPr lang="ta-IN" sz="4800" b="1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="" xmlns:a16="http://schemas.microsoft.com/office/drawing/2014/main" id="{2CD3D85D-4FC3-41A5-889B-5C65DC9ADF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8493261"/>
              </p:ext>
            </p:extLst>
          </p:nvPr>
        </p:nvGraphicFramePr>
        <p:xfrm>
          <a:off x="530805" y="1529731"/>
          <a:ext cx="4676587" cy="3826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90C4C90D-A85B-4A82-AA9F-C0707C4699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6194973"/>
              </p:ext>
            </p:extLst>
          </p:nvPr>
        </p:nvGraphicFramePr>
        <p:xfrm>
          <a:off x="5650361" y="1547902"/>
          <a:ext cx="6016706" cy="3803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3130443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="" xmlns:a16="http://schemas.microsoft.com/office/drawing/2014/main" id="{4F357A6C-EEE3-4567-802C-5C7A229E4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867" y="0"/>
            <a:ext cx="11531600" cy="794737"/>
          </a:xfrm>
        </p:spPr>
        <p:txBody>
          <a:bodyPr/>
          <a:lstStyle/>
          <a:p>
            <a:r>
              <a:rPr lang="en-US" sz="3200" b="1" dirty="0"/>
              <a:t>Highlights of the </a:t>
            </a:r>
            <a:r>
              <a:rPr lang="en-US" sz="3200" b="1" dirty="0" smtClean="0"/>
              <a:t>findings: Access to Covid-19 Relief</a:t>
            </a:r>
            <a:endParaRPr lang="ta-IN" sz="3200" b="1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="" xmlns:a16="http://schemas.microsoft.com/office/drawing/2014/main" id="{061891CF-594E-4C72-AFC3-3745749E81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992827"/>
              </p:ext>
            </p:extLst>
          </p:nvPr>
        </p:nvGraphicFramePr>
        <p:xfrm>
          <a:off x="364513" y="883822"/>
          <a:ext cx="11454954" cy="56517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954">
                  <a:extLst>
                    <a:ext uri="{9D8B030D-6E8A-4147-A177-3AD203B41FA5}">
                      <a16:colId xmlns="" xmlns:a16="http://schemas.microsoft.com/office/drawing/2014/main" val="2253366970"/>
                    </a:ext>
                  </a:extLst>
                </a:gridCol>
                <a:gridCol w="2963333">
                  <a:extLst>
                    <a:ext uri="{9D8B030D-6E8A-4147-A177-3AD203B41FA5}">
                      <a16:colId xmlns="" xmlns:a16="http://schemas.microsoft.com/office/drawing/2014/main" val="2846452858"/>
                    </a:ext>
                  </a:extLst>
                </a:gridCol>
                <a:gridCol w="3200400">
                  <a:extLst>
                    <a:ext uri="{9D8B030D-6E8A-4147-A177-3AD203B41FA5}">
                      <a16:colId xmlns="" xmlns:a16="http://schemas.microsoft.com/office/drawing/2014/main" val="618611568"/>
                    </a:ext>
                  </a:extLst>
                </a:gridCol>
                <a:gridCol w="3234267">
                  <a:extLst>
                    <a:ext uri="{9D8B030D-6E8A-4147-A177-3AD203B41FA5}">
                      <a16:colId xmlns="" xmlns:a16="http://schemas.microsoft.com/office/drawing/2014/main" val="1150695262"/>
                    </a:ext>
                  </a:extLst>
                </a:gridCol>
              </a:tblGrid>
              <a:tr h="374278">
                <a:tc>
                  <a:txBody>
                    <a:bodyPr/>
                    <a:lstStyle/>
                    <a:p>
                      <a:pPr algn="l"/>
                      <a:endParaRPr lang="ta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Tamil Nadu</a:t>
                      </a:r>
                      <a:endParaRPr lang="ta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Uttar Pradesh</a:t>
                      </a:r>
                      <a:endParaRPr lang="ta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West Bengal</a:t>
                      </a:r>
                      <a:endParaRPr lang="ta-IN" sz="20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3856414"/>
                  </a:ext>
                </a:extLst>
              </a:tr>
              <a:tr h="1209207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/>
                        <a:t>PDS </a:t>
                      </a:r>
                      <a:r>
                        <a:rPr lang="en-US" sz="1800" b="1" dirty="0"/>
                        <a:t>Provisions</a:t>
                      </a:r>
                      <a:endParaRPr lang="ta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/>
                        <a:t>51 </a:t>
                      </a:r>
                      <a:r>
                        <a:rPr lang="en-US" sz="1400" b="0" dirty="0"/>
                        <a:t>respondents have ration </a:t>
                      </a:r>
                      <a:r>
                        <a:rPr lang="en-US" sz="1400" b="0" dirty="0" smtClean="0"/>
                        <a:t>card</a:t>
                      </a:r>
                    </a:p>
                    <a:p>
                      <a:pPr algn="l"/>
                      <a:r>
                        <a:rPr lang="en-US" sz="1400" b="0" i="1" dirty="0" smtClean="0"/>
                        <a:t>3 </a:t>
                      </a:r>
                      <a:r>
                        <a:rPr lang="en-US" sz="1400" b="0" i="1" dirty="0"/>
                        <a:t>have able to receive the provisions once</a:t>
                      </a:r>
                      <a:r>
                        <a:rPr lang="en-US" sz="1400" b="0" i="1" dirty="0" smtClean="0"/>
                        <a:t>,</a:t>
                      </a:r>
                    </a:p>
                    <a:p>
                      <a:pPr algn="l"/>
                      <a:r>
                        <a:rPr lang="en-US" sz="1400" b="0" i="1" dirty="0" smtClean="0"/>
                        <a:t>45 </a:t>
                      </a:r>
                      <a:r>
                        <a:rPr lang="en-US" sz="1400" b="0" i="1" dirty="0"/>
                        <a:t>have received twice, and </a:t>
                      </a:r>
                      <a:endParaRPr lang="en-US" sz="1400" b="0" i="1" dirty="0" smtClean="0"/>
                    </a:p>
                    <a:p>
                      <a:pPr algn="l"/>
                      <a:r>
                        <a:rPr lang="en-US" sz="1400" b="0" i="1" dirty="0" smtClean="0"/>
                        <a:t>3 </a:t>
                      </a:r>
                      <a:r>
                        <a:rPr lang="en-US" sz="1400" b="0" i="1" dirty="0"/>
                        <a:t>have received thrice</a:t>
                      </a:r>
                      <a:r>
                        <a:rPr lang="en-US" sz="1400" b="0" dirty="0"/>
                        <a:t>.</a:t>
                      </a:r>
                      <a:endParaRPr lang="ta-IN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196/215</a:t>
                      </a:r>
                      <a:r>
                        <a:rPr lang="en-US" sz="1400" b="0" dirty="0"/>
                        <a:t>, </a:t>
                      </a:r>
                      <a:r>
                        <a:rPr lang="en-US" sz="1400" b="0" dirty="0" smtClean="0"/>
                        <a:t>respondents </a:t>
                      </a:r>
                      <a:r>
                        <a:rPr lang="en-US" sz="1400" b="0" dirty="0"/>
                        <a:t>have ration </a:t>
                      </a:r>
                      <a:r>
                        <a:rPr lang="en-US" sz="1400" b="0" dirty="0" smtClean="0"/>
                        <a:t>card.</a:t>
                      </a:r>
                    </a:p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smtClean="0"/>
                        <a:t>77 </a:t>
                      </a:r>
                      <a:r>
                        <a:rPr lang="en-US" sz="1400" b="0" i="1" dirty="0"/>
                        <a:t>have able to receive the provisions once</a:t>
                      </a:r>
                      <a:r>
                        <a:rPr lang="en-US" sz="1400" b="0" i="1" dirty="0" smtClean="0"/>
                        <a:t>,</a:t>
                      </a:r>
                    </a:p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smtClean="0"/>
                        <a:t>82 </a:t>
                      </a:r>
                      <a:r>
                        <a:rPr lang="en-US" sz="1400" b="0" i="1" dirty="0"/>
                        <a:t>have received twice, </a:t>
                      </a:r>
                      <a:endParaRPr lang="en-US" sz="1400" b="0" i="1" dirty="0" smtClean="0"/>
                    </a:p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smtClean="0"/>
                        <a:t>33 </a:t>
                      </a:r>
                      <a:r>
                        <a:rPr lang="en-US" sz="1400" b="0" i="1" dirty="0"/>
                        <a:t>have received thrice, and </a:t>
                      </a:r>
                      <a:endParaRPr lang="en-US" sz="1400" b="0" i="1" dirty="0" smtClean="0"/>
                    </a:p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smtClean="0"/>
                        <a:t>4 never </a:t>
                      </a:r>
                      <a:r>
                        <a:rPr lang="en-US" sz="1400" b="0" i="1" dirty="0"/>
                        <a:t>received the </a:t>
                      </a:r>
                      <a:r>
                        <a:rPr lang="en-US" sz="1400" b="0" i="1" dirty="0" smtClean="0"/>
                        <a:t>provisio</a:t>
                      </a:r>
                      <a:r>
                        <a:rPr lang="en-US" sz="1400" b="0" i="0" dirty="0" smtClean="0"/>
                        <a:t>ns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Among 24, </a:t>
                      </a:r>
                      <a:r>
                        <a:rPr lang="en-US" sz="1400" b="0" i="1" dirty="0"/>
                        <a:t>21 respondents have ration </a:t>
                      </a:r>
                      <a:r>
                        <a:rPr lang="en-US" sz="1400" b="0" i="1" dirty="0" smtClean="0"/>
                        <a:t>card</a:t>
                      </a:r>
                    </a:p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 smtClean="0"/>
                        <a:t>All </a:t>
                      </a:r>
                      <a:r>
                        <a:rPr lang="en-US" sz="1400" b="0" i="1" dirty="0"/>
                        <a:t>21 have able to receive the provisions once.</a:t>
                      </a:r>
                      <a:endParaRPr lang="ta-IN" sz="1400" b="1" i="1" dirty="0"/>
                    </a:p>
                    <a:p>
                      <a:pPr algn="l"/>
                      <a:endParaRPr lang="ta-IN" sz="1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06893709"/>
                  </a:ext>
                </a:extLst>
              </a:tr>
              <a:tr h="320236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/>
                        <a:t>Jan </a:t>
                      </a:r>
                      <a:r>
                        <a:rPr lang="en-US" sz="1800" b="1" dirty="0" err="1"/>
                        <a:t>Dhan</a:t>
                      </a:r>
                      <a:r>
                        <a:rPr lang="en-US" sz="1800" b="1" dirty="0"/>
                        <a:t> account </a:t>
                      </a:r>
                      <a:endParaRPr lang="ta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4 </a:t>
                      </a:r>
                      <a:r>
                        <a:rPr lang="en-US" sz="1400" dirty="0" smtClean="0"/>
                        <a:t>are </a:t>
                      </a:r>
                      <a:r>
                        <a:rPr lang="en-US" sz="1400" dirty="0"/>
                        <a:t>eligible to receive  Rs. 500</a:t>
                      </a:r>
                      <a:r>
                        <a:rPr lang="en-US" sz="1400" dirty="0" smtClean="0"/>
                        <a:t>,</a:t>
                      </a:r>
                    </a:p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 smtClean="0"/>
                        <a:t>3 </a:t>
                      </a:r>
                      <a:r>
                        <a:rPr lang="en-US" sz="1400" i="1" dirty="0"/>
                        <a:t>have received once and </a:t>
                      </a:r>
                      <a:endParaRPr lang="en-US" sz="1400" i="1" dirty="0" smtClean="0"/>
                    </a:p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 smtClean="0"/>
                        <a:t>1 has </a:t>
                      </a:r>
                      <a:r>
                        <a:rPr lang="en-US" sz="1400" i="1" dirty="0"/>
                        <a:t>received twice.</a:t>
                      </a:r>
                      <a:endParaRPr lang="ta-IN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133 </a:t>
                      </a:r>
                      <a:r>
                        <a:rPr lang="en-US" sz="1400" dirty="0" smtClean="0"/>
                        <a:t>are </a:t>
                      </a:r>
                      <a:r>
                        <a:rPr lang="en-US" sz="1400" dirty="0"/>
                        <a:t>eligible to receive  Rs. 500, </a:t>
                      </a:r>
                      <a:endParaRPr lang="en-US" sz="1400" dirty="0" smtClean="0"/>
                    </a:p>
                    <a:p>
                      <a:pPr algn="l"/>
                      <a:r>
                        <a:rPr lang="en-US" sz="1400" i="1" dirty="0" smtClean="0"/>
                        <a:t>61 </a:t>
                      </a:r>
                      <a:r>
                        <a:rPr lang="en-US" sz="1400" i="1" dirty="0"/>
                        <a:t>have received </a:t>
                      </a:r>
                      <a:r>
                        <a:rPr lang="en-US" sz="1400" i="1" dirty="0" smtClean="0"/>
                        <a:t>once,</a:t>
                      </a:r>
                      <a:r>
                        <a:rPr lang="en-US" sz="1400" i="1" baseline="0" dirty="0" smtClean="0"/>
                        <a:t> </a:t>
                      </a:r>
                      <a:endParaRPr lang="en-US" sz="1400" i="1" dirty="0" smtClean="0"/>
                    </a:p>
                    <a:p>
                      <a:pPr algn="l"/>
                      <a:r>
                        <a:rPr lang="en-US" sz="1400" i="1" dirty="0" smtClean="0"/>
                        <a:t>39 </a:t>
                      </a:r>
                      <a:r>
                        <a:rPr lang="en-US" sz="1400" i="1" dirty="0"/>
                        <a:t>have received </a:t>
                      </a:r>
                      <a:r>
                        <a:rPr lang="en-US" sz="1400" i="1" dirty="0" smtClean="0"/>
                        <a:t>twice </a:t>
                      </a:r>
                    </a:p>
                    <a:p>
                      <a:pPr algn="l"/>
                      <a:r>
                        <a:rPr lang="en-US" sz="1400" i="1" dirty="0" smtClean="0"/>
                        <a:t>32 </a:t>
                      </a:r>
                      <a:r>
                        <a:rPr lang="en-US" sz="1400" i="1" dirty="0"/>
                        <a:t>have never received any amount.</a:t>
                      </a:r>
                      <a:endParaRPr lang="ta-IN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17 </a:t>
                      </a:r>
                      <a:r>
                        <a:rPr lang="en-US" sz="1400" dirty="0"/>
                        <a:t>are eligible to receive  Rs. 500</a:t>
                      </a:r>
                      <a:r>
                        <a:rPr lang="en-US" sz="1400" dirty="0" smtClean="0"/>
                        <a:t>,</a:t>
                      </a:r>
                    </a:p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 smtClean="0"/>
                        <a:t>9 </a:t>
                      </a:r>
                      <a:r>
                        <a:rPr lang="en-US" sz="1400" i="1" dirty="0"/>
                        <a:t>have received once, </a:t>
                      </a:r>
                      <a:endParaRPr lang="en-US" sz="1400" i="1" dirty="0" smtClean="0"/>
                    </a:p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 smtClean="0"/>
                        <a:t>7 </a:t>
                      </a:r>
                      <a:r>
                        <a:rPr lang="en-US" sz="1400" i="1" dirty="0"/>
                        <a:t>have received twice and </a:t>
                      </a:r>
                      <a:endParaRPr lang="en-US" sz="1400" i="1" dirty="0" smtClean="0"/>
                    </a:p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 smtClean="0"/>
                        <a:t>1 has</a:t>
                      </a:r>
                      <a:r>
                        <a:rPr lang="en-US" sz="1400" i="1" baseline="0" dirty="0" smtClean="0"/>
                        <a:t> </a:t>
                      </a:r>
                      <a:r>
                        <a:rPr lang="en-US" sz="1400" i="1" dirty="0" smtClean="0"/>
                        <a:t>not </a:t>
                      </a:r>
                      <a:r>
                        <a:rPr lang="en-US" sz="1400" i="1" dirty="0"/>
                        <a:t>received any amount.</a:t>
                      </a:r>
                      <a:endParaRPr lang="ta-IN" sz="1400" i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74064118"/>
                  </a:ext>
                </a:extLst>
              </a:tr>
              <a:tr h="629851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/>
                        <a:t>Old age pension </a:t>
                      </a:r>
                      <a:endParaRPr lang="ta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Totally </a:t>
                      </a:r>
                      <a:r>
                        <a:rPr lang="en-US" sz="1400" dirty="0" smtClean="0"/>
                        <a:t>11 </a:t>
                      </a:r>
                      <a:r>
                        <a:rPr lang="en-US" sz="1400" dirty="0"/>
                        <a:t>are eligible,</a:t>
                      </a:r>
                      <a:r>
                        <a:rPr lang="en-US" sz="1400" i="1" dirty="0"/>
                        <a:t> </a:t>
                      </a:r>
                      <a:endParaRPr lang="en-US" sz="1400" i="1" dirty="0" smtClean="0"/>
                    </a:p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 smtClean="0"/>
                        <a:t>6 </a:t>
                      </a:r>
                      <a:r>
                        <a:rPr lang="en-US" sz="1400" i="1" dirty="0"/>
                        <a:t>have registered and received the </a:t>
                      </a:r>
                      <a:r>
                        <a:rPr lang="en-US" sz="1400" i="1" dirty="0" smtClean="0"/>
                        <a:t>pension</a:t>
                      </a:r>
                      <a:endParaRPr lang="en-US" sz="1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Totally </a:t>
                      </a:r>
                      <a:r>
                        <a:rPr lang="en-US" sz="1400" dirty="0" smtClean="0"/>
                        <a:t>75 </a:t>
                      </a:r>
                      <a:r>
                        <a:rPr lang="en-US" sz="1400" dirty="0"/>
                        <a:t>are eligible</a:t>
                      </a:r>
                      <a:r>
                        <a:rPr lang="en-US" sz="1400" dirty="0" smtClean="0"/>
                        <a:t>.</a:t>
                      </a:r>
                    </a:p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 smtClean="0"/>
                        <a:t>16/ 39 registered</a:t>
                      </a:r>
                      <a:r>
                        <a:rPr lang="en-US" sz="1400" i="1" baseline="0" dirty="0" smtClean="0"/>
                        <a:t> </a:t>
                      </a:r>
                      <a:r>
                        <a:rPr lang="en-US" sz="1400" i="1" dirty="0" smtClean="0"/>
                        <a:t>have </a:t>
                      </a:r>
                      <a:r>
                        <a:rPr lang="en-US" sz="1400" i="1" dirty="0"/>
                        <a:t>received the pension</a:t>
                      </a:r>
                      <a:r>
                        <a:rPr lang="en-US" sz="1400" dirty="0"/>
                        <a:t>. 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Totally </a:t>
                      </a:r>
                      <a:r>
                        <a:rPr lang="en-US" sz="1400" dirty="0" smtClean="0"/>
                        <a:t>13 </a:t>
                      </a:r>
                      <a:r>
                        <a:rPr lang="en-US" sz="1400" dirty="0"/>
                        <a:t>are eligible</a:t>
                      </a:r>
                      <a:r>
                        <a:rPr lang="en-US" sz="1400" dirty="0" smtClean="0"/>
                        <a:t>.</a:t>
                      </a:r>
                    </a:p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3/ </a:t>
                      </a:r>
                      <a:r>
                        <a:rPr lang="en-US" sz="1400" dirty="0"/>
                        <a:t>5 </a:t>
                      </a:r>
                      <a:r>
                        <a:rPr lang="en-US" sz="1400" dirty="0" smtClean="0"/>
                        <a:t>registered </a:t>
                      </a:r>
                      <a:r>
                        <a:rPr lang="en-US" sz="1400" dirty="0"/>
                        <a:t>have received the pension. </a:t>
                      </a:r>
                      <a:endParaRPr lang="en-US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84780481"/>
                  </a:ext>
                </a:extLst>
              </a:tr>
              <a:tr h="662185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/>
                        <a:t>Disability allowance </a:t>
                      </a:r>
                      <a:endParaRPr lang="ta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 are </a:t>
                      </a:r>
                      <a:r>
                        <a:rPr lang="en-US" sz="1400" dirty="0" smtClean="0"/>
                        <a:t>eligible</a:t>
                      </a:r>
                    </a:p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 </a:t>
                      </a:r>
                      <a:r>
                        <a:rPr lang="en-US" sz="1400" dirty="0"/>
                        <a:t>have registered – 3 received and </a:t>
                      </a:r>
                      <a:endParaRPr lang="en-US" sz="1400" dirty="0" smtClean="0"/>
                    </a:p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not </a:t>
                      </a:r>
                      <a:r>
                        <a:rPr lang="en-US" sz="1400" dirty="0"/>
                        <a:t>checked the bank account.</a:t>
                      </a:r>
                      <a:endParaRPr lang="ta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ta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ta-IN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64513477"/>
                  </a:ext>
                </a:extLst>
              </a:tr>
              <a:tr h="646784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err="1"/>
                        <a:t>Ujawala</a:t>
                      </a:r>
                      <a:r>
                        <a:rPr lang="en-US" sz="1800" b="1" dirty="0"/>
                        <a:t> Scheme </a:t>
                      </a:r>
                      <a:endParaRPr lang="ta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22 are </a:t>
                      </a:r>
                      <a:r>
                        <a:rPr lang="en-US" sz="1400" dirty="0" smtClean="0"/>
                        <a:t>eligible</a:t>
                      </a:r>
                    </a:p>
                    <a:p>
                      <a:pPr algn="l"/>
                      <a:r>
                        <a:rPr lang="en-US" sz="1400" dirty="0" smtClean="0"/>
                        <a:t>21 </a:t>
                      </a:r>
                      <a:r>
                        <a:rPr lang="en-US" sz="1400" dirty="0"/>
                        <a:t>have received free </a:t>
                      </a:r>
                      <a:r>
                        <a:rPr lang="en-US" sz="1400" dirty="0" smtClean="0"/>
                        <a:t>cylinder</a:t>
                      </a:r>
                      <a:endParaRPr lang="ta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74 are eligible, </a:t>
                      </a:r>
                      <a:endParaRPr lang="en-US" sz="1400" dirty="0" smtClean="0"/>
                    </a:p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61 </a:t>
                      </a:r>
                      <a:r>
                        <a:rPr lang="en-US" sz="1400" dirty="0"/>
                        <a:t>have received free </a:t>
                      </a:r>
                      <a:r>
                        <a:rPr lang="en-US" sz="1400" dirty="0" smtClean="0"/>
                        <a:t>cylinder</a:t>
                      </a:r>
                      <a:endParaRPr lang="ta-IN" sz="1400" dirty="0"/>
                    </a:p>
                    <a:p>
                      <a:pPr algn="l"/>
                      <a:endParaRPr lang="ta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13 are eligible, </a:t>
                      </a:r>
                      <a:endParaRPr lang="en-US" sz="1400" dirty="0" smtClean="0"/>
                    </a:p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10 </a:t>
                      </a:r>
                      <a:r>
                        <a:rPr lang="en-US" sz="1400" dirty="0"/>
                        <a:t>have received free </a:t>
                      </a:r>
                      <a:r>
                        <a:rPr lang="en-US" sz="1400" dirty="0" smtClean="0"/>
                        <a:t>cylinder</a:t>
                      </a:r>
                      <a:endParaRPr lang="ta-IN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68204155"/>
                  </a:ext>
                </a:extLst>
              </a:tr>
              <a:tr h="906905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err="1"/>
                        <a:t>Kisan</a:t>
                      </a:r>
                      <a:r>
                        <a:rPr lang="en-US" sz="1800" b="1" dirty="0"/>
                        <a:t> Samman Nidhi </a:t>
                      </a:r>
                      <a:endParaRPr lang="ta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3 are eligible to receive Rs. 2000, </a:t>
                      </a:r>
                      <a:endParaRPr lang="en-US" sz="1400" dirty="0" smtClean="0"/>
                    </a:p>
                    <a:p>
                      <a:pPr algn="l"/>
                      <a:r>
                        <a:rPr lang="en-US" sz="1400" dirty="0" smtClean="0"/>
                        <a:t>1 has received</a:t>
                      </a:r>
                      <a:endParaRPr lang="ta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104 are eligible to receive Rs. 2000, </a:t>
                      </a:r>
                      <a:endParaRPr lang="en-US" sz="1400" dirty="0" smtClean="0"/>
                    </a:p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73 </a:t>
                      </a:r>
                      <a:r>
                        <a:rPr lang="en-US" sz="1400" dirty="0"/>
                        <a:t>have </a:t>
                      </a:r>
                      <a:r>
                        <a:rPr lang="en-US" sz="1400" dirty="0" smtClean="0"/>
                        <a:t>received</a:t>
                      </a:r>
                      <a:endParaRPr lang="ta-IN" sz="1400" dirty="0"/>
                    </a:p>
                    <a:p>
                      <a:pPr algn="l"/>
                      <a:endParaRPr lang="ta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1075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a-IN" sz="1400" dirty="0"/>
                    </a:p>
                    <a:p>
                      <a:pPr algn="l"/>
                      <a:endParaRPr lang="ta-IN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35801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04831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9CA0ACB-D07D-424A-A538-9E7C8E9116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05451" y="3249179"/>
            <a:ext cx="9414962" cy="780954"/>
          </a:xfrm>
        </p:spPr>
        <p:txBody>
          <a:bodyPr/>
          <a:lstStyle/>
          <a:p>
            <a:r>
              <a:rPr lang="ta-IN" sz="2800" dirty="0" smtClean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676113323"/>
      </p:ext>
    </p:extLst>
  </p:cSld>
  <p:clrMapOvr>
    <a:masterClrMapping/>
  </p:clrMapOvr>
  <p:transition xmlns:p14="http://schemas.microsoft.com/office/powerpoint/2010/main"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1949</TotalTime>
  <Words>557</Words>
  <Application>Microsoft Macintosh PowerPoint</Application>
  <PresentationFormat>Custom</PresentationFormat>
  <Paragraphs>101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White</vt:lpstr>
      <vt:lpstr>Missing School: Adolescent Girls Marginalised by Growing Divide during Lockdown</vt:lpstr>
      <vt:lpstr>Sample</vt:lpstr>
      <vt:lpstr>Highlights of the findings: Living Conditions</vt:lpstr>
      <vt:lpstr>Highlights of the findings: Impact on Students</vt:lpstr>
      <vt:lpstr>Highlights of the findings: Facilities Linked to School </vt:lpstr>
      <vt:lpstr>Highlights of the findings: Positives and Negatives</vt:lpstr>
      <vt:lpstr>Highlights of the findings: Access to Covid-19 Relief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Sarulatha Subramani</dc:creator>
  <cp:lastModifiedBy>Sowmyaa B</cp:lastModifiedBy>
  <cp:revision>89</cp:revision>
  <dcterms:created xsi:type="dcterms:W3CDTF">2020-05-14T06:30:09Z</dcterms:created>
  <dcterms:modified xsi:type="dcterms:W3CDTF">2020-05-20T07:00:00Z</dcterms:modified>
</cp:coreProperties>
</file>