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notesSlides/notesSlide9.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notesSlides/notesSlide10.xml" ContentType="application/vnd.openxmlformats-officedocument.presentationml.notesSlide+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notesSlides/notesSlide11.xml" ContentType="application/vnd.openxmlformats-officedocument.presentationml.notesSlide+xml"/>
  <Override PartName="/ppt/charts/chart15.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6.xml" ContentType="application/vnd.openxmlformats-officedocument.drawingml.chart+xml"/>
  <Override PartName="/ppt/charts/chart17.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0"/>
  </p:notesMasterIdLst>
  <p:handoutMasterIdLst>
    <p:handoutMasterId r:id="rId21"/>
  </p:handoutMasterIdLst>
  <p:sldIdLst>
    <p:sldId id="666" r:id="rId2"/>
    <p:sldId id="647" r:id="rId3"/>
    <p:sldId id="693" r:id="rId4"/>
    <p:sldId id="690" r:id="rId5"/>
    <p:sldId id="668" r:id="rId6"/>
    <p:sldId id="669" r:id="rId7"/>
    <p:sldId id="670" r:id="rId8"/>
    <p:sldId id="671" r:id="rId9"/>
    <p:sldId id="673" r:id="rId10"/>
    <p:sldId id="675" r:id="rId11"/>
    <p:sldId id="677" r:id="rId12"/>
    <p:sldId id="676" r:id="rId13"/>
    <p:sldId id="691" r:id="rId14"/>
    <p:sldId id="692" r:id="rId15"/>
    <p:sldId id="695" r:id="rId16"/>
    <p:sldId id="696" r:id="rId17"/>
    <p:sldId id="681" r:id="rId18"/>
    <p:sldId id="680" r:id="rId19"/>
  </p:sldIdLst>
  <p:sldSz cx="6858000" cy="9902825"/>
  <p:notesSz cx="6797675" cy="9928225"/>
  <p:defaultTextStyle>
    <a:defPPr>
      <a:defRPr lang="en-US"/>
    </a:defPPr>
    <a:lvl1pPr marL="0" algn="l" defTabSz="914046" rtl="0" eaLnBrk="1" latinLnBrk="0" hangingPunct="1">
      <a:defRPr sz="1800" kern="1200">
        <a:solidFill>
          <a:schemeClr val="tx1"/>
        </a:solidFill>
        <a:latin typeface="+mn-lt"/>
        <a:ea typeface="+mn-ea"/>
        <a:cs typeface="+mn-cs"/>
      </a:defRPr>
    </a:lvl1pPr>
    <a:lvl2pPr marL="457024" algn="l" defTabSz="914046" rtl="0" eaLnBrk="1" latinLnBrk="0" hangingPunct="1">
      <a:defRPr sz="1800" kern="1200">
        <a:solidFill>
          <a:schemeClr val="tx1"/>
        </a:solidFill>
        <a:latin typeface="+mn-lt"/>
        <a:ea typeface="+mn-ea"/>
        <a:cs typeface="+mn-cs"/>
      </a:defRPr>
    </a:lvl2pPr>
    <a:lvl3pPr marL="914046" algn="l" defTabSz="914046" rtl="0" eaLnBrk="1" latinLnBrk="0" hangingPunct="1">
      <a:defRPr sz="1800" kern="1200">
        <a:solidFill>
          <a:schemeClr val="tx1"/>
        </a:solidFill>
        <a:latin typeface="+mn-lt"/>
        <a:ea typeface="+mn-ea"/>
        <a:cs typeface="+mn-cs"/>
      </a:defRPr>
    </a:lvl3pPr>
    <a:lvl4pPr marL="1371070" algn="l" defTabSz="914046" rtl="0" eaLnBrk="1" latinLnBrk="0" hangingPunct="1">
      <a:defRPr sz="1800" kern="1200">
        <a:solidFill>
          <a:schemeClr val="tx1"/>
        </a:solidFill>
        <a:latin typeface="+mn-lt"/>
        <a:ea typeface="+mn-ea"/>
        <a:cs typeface="+mn-cs"/>
      </a:defRPr>
    </a:lvl4pPr>
    <a:lvl5pPr marL="1828094" algn="l" defTabSz="914046" rtl="0" eaLnBrk="1" latinLnBrk="0" hangingPunct="1">
      <a:defRPr sz="1800" kern="1200">
        <a:solidFill>
          <a:schemeClr val="tx1"/>
        </a:solidFill>
        <a:latin typeface="+mn-lt"/>
        <a:ea typeface="+mn-ea"/>
        <a:cs typeface="+mn-cs"/>
      </a:defRPr>
    </a:lvl5pPr>
    <a:lvl6pPr marL="2285116" algn="l" defTabSz="914046" rtl="0" eaLnBrk="1" latinLnBrk="0" hangingPunct="1">
      <a:defRPr sz="1800" kern="1200">
        <a:solidFill>
          <a:schemeClr val="tx1"/>
        </a:solidFill>
        <a:latin typeface="+mn-lt"/>
        <a:ea typeface="+mn-ea"/>
        <a:cs typeface="+mn-cs"/>
      </a:defRPr>
    </a:lvl6pPr>
    <a:lvl7pPr marL="2742140" algn="l" defTabSz="914046" rtl="0" eaLnBrk="1" latinLnBrk="0" hangingPunct="1">
      <a:defRPr sz="1800" kern="1200">
        <a:solidFill>
          <a:schemeClr val="tx1"/>
        </a:solidFill>
        <a:latin typeface="+mn-lt"/>
        <a:ea typeface="+mn-ea"/>
        <a:cs typeface="+mn-cs"/>
      </a:defRPr>
    </a:lvl7pPr>
    <a:lvl8pPr marL="3199163" algn="l" defTabSz="914046" rtl="0" eaLnBrk="1" latinLnBrk="0" hangingPunct="1">
      <a:defRPr sz="1800" kern="1200">
        <a:solidFill>
          <a:schemeClr val="tx1"/>
        </a:solidFill>
        <a:latin typeface="+mn-lt"/>
        <a:ea typeface="+mn-ea"/>
        <a:cs typeface="+mn-cs"/>
      </a:defRPr>
    </a:lvl8pPr>
    <a:lvl9pPr marL="3656187" algn="l" defTabSz="91404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guide id="3" orient="horz" pos="3439">
          <p15:clr>
            <a:srgbClr val="A4A3A4"/>
          </p15:clr>
        </p15:guide>
        <p15:guide id="4" pos="2454">
          <p15:clr>
            <a:srgbClr val="A4A3A4"/>
          </p15:clr>
        </p15:guide>
        <p15:guide id="5" orient="horz" pos="2830">
          <p15:clr>
            <a:srgbClr val="A4A3A4"/>
          </p15:clr>
        </p15:guide>
        <p15:guide id="6" orient="horz" pos="3119">
          <p15:clr>
            <a:srgbClr val="A4A3A4"/>
          </p15:clr>
        </p15:guide>
        <p15:guide id="7" pos="1901">
          <p15:clr>
            <a:srgbClr val="A4A3A4"/>
          </p15:clr>
        </p15:guide>
      </p15:sldGuideLst>
    </p:ext>
    <p:ext uri="{2D200454-40CA-4A62-9FC3-DE9A4176ACB9}">
      <p15:notesGuideLst xmlns:p15="http://schemas.microsoft.com/office/powerpoint/2012/main">
        <p15:guide id="1" orient="horz" pos="2922" userDrawn="1">
          <p15:clr>
            <a:srgbClr val="A4A3A4"/>
          </p15:clr>
        </p15:guide>
        <p15:guide id="2" pos="2189" userDrawn="1">
          <p15:clr>
            <a:srgbClr val="A4A3A4"/>
          </p15:clr>
        </p15:guide>
        <p15:guide id="3" orient="horz" pos="3127" userDrawn="1">
          <p15:clr>
            <a:srgbClr val="A4A3A4"/>
          </p15:clr>
        </p15:guide>
        <p15:guide id="4"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nab.nath" initials="a" lastIdx="1" clrIdx="0"/>
  <p:cmAuthor id="1" name="MEENAKSHI S" initials="M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2B6A6C"/>
    <a:srgbClr val="B80D48"/>
    <a:srgbClr val="FFCC29"/>
    <a:srgbClr val="75BDA7"/>
    <a:srgbClr val="B80D11"/>
    <a:srgbClr val="BEDE78"/>
    <a:srgbClr val="FFE2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53" autoAdjust="0"/>
    <p:restoredTop sz="93923" autoAdjust="0"/>
  </p:normalViewPr>
  <p:slideViewPr>
    <p:cSldViewPr>
      <p:cViewPr>
        <p:scale>
          <a:sx n="100" d="100"/>
          <a:sy n="100" d="100"/>
        </p:scale>
        <p:origin x="1368" y="-2916"/>
      </p:cViewPr>
      <p:guideLst>
        <p:guide orient="horz" pos="3120"/>
        <p:guide pos="2160"/>
        <p:guide orient="horz" pos="3439"/>
        <p:guide pos="2454"/>
        <p:guide orient="horz" pos="2830"/>
        <p:guide orient="horz" pos="3119"/>
        <p:guide pos="1901"/>
      </p:guideLst>
    </p:cSldViewPr>
  </p:slideViewPr>
  <p:outlineViewPr>
    <p:cViewPr>
      <p:scale>
        <a:sx n="33" d="100"/>
        <a:sy n="33" d="100"/>
      </p:scale>
      <p:origin x="0" y="46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2958" y="96"/>
      </p:cViewPr>
      <p:guideLst>
        <p:guide orient="horz" pos="2922"/>
        <p:guide pos="2189"/>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andipan\Downloads\FICCI\BCS%20Database\Documents\BCS%20Computation%20Q4%20FY20.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sakshi\Downloads\BCS%20Computation%20Q4%20FY20%20(1).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sakshi\Downloads\BCS%20Computation%20Q4%20FY20%20(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Sandipan\Downloads\FICCI\BCS%20Database\Documents\BCS%20Computation%20Q4%20FY20.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Sandipan\Downloads\FICCI\BCS%20Database\Documents\BCS%20Computation%20Q4%20FY20.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Sandipan\Downloads\FICCI\BCS%20Database\Documents\BCS%20Computation%20Q4%20FY20.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Sandipan\Downloads\FICCI\BCS%20Database\Documents\BCS%20Computation%20Q4%20FY20.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Sandipan\Downloads\FICCI\BCS%20Database\Documents\BCS%20Computation%20Q4%20FY20.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Sandipan\Downloads\FICCI\BCS%20Database\Documents\BCS%20Computation%20Q4%20FY20.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andipan\Downloads\FICCI\BCS%20Database\Documents\BCS%20Computation%20Q4%20FY20.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andipan\Downloads\FICCI\BCS%20Database\Documents\BCS%20Computation%20Q4%20FY20.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andipan\Downloads\FICCI\BCS%20Database\Documents\BCS%20Computation%20Q4%20FY20.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andipan\Downloads\FICCI\BCS%20Database\Documents\BCS%20Computation%20Q4%20FY20.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Sandipan\Downloads\FICCI\BCS%20Database\Documents\BCS%20Computation%20Q4%20FY20.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sakshi\Downloads\BCS%20Computation%20Q4%20FY20%20(1).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sakshi\Downloads\BCS%20Computation%20Q4%20FY20%20(1).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sakshi\Downloads\BCS%20Computation%20Q4%20FY20%2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latin typeface="+mj-lt"/>
              </a:defRPr>
            </a:pPr>
            <a:r>
              <a:rPr lang="en-US" sz="1000" b="1">
                <a:effectLst/>
                <a:latin typeface="+mj-lt"/>
              </a:rPr>
              <a:t>Economy</a:t>
            </a:r>
            <a:endParaRPr lang="en-US" sz="1000">
              <a:effectLst/>
              <a:latin typeface="+mj-lt"/>
            </a:endParaRPr>
          </a:p>
        </c:rich>
      </c:tx>
      <c:layout>
        <c:manualLayout>
          <c:xMode val="edge"/>
          <c:yMode val="edge"/>
          <c:x val="0.40176849322406227"/>
          <c:y val="1.0540180079391625E-2"/>
        </c:manualLayout>
      </c:layout>
      <c:overlay val="0"/>
    </c:title>
    <c:autoTitleDeleted val="0"/>
    <c:plotArea>
      <c:layout>
        <c:manualLayout>
          <c:layoutTarget val="inner"/>
          <c:xMode val="edge"/>
          <c:yMode val="edge"/>
          <c:x val="0.14005436820397452"/>
          <c:y val="0.13994795909132085"/>
          <c:w val="0.88232888483594252"/>
          <c:h val="0.52576251244456562"/>
        </c:manualLayout>
      </c:layout>
      <c:barChart>
        <c:barDir val="col"/>
        <c:grouping val="stacked"/>
        <c:varyColors val="0"/>
        <c:ser>
          <c:idx val="0"/>
          <c:order val="0"/>
          <c:tx>
            <c:strRef>
              <c:f>Charts!$A$5</c:f>
              <c:strCache>
                <c:ptCount val="1"/>
                <c:pt idx="0">
                  <c:v>Moderately to Substantially Worse</c:v>
                </c:pt>
              </c:strCache>
            </c:strRef>
          </c:tx>
          <c:spPr>
            <a:solidFill>
              <a:srgbClr val="FFC000"/>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Charts!$B$4:$C$4</c:f>
              <c:strCache>
                <c:ptCount val="2"/>
                <c:pt idx="0">
                  <c:v>Last Survey</c:v>
                </c:pt>
                <c:pt idx="1">
                  <c:v>Present Survey</c:v>
                </c:pt>
              </c:strCache>
            </c:strRef>
          </c:cat>
          <c:val>
            <c:numRef>
              <c:f>Charts!$B$5:$C$5</c:f>
              <c:numCache>
                <c:formatCode>0</c:formatCode>
                <c:ptCount val="2"/>
                <c:pt idx="0">
                  <c:v>49.397590361445786</c:v>
                </c:pt>
                <c:pt idx="1">
                  <c:v>86.666666666666671</c:v>
                </c:pt>
              </c:numCache>
            </c:numRef>
          </c:val>
          <c:extLst>
            <c:ext xmlns:c16="http://schemas.microsoft.com/office/drawing/2014/chart" uri="{C3380CC4-5D6E-409C-BE32-E72D297353CC}">
              <c16:uniqueId val="{00000000-D351-4131-AFFF-58EDC64248D2}"/>
            </c:ext>
          </c:extLst>
        </c:ser>
        <c:ser>
          <c:idx val="1"/>
          <c:order val="1"/>
          <c:tx>
            <c:strRef>
              <c:f>Charts!$A$6</c:f>
              <c:strCache>
                <c:ptCount val="1"/>
                <c:pt idx="0">
                  <c:v>Same</c:v>
                </c:pt>
              </c:strCache>
            </c:strRef>
          </c:tx>
          <c:spPr>
            <a:solidFill>
              <a:srgbClr val="B80D48"/>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Charts!$B$4:$C$4</c:f>
              <c:strCache>
                <c:ptCount val="2"/>
                <c:pt idx="0">
                  <c:v>Last Survey</c:v>
                </c:pt>
                <c:pt idx="1">
                  <c:v>Present Survey</c:v>
                </c:pt>
              </c:strCache>
            </c:strRef>
          </c:cat>
          <c:val>
            <c:numRef>
              <c:f>Charts!$B$6:$C$6</c:f>
              <c:numCache>
                <c:formatCode>0</c:formatCode>
                <c:ptCount val="2"/>
                <c:pt idx="0">
                  <c:v>24.096385542168676</c:v>
                </c:pt>
                <c:pt idx="1">
                  <c:v>3.3333333333333335</c:v>
                </c:pt>
              </c:numCache>
            </c:numRef>
          </c:val>
          <c:extLst>
            <c:ext xmlns:c16="http://schemas.microsoft.com/office/drawing/2014/chart" uri="{C3380CC4-5D6E-409C-BE32-E72D297353CC}">
              <c16:uniqueId val="{00000001-D351-4131-AFFF-58EDC64248D2}"/>
            </c:ext>
          </c:extLst>
        </c:ser>
        <c:ser>
          <c:idx val="2"/>
          <c:order val="2"/>
          <c:tx>
            <c:strRef>
              <c:f>Charts!$A$7</c:f>
              <c:strCache>
                <c:ptCount val="1"/>
                <c:pt idx="0">
                  <c:v>Moderately to Substantially Better</c:v>
                </c:pt>
              </c:strCache>
            </c:strRef>
          </c:tx>
          <c:spPr>
            <a:solidFill>
              <a:srgbClr val="2B6A6C"/>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Charts!$B$4:$C$4</c:f>
              <c:strCache>
                <c:ptCount val="2"/>
                <c:pt idx="0">
                  <c:v>Last Survey</c:v>
                </c:pt>
                <c:pt idx="1">
                  <c:v>Present Survey</c:v>
                </c:pt>
              </c:strCache>
            </c:strRef>
          </c:cat>
          <c:val>
            <c:numRef>
              <c:f>Charts!$B$7:$C$7</c:f>
              <c:numCache>
                <c:formatCode>0</c:formatCode>
                <c:ptCount val="2"/>
                <c:pt idx="0">
                  <c:v>26.506024096385527</c:v>
                </c:pt>
                <c:pt idx="1">
                  <c:v>10</c:v>
                </c:pt>
              </c:numCache>
            </c:numRef>
          </c:val>
          <c:extLst>
            <c:ext xmlns:c16="http://schemas.microsoft.com/office/drawing/2014/chart" uri="{C3380CC4-5D6E-409C-BE32-E72D297353CC}">
              <c16:uniqueId val="{00000000-0984-494D-9D9E-3A758C0C1997}"/>
            </c:ext>
          </c:extLst>
        </c:ser>
        <c:dLbls>
          <c:showLegendKey val="0"/>
          <c:showVal val="0"/>
          <c:showCatName val="0"/>
          <c:showSerName val="0"/>
          <c:showPercent val="0"/>
          <c:showBubbleSize val="0"/>
        </c:dLbls>
        <c:gapWidth val="150"/>
        <c:overlap val="100"/>
        <c:axId val="103166336"/>
        <c:axId val="103167872"/>
      </c:barChart>
      <c:catAx>
        <c:axId val="103166336"/>
        <c:scaling>
          <c:orientation val="minMax"/>
        </c:scaling>
        <c:delete val="0"/>
        <c:axPos val="b"/>
        <c:numFmt formatCode="General" sourceLinked="0"/>
        <c:majorTickMark val="out"/>
        <c:minorTickMark val="none"/>
        <c:tickLblPos val="nextTo"/>
        <c:txPr>
          <a:bodyPr rot="0" vert="horz"/>
          <a:lstStyle/>
          <a:p>
            <a:pPr>
              <a:defRPr sz="900" b="1"/>
            </a:pPr>
            <a:endParaRPr lang="en-US"/>
          </a:p>
        </c:txPr>
        <c:crossAx val="103167872"/>
        <c:crosses val="autoZero"/>
        <c:auto val="1"/>
        <c:lblAlgn val="ctr"/>
        <c:lblOffset val="100"/>
        <c:noMultiLvlLbl val="0"/>
      </c:catAx>
      <c:valAx>
        <c:axId val="103167872"/>
        <c:scaling>
          <c:orientation val="minMax"/>
          <c:max val="100"/>
        </c:scaling>
        <c:delete val="0"/>
        <c:axPos val="l"/>
        <c:numFmt formatCode="0" sourceLinked="1"/>
        <c:majorTickMark val="out"/>
        <c:minorTickMark val="none"/>
        <c:tickLblPos val="nextTo"/>
        <c:txPr>
          <a:bodyPr/>
          <a:lstStyle/>
          <a:p>
            <a:pPr>
              <a:defRPr sz="900"/>
            </a:pPr>
            <a:endParaRPr lang="en-US"/>
          </a:p>
        </c:txPr>
        <c:crossAx val="103166336"/>
        <c:crosses val="autoZero"/>
        <c:crossBetween val="between"/>
      </c:valAx>
    </c:plotArea>
    <c:legend>
      <c:legendPos val="r"/>
      <c:layout>
        <c:manualLayout>
          <c:xMode val="edge"/>
          <c:yMode val="edge"/>
          <c:x val="0"/>
          <c:y val="0.79079464204905514"/>
          <c:w val="0.98055385933901118"/>
          <c:h val="0.20920535795094591"/>
        </c:manualLayout>
      </c:layout>
      <c:overlay val="0"/>
      <c:txPr>
        <a:bodyPr/>
        <a:lstStyle/>
        <a:p>
          <a:pPr>
            <a:defRPr sz="900"/>
          </a:pPr>
          <a:endParaRPr lang="en-US"/>
        </a:p>
      </c:txPr>
    </c:legend>
    <c:plotVisOnly val="1"/>
    <c:dispBlanksAs val="gap"/>
    <c:showDLblsOverMax val="0"/>
  </c:chart>
  <c:spPr>
    <a:ln>
      <a:noFill/>
    </a:ln>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'Optnl para'!$A$23</c:f>
              <c:strCache>
                <c:ptCount val="1"/>
                <c:pt idx="0">
                  <c:v>Much higher to higher</c:v>
                </c:pt>
              </c:strCache>
            </c:strRef>
          </c:tx>
          <c:spPr>
            <a:solidFill>
              <a:srgbClr val="2B6A6C"/>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'Optnl para'!$BI$1:$BK$1</c:f>
              <c:strCache>
                <c:ptCount val="3"/>
                <c:pt idx="0">
                  <c:v> Q4 2018-19</c:v>
                </c:pt>
                <c:pt idx="1">
                  <c:v> Q3 2019-20</c:v>
                </c:pt>
                <c:pt idx="2">
                  <c:v> Q4 2019-20</c:v>
                </c:pt>
              </c:strCache>
            </c:strRef>
          </c:cat>
          <c:val>
            <c:numRef>
              <c:f>'Optnl para'!$BI$23:$BK$23</c:f>
              <c:numCache>
                <c:formatCode>0</c:formatCode>
                <c:ptCount val="3"/>
                <c:pt idx="0">
                  <c:v>29.230769230769223</c:v>
                </c:pt>
                <c:pt idx="1">
                  <c:v>24.050632911392402</c:v>
                </c:pt>
                <c:pt idx="2">
                  <c:v>18.644067796610177</c:v>
                </c:pt>
              </c:numCache>
            </c:numRef>
          </c:val>
          <c:extLst>
            <c:ext xmlns:c16="http://schemas.microsoft.com/office/drawing/2014/chart" uri="{C3380CC4-5D6E-409C-BE32-E72D297353CC}">
              <c16:uniqueId val="{00000000-2119-4C9B-8671-C8587ECFFF45}"/>
            </c:ext>
          </c:extLst>
        </c:ser>
        <c:ser>
          <c:idx val="1"/>
          <c:order val="1"/>
          <c:tx>
            <c:strRef>
              <c:f>'Optnl para'!$A$24</c:f>
              <c:strCache>
                <c:ptCount val="1"/>
                <c:pt idx="0">
                  <c:v>Same</c:v>
                </c:pt>
              </c:strCache>
            </c:strRef>
          </c:tx>
          <c:spPr>
            <a:solidFill>
              <a:srgbClr val="FFC0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'Optnl para'!$BI$1:$BK$1</c:f>
              <c:strCache>
                <c:ptCount val="3"/>
                <c:pt idx="0">
                  <c:v> Q4 2018-19</c:v>
                </c:pt>
                <c:pt idx="1">
                  <c:v> Q3 2019-20</c:v>
                </c:pt>
                <c:pt idx="2">
                  <c:v> Q4 2019-20</c:v>
                </c:pt>
              </c:strCache>
            </c:strRef>
          </c:cat>
          <c:val>
            <c:numRef>
              <c:f>'Optnl para'!$BI$24:$BK$24</c:f>
              <c:numCache>
                <c:formatCode>0</c:formatCode>
                <c:ptCount val="3"/>
                <c:pt idx="0">
                  <c:v>52</c:v>
                </c:pt>
                <c:pt idx="1">
                  <c:v>48</c:v>
                </c:pt>
                <c:pt idx="2">
                  <c:v>49</c:v>
                </c:pt>
              </c:numCache>
            </c:numRef>
          </c:val>
          <c:extLst>
            <c:ext xmlns:c16="http://schemas.microsoft.com/office/drawing/2014/chart" uri="{C3380CC4-5D6E-409C-BE32-E72D297353CC}">
              <c16:uniqueId val="{00000000-905C-4592-A3D8-5834F6975751}"/>
            </c:ext>
          </c:extLst>
        </c:ser>
        <c:ser>
          <c:idx val="2"/>
          <c:order val="2"/>
          <c:tx>
            <c:strRef>
              <c:f>'Optnl para'!$A$25</c:f>
              <c:strCache>
                <c:ptCount val="1"/>
                <c:pt idx="0">
                  <c:v>Lower</c:v>
                </c:pt>
              </c:strCache>
            </c:strRef>
          </c:tx>
          <c:spPr>
            <a:solidFill>
              <a:srgbClr val="B80D48"/>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'Optnl para'!$BI$1:$BK$1</c:f>
              <c:strCache>
                <c:ptCount val="3"/>
                <c:pt idx="0">
                  <c:v> Q4 2018-19</c:v>
                </c:pt>
                <c:pt idx="1">
                  <c:v> Q3 2019-20</c:v>
                </c:pt>
                <c:pt idx="2">
                  <c:v> Q4 2019-20</c:v>
                </c:pt>
              </c:strCache>
            </c:strRef>
          </c:cat>
          <c:val>
            <c:numRef>
              <c:f>'Optnl para'!$BI$25:$BK$25</c:f>
              <c:numCache>
                <c:formatCode>0</c:formatCode>
                <c:ptCount val="3"/>
                <c:pt idx="0">
                  <c:v>19</c:v>
                </c:pt>
                <c:pt idx="1">
                  <c:v>28</c:v>
                </c:pt>
                <c:pt idx="2">
                  <c:v>32</c:v>
                </c:pt>
              </c:numCache>
            </c:numRef>
          </c:val>
          <c:extLst>
            <c:ext xmlns:c16="http://schemas.microsoft.com/office/drawing/2014/chart" uri="{C3380CC4-5D6E-409C-BE32-E72D297353CC}">
              <c16:uniqueId val="{00000001-905C-4592-A3D8-5834F6975751}"/>
            </c:ext>
          </c:extLst>
        </c:ser>
        <c:dLbls>
          <c:showLegendKey val="0"/>
          <c:showVal val="0"/>
          <c:showCatName val="0"/>
          <c:showSerName val="0"/>
          <c:showPercent val="0"/>
          <c:showBubbleSize val="0"/>
        </c:dLbls>
        <c:gapWidth val="219"/>
        <c:overlap val="100"/>
        <c:axId val="107169280"/>
        <c:axId val="107170816"/>
      </c:barChart>
      <c:catAx>
        <c:axId val="107169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07170816"/>
        <c:crosses val="autoZero"/>
        <c:auto val="1"/>
        <c:lblAlgn val="ctr"/>
        <c:lblOffset val="100"/>
        <c:noMultiLvlLbl val="0"/>
      </c:catAx>
      <c:valAx>
        <c:axId val="107170816"/>
        <c:scaling>
          <c:orientation val="minMax"/>
          <c:max val="1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07169280"/>
        <c:crosses val="autoZero"/>
        <c:crossBetween val="between"/>
      </c:valAx>
      <c:spPr>
        <a:noFill/>
        <a:ln>
          <a:noFill/>
        </a:ln>
        <a:effectLst/>
      </c:spPr>
    </c:plotArea>
    <c:legend>
      <c:legendPos val="b"/>
      <c:overlay val="0"/>
      <c:txPr>
        <a:bodyPr/>
        <a:lstStyle/>
        <a:p>
          <a:pPr>
            <a:defRPr sz="800"/>
          </a:pPr>
          <a:endParaRPr lang="en-US"/>
        </a:p>
      </c:txPr>
    </c:legend>
    <c:plotVisOnly val="1"/>
    <c:dispBlanksAs val="gap"/>
    <c:showDLblsOverMax val="0"/>
  </c:chart>
  <c:spPr>
    <a:solidFill>
      <a:schemeClr val="bg1"/>
    </a:solidFill>
    <a:ln w="9525" cap="flat" cmpd="sng" algn="ctr">
      <a:noFill/>
      <a:round/>
    </a:ln>
    <a:effectLst/>
  </c:spPr>
  <c:txPr>
    <a:bodyPr/>
    <a:lstStyle/>
    <a:p>
      <a:pPr>
        <a:defRPr sz="9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758532091751094"/>
          <c:y val="8.3978660276161132E-2"/>
          <c:w val="0.82145225498185059"/>
          <c:h val="0.60418806344859088"/>
        </c:manualLayout>
      </c:layout>
      <c:barChart>
        <c:barDir val="col"/>
        <c:grouping val="stacked"/>
        <c:varyColors val="0"/>
        <c:ser>
          <c:idx val="0"/>
          <c:order val="0"/>
          <c:tx>
            <c:strRef>
              <c:f>'Optnl para'!$A$28</c:f>
              <c:strCache>
                <c:ptCount val="1"/>
                <c:pt idx="0">
                  <c:v>Much higher to higher</c:v>
                </c:pt>
              </c:strCache>
            </c:strRef>
          </c:tx>
          <c:spPr>
            <a:solidFill>
              <a:srgbClr val="2B6A6C"/>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'Optnl para'!$BI$1:$BK$1</c:f>
              <c:strCache>
                <c:ptCount val="3"/>
                <c:pt idx="0">
                  <c:v> Q4 2018-19</c:v>
                </c:pt>
                <c:pt idx="1">
                  <c:v> Q3 2019-20</c:v>
                </c:pt>
                <c:pt idx="2">
                  <c:v> Q4 2019-20</c:v>
                </c:pt>
              </c:strCache>
            </c:strRef>
          </c:cat>
          <c:val>
            <c:numRef>
              <c:f>'Optnl para'!$BI$28:$BK$28</c:f>
              <c:numCache>
                <c:formatCode>0</c:formatCode>
                <c:ptCount val="3"/>
                <c:pt idx="0">
                  <c:v>44.230769230769234</c:v>
                </c:pt>
                <c:pt idx="1">
                  <c:v>33.823529411764703</c:v>
                </c:pt>
                <c:pt idx="2">
                  <c:v>22.916666666666668</c:v>
                </c:pt>
              </c:numCache>
            </c:numRef>
          </c:val>
          <c:extLst>
            <c:ext xmlns:c16="http://schemas.microsoft.com/office/drawing/2014/chart" uri="{C3380CC4-5D6E-409C-BE32-E72D297353CC}">
              <c16:uniqueId val="{00000000-E4E6-4E40-8D08-CBD3A1C8F3E1}"/>
            </c:ext>
          </c:extLst>
        </c:ser>
        <c:ser>
          <c:idx val="1"/>
          <c:order val="1"/>
          <c:tx>
            <c:strRef>
              <c:f>'Optnl para'!$A$29</c:f>
              <c:strCache>
                <c:ptCount val="1"/>
                <c:pt idx="0">
                  <c:v>Same</c:v>
                </c:pt>
              </c:strCache>
            </c:strRef>
          </c:tx>
          <c:spPr>
            <a:solidFill>
              <a:srgbClr val="FFC0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'Optnl para'!$BI$1:$BK$1</c:f>
              <c:strCache>
                <c:ptCount val="3"/>
                <c:pt idx="0">
                  <c:v> Q4 2018-19</c:v>
                </c:pt>
                <c:pt idx="1">
                  <c:v> Q3 2019-20</c:v>
                </c:pt>
                <c:pt idx="2">
                  <c:v> Q4 2019-20</c:v>
                </c:pt>
              </c:strCache>
            </c:strRef>
          </c:cat>
          <c:val>
            <c:numRef>
              <c:f>'Optnl para'!$BI$29:$BK$29</c:f>
              <c:numCache>
                <c:formatCode>0</c:formatCode>
                <c:ptCount val="3"/>
                <c:pt idx="0">
                  <c:v>33</c:v>
                </c:pt>
                <c:pt idx="1">
                  <c:v>38</c:v>
                </c:pt>
                <c:pt idx="2">
                  <c:v>23</c:v>
                </c:pt>
              </c:numCache>
            </c:numRef>
          </c:val>
          <c:extLst>
            <c:ext xmlns:c16="http://schemas.microsoft.com/office/drawing/2014/chart" uri="{C3380CC4-5D6E-409C-BE32-E72D297353CC}">
              <c16:uniqueId val="{00000000-4BE3-43D2-9286-6E14D86CD38C}"/>
            </c:ext>
          </c:extLst>
        </c:ser>
        <c:ser>
          <c:idx val="2"/>
          <c:order val="2"/>
          <c:tx>
            <c:strRef>
              <c:f>'Optnl para'!$A$30</c:f>
              <c:strCache>
                <c:ptCount val="1"/>
                <c:pt idx="0">
                  <c:v>Lower</c:v>
                </c:pt>
              </c:strCache>
            </c:strRef>
          </c:tx>
          <c:spPr>
            <a:solidFill>
              <a:srgbClr val="B80D48"/>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'Optnl para'!$BI$1:$BK$1</c:f>
              <c:strCache>
                <c:ptCount val="3"/>
                <c:pt idx="0">
                  <c:v> Q4 2018-19</c:v>
                </c:pt>
                <c:pt idx="1">
                  <c:v> Q3 2019-20</c:v>
                </c:pt>
                <c:pt idx="2">
                  <c:v> Q4 2019-20</c:v>
                </c:pt>
              </c:strCache>
            </c:strRef>
          </c:cat>
          <c:val>
            <c:numRef>
              <c:f>'Optnl para'!$BI$30:$BK$30</c:f>
              <c:numCache>
                <c:formatCode>0</c:formatCode>
                <c:ptCount val="3"/>
                <c:pt idx="0">
                  <c:v>23</c:v>
                </c:pt>
                <c:pt idx="1">
                  <c:v>28</c:v>
                </c:pt>
                <c:pt idx="2">
                  <c:v>54</c:v>
                </c:pt>
              </c:numCache>
            </c:numRef>
          </c:val>
          <c:extLst>
            <c:ext xmlns:c16="http://schemas.microsoft.com/office/drawing/2014/chart" uri="{C3380CC4-5D6E-409C-BE32-E72D297353CC}">
              <c16:uniqueId val="{00000001-4BE3-43D2-9286-6E14D86CD38C}"/>
            </c:ext>
          </c:extLst>
        </c:ser>
        <c:dLbls>
          <c:showLegendKey val="0"/>
          <c:showVal val="0"/>
          <c:showCatName val="0"/>
          <c:showSerName val="0"/>
          <c:showPercent val="0"/>
          <c:showBubbleSize val="0"/>
        </c:dLbls>
        <c:gapWidth val="219"/>
        <c:overlap val="100"/>
        <c:axId val="107025920"/>
        <c:axId val="107027456"/>
      </c:barChart>
      <c:catAx>
        <c:axId val="107025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07027456"/>
        <c:crosses val="autoZero"/>
        <c:auto val="1"/>
        <c:lblAlgn val="ctr"/>
        <c:lblOffset val="100"/>
        <c:noMultiLvlLbl val="0"/>
      </c:catAx>
      <c:valAx>
        <c:axId val="107027456"/>
        <c:scaling>
          <c:orientation val="minMax"/>
          <c:max val="1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07025920"/>
        <c:crosses val="autoZero"/>
        <c:crossBetween val="between"/>
      </c:valAx>
      <c:spPr>
        <a:noFill/>
        <a:ln>
          <a:noFill/>
        </a:ln>
        <a:effectLst/>
      </c:spPr>
    </c:plotArea>
    <c:legend>
      <c:legendPos val="b"/>
      <c:overlay val="0"/>
      <c:txPr>
        <a:bodyPr/>
        <a:lstStyle/>
        <a:p>
          <a:pPr>
            <a:defRPr sz="800">
              <a:solidFill>
                <a:schemeClr val="tx1"/>
              </a:solidFill>
            </a:defRPr>
          </a:pPr>
          <a:endParaRPr lang="en-US"/>
        </a:p>
      </c:txPr>
    </c:legend>
    <c:plotVisOnly val="1"/>
    <c:dispBlanksAs val="gap"/>
    <c:showDLblsOverMax val="0"/>
  </c:chart>
  <c:spPr>
    <a:solidFill>
      <a:schemeClr val="bg1"/>
    </a:solidFill>
    <a:ln w="9525" cap="flat" cmpd="sng" algn="ctr">
      <a:noFill/>
      <a:round/>
    </a:ln>
    <a:effectLst/>
  </c:spPr>
  <c:txPr>
    <a:bodyPr/>
    <a:lstStyle/>
    <a:p>
      <a:pPr>
        <a:defRPr sz="9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980269707665851E-2"/>
          <c:y val="4.4444444444444495E-2"/>
          <c:w val="0.88641053489003463"/>
          <c:h val="0.78371653543307085"/>
        </c:manualLayout>
      </c:layout>
      <c:barChart>
        <c:barDir val="col"/>
        <c:grouping val="clustered"/>
        <c:varyColors val="0"/>
        <c:ser>
          <c:idx val="0"/>
          <c:order val="0"/>
          <c:tx>
            <c:strRef>
              <c:f>'factors affecting biz'!$B$4</c:f>
              <c:strCache>
                <c:ptCount val="1"/>
                <c:pt idx="0">
                  <c:v>Weak demand</c:v>
                </c:pt>
              </c:strCache>
            </c:strRef>
          </c:tx>
          <c:spPr>
            <a:solidFill>
              <a:srgbClr val="2B6A6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'factors affecting biz'!$L$3:$P$3</c:f>
              <c:strCache>
                <c:ptCount val="5"/>
                <c:pt idx="0">
                  <c:v> Q4 2018-19</c:v>
                </c:pt>
                <c:pt idx="1">
                  <c:v> Q1 2019-20</c:v>
                </c:pt>
                <c:pt idx="2">
                  <c:v> Q2 2019-20</c:v>
                </c:pt>
                <c:pt idx="3">
                  <c:v> Q3 2019-20</c:v>
                </c:pt>
                <c:pt idx="4">
                  <c:v> Q4 2019-20</c:v>
                </c:pt>
              </c:strCache>
            </c:strRef>
          </c:cat>
          <c:val>
            <c:numRef>
              <c:f>'factors affecting biz'!$L$4:$P$4</c:f>
              <c:numCache>
                <c:formatCode>0</c:formatCode>
                <c:ptCount val="5"/>
                <c:pt idx="0">
                  <c:v>59.701492537313385</c:v>
                </c:pt>
                <c:pt idx="1">
                  <c:v>75.308641975308646</c:v>
                </c:pt>
                <c:pt idx="2">
                  <c:v>72.727272727272734</c:v>
                </c:pt>
                <c:pt idx="3">
                  <c:v>75.609756097560847</c:v>
                </c:pt>
                <c:pt idx="4">
                  <c:v>76.785714285714292</c:v>
                </c:pt>
              </c:numCache>
            </c:numRef>
          </c:val>
          <c:extLst>
            <c:ext xmlns:c16="http://schemas.microsoft.com/office/drawing/2014/chart" uri="{C3380CC4-5D6E-409C-BE32-E72D297353CC}">
              <c16:uniqueId val="{00000000-03F8-4AD6-A3F2-16A25283D1D6}"/>
            </c:ext>
          </c:extLst>
        </c:ser>
        <c:dLbls>
          <c:showLegendKey val="0"/>
          <c:showVal val="0"/>
          <c:showCatName val="0"/>
          <c:showSerName val="0"/>
          <c:showPercent val="0"/>
          <c:showBubbleSize val="0"/>
        </c:dLbls>
        <c:gapWidth val="219"/>
        <c:overlap val="-27"/>
        <c:axId val="107434368"/>
        <c:axId val="107435904"/>
      </c:barChart>
      <c:catAx>
        <c:axId val="107434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7435904"/>
        <c:crosses val="autoZero"/>
        <c:auto val="1"/>
        <c:lblAlgn val="ctr"/>
        <c:lblOffset val="100"/>
        <c:noMultiLvlLbl val="0"/>
      </c:catAx>
      <c:valAx>
        <c:axId val="107435904"/>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7434368"/>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650241300482635"/>
          <c:y val="4.5454545454545463E-2"/>
          <c:w val="0.61065108796884315"/>
          <c:h val="0.86046289668336962"/>
        </c:manualLayout>
      </c:layout>
      <c:barChart>
        <c:barDir val="bar"/>
        <c:grouping val="clustered"/>
        <c:varyColors val="0"/>
        <c:ser>
          <c:idx val="0"/>
          <c:order val="0"/>
          <c:tx>
            <c:strRef>
              <c:f>CU!$N$6</c:f>
              <c:strCache>
                <c:ptCount val="1"/>
                <c:pt idx="0">
                  <c:v>FICCI BCS Q3 (2019-20)</c:v>
                </c:pt>
              </c:strCache>
            </c:strRef>
          </c:tx>
          <c:invertIfNegative val="0"/>
          <c:dPt>
            <c:idx val="0"/>
            <c:invertIfNegative val="0"/>
            <c:bubble3D val="0"/>
            <c:spPr>
              <a:solidFill>
                <a:srgbClr val="B80D48"/>
              </a:solidFill>
            </c:spPr>
            <c:extLst>
              <c:ext xmlns:c16="http://schemas.microsoft.com/office/drawing/2014/chart" uri="{C3380CC4-5D6E-409C-BE32-E72D297353CC}">
                <c16:uniqueId val="{00000000-25B2-42CC-A464-EFADF77C5672}"/>
              </c:ext>
            </c:extLst>
          </c:dPt>
          <c:dPt>
            <c:idx val="1"/>
            <c:invertIfNegative val="0"/>
            <c:bubble3D val="0"/>
            <c:spPr>
              <a:solidFill>
                <a:srgbClr val="B80D48"/>
              </a:solidFill>
            </c:spPr>
            <c:extLst>
              <c:ext xmlns:c16="http://schemas.microsoft.com/office/drawing/2014/chart" uri="{C3380CC4-5D6E-409C-BE32-E72D297353CC}">
                <c16:uniqueId val="{00000001-25B2-42CC-A464-EFADF77C5672}"/>
              </c:ext>
            </c:extLst>
          </c:dPt>
          <c:dPt>
            <c:idx val="2"/>
            <c:invertIfNegative val="0"/>
            <c:bubble3D val="0"/>
            <c:spPr>
              <a:solidFill>
                <a:srgbClr val="B80D48"/>
              </a:solidFill>
            </c:spPr>
            <c:extLst>
              <c:ext xmlns:c16="http://schemas.microsoft.com/office/drawing/2014/chart" uri="{C3380CC4-5D6E-409C-BE32-E72D297353CC}">
                <c16:uniqueId val="{00000002-25B2-42CC-A464-EFADF77C5672}"/>
              </c:ext>
            </c:extLst>
          </c:dPt>
          <c:dPt>
            <c:idx val="3"/>
            <c:invertIfNegative val="0"/>
            <c:bubble3D val="0"/>
            <c:explosion val="8"/>
            <c:spPr>
              <a:solidFill>
                <a:srgbClr val="2B6A6C"/>
              </a:solidFill>
            </c:spPr>
            <c:extLst>
              <c:ext xmlns:c16="http://schemas.microsoft.com/office/drawing/2014/chart" uri="{C3380CC4-5D6E-409C-BE32-E72D297353CC}">
                <c16:uniqueId val="{00000003-25B2-42CC-A464-EFADF77C5672}"/>
              </c:ext>
            </c:extLst>
          </c:dPt>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CU!$A$7:$A$10</c:f>
              <c:strCache>
                <c:ptCount val="4"/>
                <c:pt idx="0">
                  <c:v>Less than 25%</c:v>
                </c:pt>
                <c:pt idx="1">
                  <c:v>Between 25%-50%</c:v>
                </c:pt>
                <c:pt idx="2">
                  <c:v>Between 50%-75%</c:v>
                </c:pt>
                <c:pt idx="3">
                  <c:v>Above 75%</c:v>
                </c:pt>
              </c:strCache>
            </c:strRef>
          </c:cat>
          <c:val>
            <c:numRef>
              <c:f>CU!$N$7:$N$10</c:f>
              <c:numCache>
                <c:formatCode>0</c:formatCode>
                <c:ptCount val="4"/>
                <c:pt idx="0">
                  <c:v>11.111111111111097</c:v>
                </c:pt>
                <c:pt idx="1">
                  <c:v>18.51851851851853</c:v>
                </c:pt>
                <c:pt idx="2">
                  <c:v>41.975308641975346</c:v>
                </c:pt>
                <c:pt idx="3">
                  <c:v>28.395061728395078</c:v>
                </c:pt>
              </c:numCache>
            </c:numRef>
          </c:val>
          <c:extLst>
            <c:ext xmlns:c16="http://schemas.microsoft.com/office/drawing/2014/chart" uri="{C3380CC4-5D6E-409C-BE32-E72D297353CC}">
              <c16:uniqueId val="{00000004-25B2-42CC-A464-EFADF77C5672}"/>
            </c:ext>
          </c:extLst>
        </c:ser>
        <c:dLbls>
          <c:showLegendKey val="0"/>
          <c:showVal val="0"/>
          <c:showCatName val="0"/>
          <c:showSerName val="0"/>
          <c:showPercent val="0"/>
          <c:showBubbleSize val="0"/>
        </c:dLbls>
        <c:gapWidth val="100"/>
        <c:axId val="107491712"/>
        <c:axId val="107485824"/>
      </c:barChart>
      <c:valAx>
        <c:axId val="107485824"/>
        <c:scaling>
          <c:orientation val="minMax"/>
        </c:scaling>
        <c:delete val="0"/>
        <c:axPos val="b"/>
        <c:numFmt formatCode="0" sourceLinked="1"/>
        <c:majorTickMark val="out"/>
        <c:minorTickMark val="none"/>
        <c:tickLblPos val="nextTo"/>
        <c:crossAx val="107491712"/>
        <c:crosses val="autoZero"/>
        <c:crossBetween val="between"/>
      </c:valAx>
      <c:catAx>
        <c:axId val="107491712"/>
        <c:scaling>
          <c:orientation val="minMax"/>
        </c:scaling>
        <c:delete val="0"/>
        <c:axPos val="l"/>
        <c:numFmt formatCode="General" sourceLinked="0"/>
        <c:majorTickMark val="out"/>
        <c:minorTickMark val="none"/>
        <c:tickLblPos val="nextTo"/>
        <c:txPr>
          <a:bodyPr/>
          <a:lstStyle/>
          <a:p>
            <a:pPr>
              <a:defRPr sz="800"/>
            </a:pPr>
            <a:endParaRPr lang="en-US"/>
          </a:p>
        </c:txPr>
        <c:crossAx val="107485824"/>
        <c:crosses val="autoZero"/>
        <c:auto val="1"/>
        <c:lblAlgn val="ctr"/>
        <c:lblOffset val="100"/>
        <c:noMultiLvlLbl val="0"/>
      </c:catAx>
    </c:plotArea>
    <c:plotVisOnly val="1"/>
    <c:dispBlanksAs val="gap"/>
    <c:showDLblsOverMax val="0"/>
  </c:chart>
  <c:txPr>
    <a:bodyPr/>
    <a:lstStyle/>
    <a:p>
      <a:pPr>
        <a:defRPr sz="7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8025783541763158"/>
          <c:y val="7.0402298850574793E-2"/>
          <c:w val="0.56295429983016831"/>
          <c:h val="0.81294215626892852"/>
        </c:manualLayout>
      </c:layout>
      <c:barChart>
        <c:barDir val="bar"/>
        <c:grouping val="clustered"/>
        <c:varyColors val="0"/>
        <c:ser>
          <c:idx val="0"/>
          <c:order val="0"/>
          <c:tx>
            <c:strRef>
              <c:f>CU!$O$6</c:f>
              <c:strCache>
                <c:ptCount val="1"/>
                <c:pt idx="0">
                  <c:v>FICCI BCS Q4 (2019-20)</c:v>
                </c:pt>
              </c:strCache>
            </c:strRef>
          </c:tx>
          <c:invertIfNegative val="0"/>
          <c:dPt>
            <c:idx val="0"/>
            <c:invertIfNegative val="0"/>
            <c:bubble3D val="0"/>
            <c:spPr>
              <a:solidFill>
                <a:srgbClr val="B80D48"/>
              </a:solidFill>
            </c:spPr>
            <c:extLst>
              <c:ext xmlns:c16="http://schemas.microsoft.com/office/drawing/2014/chart" uri="{C3380CC4-5D6E-409C-BE32-E72D297353CC}">
                <c16:uniqueId val="{00000000-7F3E-4634-A8E2-3612BB955982}"/>
              </c:ext>
            </c:extLst>
          </c:dPt>
          <c:dPt>
            <c:idx val="1"/>
            <c:invertIfNegative val="0"/>
            <c:bubble3D val="0"/>
            <c:spPr>
              <a:solidFill>
                <a:srgbClr val="B80D48"/>
              </a:solidFill>
            </c:spPr>
            <c:extLst>
              <c:ext xmlns:c16="http://schemas.microsoft.com/office/drawing/2014/chart" uri="{C3380CC4-5D6E-409C-BE32-E72D297353CC}">
                <c16:uniqueId val="{00000001-7F3E-4634-A8E2-3612BB955982}"/>
              </c:ext>
            </c:extLst>
          </c:dPt>
          <c:dPt>
            <c:idx val="2"/>
            <c:invertIfNegative val="0"/>
            <c:bubble3D val="0"/>
            <c:spPr>
              <a:solidFill>
                <a:srgbClr val="B80D48"/>
              </a:solidFill>
            </c:spPr>
            <c:extLst>
              <c:ext xmlns:c16="http://schemas.microsoft.com/office/drawing/2014/chart" uri="{C3380CC4-5D6E-409C-BE32-E72D297353CC}">
                <c16:uniqueId val="{00000002-7F3E-4634-A8E2-3612BB955982}"/>
              </c:ext>
            </c:extLst>
          </c:dPt>
          <c:dPt>
            <c:idx val="3"/>
            <c:invertIfNegative val="0"/>
            <c:bubble3D val="0"/>
            <c:spPr>
              <a:solidFill>
                <a:srgbClr val="2B6A6C"/>
              </a:solidFill>
            </c:spPr>
            <c:extLst>
              <c:ext xmlns:c16="http://schemas.microsoft.com/office/drawing/2014/chart" uri="{C3380CC4-5D6E-409C-BE32-E72D297353CC}">
                <c16:uniqueId val="{00000003-7F3E-4634-A8E2-3612BB955982}"/>
              </c:ext>
            </c:extLst>
          </c:dPt>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CU!$A$7:$A$10</c:f>
              <c:strCache>
                <c:ptCount val="4"/>
                <c:pt idx="0">
                  <c:v>Less than 25%</c:v>
                </c:pt>
                <c:pt idx="1">
                  <c:v>Between 25%-50%</c:v>
                </c:pt>
                <c:pt idx="2">
                  <c:v>Between 50%-75%</c:v>
                </c:pt>
                <c:pt idx="3">
                  <c:v>Above 75%</c:v>
                </c:pt>
              </c:strCache>
            </c:strRef>
          </c:cat>
          <c:val>
            <c:numRef>
              <c:f>CU!$O$7:$O$10</c:f>
              <c:numCache>
                <c:formatCode>0</c:formatCode>
                <c:ptCount val="4"/>
                <c:pt idx="0">
                  <c:v>8.6206896551724146</c:v>
                </c:pt>
                <c:pt idx="1">
                  <c:v>24.13793103448279</c:v>
                </c:pt>
                <c:pt idx="2">
                  <c:v>41.37931034482763</c:v>
                </c:pt>
                <c:pt idx="3">
                  <c:v>25.862068965517242</c:v>
                </c:pt>
              </c:numCache>
            </c:numRef>
          </c:val>
          <c:extLst>
            <c:ext xmlns:c16="http://schemas.microsoft.com/office/drawing/2014/chart" uri="{C3380CC4-5D6E-409C-BE32-E72D297353CC}">
              <c16:uniqueId val="{00000004-7F3E-4634-A8E2-3612BB955982}"/>
            </c:ext>
          </c:extLst>
        </c:ser>
        <c:dLbls>
          <c:showLegendKey val="0"/>
          <c:showVal val="0"/>
          <c:showCatName val="0"/>
          <c:showSerName val="0"/>
          <c:showPercent val="0"/>
          <c:showBubbleSize val="0"/>
        </c:dLbls>
        <c:gapWidth val="100"/>
        <c:axId val="107526784"/>
        <c:axId val="107525248"/>
      </c:barChart>
      <c:valAx>
        <c:axId val="107525248"/>
        <c:scaling>
          <c:orientation val="minMax"/>
        </c:scaling>
        <c:delete val="0"/>
        <c:axPos val="b"/>
        <c:numFmt formatCode="0" sourceLinked="1"/>
        <c:majorTickMark val="out"/>
        <c:minorTickMark val="none"/>
        <c:tickLblPos val="nextTo"/>
        <c:crossAx val="107526784"/>
        <c:crosses val="autoZero"/>
        <c:crossBetween val="between"/>
      </c:valAx>
      <c:catAx>
        <c:axId val="107526784"/>
        <c:scaling>
          <c:orientation val="minMax"/>
        </c:scaling>
        <c:delete val="0"/>
        <c:axPos val="l"/>
        <c:numFmt formatCode="General" sourceLinked="0"/>
        <c:majorTickMark val="out"/>
        <c:minorTickMark val="none"/>
        <c:tickLblPos val="nextTo"/>
        <c:txPr>
          <a:bodyPr/>
          <a:lstStyle/>
          <a:p>
            <a:pPr>
              <a:defRPr sz="800"/>
            </a:pPr>
            <a:endParaRPr lang="en-US"/>
          </a:p>
        </c:txPr>
        <c:crossAx val="107525248"/>
        <c:crosses val="autoZero"/>
        <c:auto val="1"/>
        <c:lblAlgn val="ctr"/>
        <c:lblOffset val="100"/>
        <c:noMultiLvlLbl val="0"/>
      </c:catAx>
    </c:plotArea>
    <c:plotVisOnly val="1"/>
    <c:dispBlanksAs val="gap"/>
    <c:showDLblsOverMax val="0"/>
  </c:chart>
  <c:txPr>
    <a:bodyPr/>
    <a:lstStyle/>
    <a:p>
      <a:pPr>
        <a:defRPr sz="7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chemeClr val="tx1"/>
                </a:solidFill>
                <a:latin typeface="+mn-lt"/>
                <a:ea typeface="+mn-ea"/>
                <a:cs typeface="+mn-cs"/>
              </a:defRPr>
            </a:pPr>
            <a:r>
              <a:rPr lang="en-US" sz="1000" b="1" i="0">
                <a:solidFill>
                  <a:schemeClr val="tx1"/>
                </a:solidFill>
                <a:effectLst/>
              </a:rPr>
              <a:t>Expected order book position over next two quarter</a:t>
            </a:r>
            <a:r>
              <a:rPr lang="en-US" sz="1000">
                <a:solidFill>
                  <a:schemeClr val="tx1"/>
                </a:solidFill>
                <a:effectLst/>
              </a:rPr>
              <a:t> </a:t>
            </a:r>
          </a:p>
        </c:rich>
      </c:tx>
      <c:overlay val="0"/>
      <c:spPr>
        <a:noFill/>
        <a:ln>
          <a:noFill/>
        </a:ln>
        <a:effectLst/>
      </c:spPr>
    </c:title>
    <c:autoTitleDeleted val="0"/>
    <c:plotArea>
      <c:layout/>
      <c:barChart>
        <c:barDir val="col"/>
        <c:grouping val="stacked"/>
        <c:varyColors val="0"/>
        <c:ser>
          <c:idx val="0"/>
          <c:order val="0"/>
          <c:tx>
            <c:strRef>
              <c:f>'order bk'!$J$4</c:f>
              <c:strCache>
                <c:ptCount val="1"/>
                <c:pt idx="0">
                  <c:v>Better</c:v>
                </c:pt>
              </c:strCache>
            </c:strRef>
          </c:tx>
          <c:spPr>
            <a:solidFill>
              <a:srgbClr val="2B6A6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'order bk'!$I$5:$I$6</c:f>
              <c:strCache>
                <c:ptCount val="2"/>
                <c:pt idx="0">
                  <c:v>Last Survey </c:v>
                </c:pt>
                <c:pt idx="1">
                  <c:v>Present Survey</c:v>
                </c:pt>
              </c:strCache>
            </c:strRef>
          </c:cat>
          <c:val>
            <c:numRef>
              <c:f>'order bk'!$J$5:$J$6</c:f>
              <c:numCache>
                <c:formatCode>0</c:formatCode>
                <c:ptCount val="2"/>
                <c:pt idx="0">
                  <c:v>46.25</c:v>
                </c:pt>
                <c:pt idx="1">
                  <c:v>42.105263157894726</c:v>
                </c:pt>
              </c:numCache>
            </c:numRef>
          </c:val>
          <c:extLst>
            <c:ext xmlns:c16="http://schemas.microsoft.com/office/drawing/2014/chart" uri="{C3380CC4-5D6E-409C-BE32-E72D297353CC}">
              <c16:uniqueId val="{00000000-1699-43C8-86CB-76590735BC10}"/>
            </c:ext>
          </c:extLst>
        </c:ser>
        <c:ser>
          <c:idx val="1"/>
          <c:order val="1"/>
          <c:tx>
            <c:strRef>
              <c:f>'order bk'!$K$4</c:f>
              <c:strCache>
                <c:ptCount val="1"/>
                <c:pt idx="0">
                  <c:v>Same</c:v>
                </c:pt>
              </c:strCache>
            </c:strRef>
          </c:tx>
          <c:spPr>
            <a:solidFill>
              <a:srgbClr val="B80D4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'order bk'!$I$5:$I$6</c:f>
              <c:strCache>
                <c:ptCount val="2"/>
                <c:pt idx="0">
                  <c:v>Last Survey </c:v>
                </c:pt>
                <c:pt idx="1">
                  <c:v>Present Survey</c:v>
                </c:pt>
              </c:strCache>
            </c:strRef>
          </c:cat>
          <c:val>
            <c:numRef>
              <c:f>'order bk'!$K$5:$K$6</c:f>
              <c:numCache>
                <c:formatCode>0</c:formatCode>
                <c:ptCount val="2"/>
                <c:pt idx="0">
                  <c:v>42.5</c:v>
                </c:pt>
                <c:pt idx="1">
                  <c:v>12.280701754385964</c:v>
                </c:pt>
              </c:numCache>
            </c:numRef>
          </c:val>
          <c:extLst>
            <c:ext xmlns:c16="http://schemas.microsoft.com/office/drawing/2014/chart" uri="{C3380CC4-5D6E-409C-BE32-E72D297353CC}">
              <c16:uniqueId val="{00000001-1699-43C8-86CB-76590735BC10}"/>
            </c:ext>
          </c:extLst>
        </c:ser>
        <c:ser>
          <c:idx val="2"/>
          <c:order val="2"/>
          <c:tx>
            <c:strRef>
              <c:f>'order bk'!$L$4</c:f>
              <c:strCache>
                <c:ptCount val="1"/>
                <c:pt idx="0">
                  <c:v>Worse</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'order bk'!$I$5:$I$6</c:f>
              <c:strCache>
                <c:ptCount val="2"/>
                <c:pt idx="0">
                  <c:v>Last Survey </c:v>
                </c:pt>
                <c:pt idx="1">
                  <c:v>Present Survey</c:v>
                </c:pt>
              </c:strCache>
            </c:strRef>
          </c:cat>
          <c:val>
            <c:numRef>
              <c:f>'order bk'!$L$5:$L$6</c:f>
              <c:numCache>
                <c:formatCode>0</c:formatCode>
                <c:ptCount val="2"/>
                <c:pt idx="0">
                  <c:v>11.25</c:v>
                </c:pt>
                <c:pt idx="1">
                  <c:v>45.614035087719294</c:v>
                </c:pt>
              </c:numCache>
            </c:numRef>
          </c:val>
          <c:extLst>
            <c:ext xmlns:c16="http://schemas.microsoft.com/office/drawing/2014/chart" uri="{C3380CC4-5D6E-409C-BE32-E72D297353CC}">
              <c16:uniqueId val="{00000002-1699-43C8-86CB-76590735BC10}"/>
            </c:ext>
          </c:extLst>
        </c:ser>
        <c:dLbls>
          <c:showLegendKey val="0"/>
          <c:showVal val="0"/>
          <c:showCatName val="0"/>
          <c:showSerName val="0"/>
          <c:showPercent val="0"/>
          <c:showBubbleSize val="0"/>
        </c:dLbls>
        <c:gapWidth val="150"/>
        <c:overlap val="100"/>
        <c:axId val="107702528"/>
        <c:axId val="107732992"/>
      </c:barChart>
      <c:catAx>
        <c:axId val="107702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07732992"/>
        <c:crosses val="autoZero"/>
        <c:auto val="1"/>
        <c:lblAlgn val="ctr"/>
        <c:lblOffset val="100"/>
        <c:noMultiLvlLbl val="0"/>
      </c:catAx>
      <c:valAx>
        <c:axId val="107732992"/>
        <c:scaling>
          <c:orientation val="minMax"/>
          <c:max val="1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077025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Impact of Corona virus outbreak on your sector</a:t>
            </a:r>
          </a:p>
        </c:rich>
      </c:tx>
      <c:layout>
        <c:manualLayout>
          <c:xMode val="edge"/>
          <c:yMode val="edge"/>
          <c:x val="1.2096117295682968E-3"/>
          <c:y val="0"/>
        </c:manualLayout>
      </c:layout>
      <c:overlay val="0"/>
      <c:spPr>
        <a:noFill/>
        <a:ln>
          <a:noFill/>
        </a:ln>
        <a:effectLst/>
      </c:spPr>
    </c:title>
    <c:autoTitleDeleted val="0"/>
    <c:plotArea>
      <c:layout>
        <c:manualLayout>
          <c:layoutTarget val="inner"/>
          <c:xMode val="edge"/>
          <c:yMode val="edge"/>
          <c:x val="9.9524172381678308E-2"/>
          <c:y val="0.22181444710715523"/>
          <c:w val="0.70265365266841751"/>
          <c:h val="0.73320381148008729"/>
        </c:manualLayout>
      </c:layout>
      <c:pieChart>
        <c:varyColors val="1"/>
        <c:ser>
          <c:idx val="0"/>
          <c:order val="0"/>
          <c:spPr>
            <a:solidFill>
              <a:srgbClr val="2B6A6C"/>
            </a:solidFill>
            <a:ln>
              <a:noFill/>
            </a:ln>
            <a:effectLst/>
          </c:spPr>
          <c:dPt>
            <c:idx val="0"/>
            <c:bubble3D val="0"/>
            <c:spPr>
              <a:solidFill>
                <a:srgbClr val="B80D48"/>
              </a:solidFill>
              <a:ln>
                <a:noFill/>
              </a:ln>
              <a:effectLst/>
            </c:spPr>
            <c:extLst>
              <c:ext xmlns:c16="http://schemas.microsoft.com/office/drawing/2014/chart" uri="{C3380CC4-5D6E-409C-BE32-E72D297353CC}">
                <c16:uniqueId val="{00000000-AF7D-4150-9BC4-DCADEC115FD8}"/>
              </c:ext>
            </c:extLst>
          </c:dPt>
          <c:dPt>
            <c:idx val="1"/>
            <c:bubble3D val="0"/>
            <c:spPr>
              <a:solidFill>
                <a:srgbClr val="FFC000"/>
              </a:solidFill>
              <a:ln>
                <a:noFill/>
              </a:ln>
              <a:effectLst/>
            </c:spPr>
            <c:extLst>
              <c:ext xmlns:c16="http://schemas.microsoft.com/office/drawing/2014/chart" uri="{C3380CC4-5D6E-409C-BE32-E72D297353CC}">
                <c16:uniqueId val="{00000001-AF7D-4150-9BC4-DCADEC115FD8}"/>
              </c:ext>
            </c:extLst>
          </c:dPt>
          <c:dLbls>
            <c:dLbl>
              <c:idx val="0"/>
              <c:layout>
                <c:manualLayout>
                  <c:x val="-0.17377788713910772"/>
                  <c:y val="-0.12698276845829054"/>
                </c:manualLayout>
              </c:layout>
              <c:tx>
                <c:rich>
                  <a:bodyPr/>
                  <a:lstStyle/>
                  <a:p>
                    <a:r>
                      <a:rPr lang="en-US" dirty="0"/>
                      <a:t>72%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F7D-4150-9BC4-DCADEC115FD8}"/>
                </c:ext>
              </c:extLst>
            </c:dLbl>
            <c:dLbl>
              <c:idx val="1"/>
              <c:tx>
                <c:rich>
                  <a:bodyPr/>
                  <a:lstStyle/>
                  <a:p>
                    <a:r>
                      <a:rPr lang="en-US"/>
                      <a:t>23%</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F7D-4150-9BC4-DCADEC115FD8}"/>
                </c:ext>
              </c:extLst>
            </c:dLbl>
            <c:dLbl>
              <c:idx val="2"/>
              <c:tx>
                <c:rich>
                  <a:bodyPr/>
                  <a:lstStyle/>
                  <a:p>
                    <a:r>
                      <a:rPr lang="en-US"/>
                      <a:t>5%</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F7D-4150-9BC4-DCADEC115FD8}"/>
                </c:ext>
              </c:extLst>
            </c:dLbl>
            <c:spPr>
              <a:noFill/>
              <a:ln>
                <a:noFill/>
              </a:ln>
              <a:effectLst/>
            </c:spPr>
            <c:txPr>
              <a:bodyPr rot="0" vert="horz"/>
              <a:lstStyle/>
              <a:p>
                <a:pPr>
                  <a:defRPr b="1">
                    <a:solidFill>
                      <a:schemeClr val="bg1"/>
                    </a:solidFill>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'Charts- Q'!$B$4:$B$6</c:f>
              <c:strCache>
                <c:ptCount val="3"/>
                <c:pt idx="0">
                  <c:v>Adverse</c:v>
                </c:pt>
                <c:pt idx="1">
                  <c:v>Moderate</c:v>
                </c:pt>
                <c:pt idx="2">
                  <c:v>No impact</c:v>
                </c:pt>
              </c:strCache>
            </c:strRef>
          </c:cat>
          <c:val>
            <c:numRef>
              <c:f>'Charts- Q'!$D$4:$D$6</c:f>
              <c:numCache>
                <c:formatCode>0</c:formatCode>
                <c:ptCount val="3"/>
                <c:pt idx="0">
                  <c:v>71.929824561403507</c:v>
                </c:pt>
                <c:pt idx="1">
                  <c:v>22.807017543859647</c:v>
                </c:pt>
                <c:pt idx="2">
                  <c:v>5.2631578947368416</c:v>
                </c:pt>
              </c:numCache>
            </c:numRef>
          </c:val>
          <c:extLst>
            <c:ext xmlns:c16="http://schemas.microsoft.com/office/drawing/2014/chart" uri="{C3380CC4-5D6E-409C-BE32-E72D297353CC}">
              <c16:uniqueId val="{00000000-6599-4DBE-A1A4-76DA1458059B}"/>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71161205655744664"/>
          <c:y val="0.65013750998516451"/>
          <c:w val="0.25972313944627873"/>
          <c:h val="0.34059397466621022"/>
        </c:manualLayout>
      </c:layout>
      <c:overlay val="0"/>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dirty="0"/>
              <a:t>Has the supply chain for your product/sector been impacted?</a:t>
            </a:r>
          </a:p>
        </c:rich>
      </c:tx>
      <c:layout>
        <c:manualLayout>
          <c:xMode val="edge"/>
          <c:yMode val="edge"/>
          <c:x val="0.10816450308576302"/>
          <c:y val="0"/>
        </c:manualLayout>
      </c:layout>
      <c:overlay val="0"/>
      <c:spPr>
        <a:noFill/>
        <a:ln>
          <a:noFill/>
        </a:ln>
        <a:effectLst/>
      </c:spPr>
    </c:title>
    <c:autoTitleDeleted val="0"/>
    <c:plotArea>
      <c:layout>
        <c:manualLayout>
          <c:layoutTarget val="inner"/>
          <c:xMode val="edge"/>
          <c:yMode val="edge"/>
          <c:x val="0.24520181598921756"/>
          <c:y val="0.21985735478717347"/>
          <c:w val="0.46243101369085632"/>
          <c:h val="0.74391076115485566"/>
        </c:manualLayout>
      </c:layout>
      <c:pieChart>
        <c:varyColors val="1"/>
        <c:ser>
          <c:idx val="0"/>
          <c:order val="0"/>
          <c:spPr>
            <a:solidFill>
              <a:schemeClr val="accent2"/>
            </a:solidFill>
            <a:ln>
              <a:noFill/>
            </a:ln>
            <a:effectLst/>
          </c:spPr>
          <c:dPt>
            <c:idx val="0"/>
            <c:bubble3D val="0"/>
            <c:spPr>
              <a:solidFill>
                <a:srgbClr val="B80D48"/>
              </a:solidFill>
              <a:ln>
                <a:noFill/>
              </a:ln>
              <a:effectLst/>
            </c:spPr>
            <c:extLst>
              <c:ext xmlns:c16="http://schemas.microsoft.com/office/drawing/2014/chart" uri="{C3380CC4-5D6E-409C-BE32-E72D297353CC}">
                <c16:uniqueId val="{00000000-1435-4751-8163-8A454ABA1663}"/>
              </c:ext>
            </c:extLst>
          </c:dPt>
          <c:dPt>
            <c:idx val="1"/>
            <c:bubble3D val="0"/>
            <c:spPr>
              <a:solidFill>
                <a:srgbClr val="2B6A6C"/>
              </a:solidFill>
              <a:ln>
                <a:noFill/>
              </a:ln>
              <a:effectLst/>
            </c:spPr>
            <c:extLst>
              <c:ext xmlns:c16="http://schemas.microsoft.com/office/drawing/2014/chart" uri="{C3380CC4-5D6E-409C-BE32-E72D297353CC}">
                <c16:uniqueId val="{00000001-1435-4751-8163-8A454ABA1663}"/>
              </c:ext>
            </c:extLst>
          </c:dPt>
          <c:dLbls>
            <c:dLbl>
              <c:idx val="0"/>
              <c:layout>
                <c:manualLayout>
                  <c:x val="-8.5670368127061344E-2"/>
                  <c:y val="-0.19466666666666665"/>
                </c:manualLayout>
              </c:layout>
              <c:tx>
                <c:rich>
                  <a:bodyPr/>
                  <a:lstStyle/>
                  <a:p>
                    <a:r>
                      <a:rPr lang="en-US" b="1">
                        <a:solidFill>
                          <a:schemeClr val="bg1"/>
                        </a:solidFill>
                      </a:rPr>
                      <a:t>Y</a:t>
                    </a:r>
                    <a:r>
                      <a:rPr lang="en-US"/>
                      <a:t>es </a:t>
                    </a:r>
                    <a:br>
                      <a:rPr lang="en-US"/>
                    </a:br>
                    <a:r>
                      <a:rPr lang="en-US"/>
                      <a:t>90%</a:t>
                    </a:r>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1435-4751-8163-8A454ABA1663}"/>
                </c:ext>
              </c:extLst>
            </c:dLbl>
            <c:dLbl>
              <c:idx val="1"/>
              <c:tx>
                <c:rich>
                  <a:bodyPr/>
                  <a:lstStyle/>
                  <a:p>
                    <a:r>
                      <a:rPr lang="en-US" b="1">
                        <a:solidFill>
                          <a:schemeClr val="bg1"/>
                        </a:solidFill>
                      </a:rPr>
                      <a:t>N</a:t>
                    </a:r>
                    <a:r>
                      <a:rPr lang="en-US"/>
                      <a:t>o</a:t>
                    </a:r>
                  </a:p>
                  <a:p>
                    <a:r>
                      <a:rPr lang="en-US"/>
                      <a:t>10%</a:t>
                    </a:r>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1435-4751-8163-8A454ABA1663}"/>
                </c:ext>
              </c:extLst>
            </c:dLbl>
            <c:spPr>
              <a:noFill/>
              <a:ln>
                <a:noFill/>
              </a:ln>
              <a:effectLst/>
            </c:spPr>
            <c:txPr>
              <a:bodyPr rot="0" vert="horz"/>
              <a:lstStyle/>
              <a:p>
                <a:pPr>
                  <a:defRPr b="1">
                    <a:solidFill>
                      <a:schemeClr val="bg1"/>
                    </a:solidFill>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('Charts- Q'!$B$18,'Charts- Q'!$B$20:$B$21)</c:f>
              <c:strCache>
                <c:ptCount val="2"/>
                <c:pt idx="0">
                  <c:v>Yes</c:v>
                </c:pt>
                <c:pt idx="1">
                  <c:v>No</c:v>
                </c:pt>
              </c:strCache>
              <c:extLst/>
            </c:strRef>
          </c:cat>
          <c:val>
            <c:numRef>
              <c:f>('Charts- Q'!$D$18,'Charts- Q'!$D$20:$D$21)</c:f>
              <c:numCache>
                <c:formatCode>0.0%</c:formatCode>
                <c:ptCount val="2"/>
                <c:pt idx="0">
                  <c:v>0.90476190476190432</c:v>
                </c:pt>
                <c:pt idx="1">
                  <c:v>9.5238095238095247E-2</c:v>
                </c:pt>
              </c:numCache>
              <c:extLst/>
            </c:numRef>
          </c:val>
          <c:extLst>
            <c:ext xmlns:c16="http://schemas.microsoft.com/office/drawing/2014/chart" uri="{C3380CC4-5D6E-409C-BE32-E72D297353CC}">
              <c16:uniqueId val="{00000000-C5E4-4E9B-8787-988D62D3E365}"/>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000" b="1" i="0" u="none" strike="noStrike" baseline="0">
                <a:effectLst/>
                <a:latin typeface="+mj-lt"/>
              </a:rPr>
              <a:t>Industry</a:t>
            </a:r>
            <a:endParaRPr lang="en-US" sz="1000">
              <a:latin typeface="+mj-lt"/>
            </a:endParaRPr>
          </a:p>
        </c:rich>
      </c:tx>
      <c:layout>
        <c:manualLayout>
          <c:xMode val="edge"/>
          <c:yMode val="edge"/>
          <c:x val="0.43849981252343456"/>
          <c:y val="1.0457520645369051E-2"/>
        </c:manualLayout>
      </c:layout>
      <c:overlay val="0"/>
    </c:title>
    <c:autoTitleDeleted val="0"/>
    <c:plotArea>
      <c:layout>
        <c:manualLayout>
          <c:layoutTarget val="inner"/>
          <c:xMode val="edge"/>
          <c:yMode val="edge"/>
          <c:x val="8.6170662582389382E-2"/>
          <c:y val="0.10611089747759661"/>
          <c:w val="0.89667406287431062"/>
          <c:h val="0.54955217932259959"/>
        </c:manualLayout>
      </c:layout>
      <c:barChart>
        <c:barDir val="col"/>
        <c:grouping val="stacked"/>
        <c:varyColors val="0"/>
        <c:ser>
          <c:idx val="0"/>
          <c:order val="0"/>
          <c:tx>
            <c:strRef>
              <c:f>Charts!$G$5</c:f>
              <c:strCache>
                <c:ptCount val="1"/>
                <c:pt idx="0">
                  <c:v>Moderately to Substantially Worse</c:v>
                </c:pt>
              </c:strCache>
            </c:strRef>
          </c:tx>
          <c:spPr>
            <a:solidFill>
              <a:srgbClr val="FFC000"/>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Charts!$H$4:$I$4</c:f>
              <c:strCache>
                <c:ptCount val="2"/>
                <c:pt idx="0">
                  <c:v>Last Survey</c:v>
                </c:pt>
                <c:pt idx="1">
                  <c:v>Present Survey</c:v>
                </c:pt>
              </c:strCache>
            </c:strRef>
          </c:cat>
          <c:val>
            <c:numRef>
              <c:f>Charts!$H$5:$I$5</c:f>
              <c:numCache>
                <c:formatCode>0</c:formatCode>
                <c:ptCount val="2"/>
                <c:pt idx="0">
                  <c:v>36.585365853658502</c:v>
                </c:pt>
                <c:pt idx="1">
                  <c:v>61.016949152542317</c:v>
                </c:pt>
              </c:numCache>
            </c:numRef>
          </c:val>
          <c:extLst>
            <c:ext xmlns:c16="http://schemas.microsoft.com/office/drawing/2014/chart" uri="{C3380CC4-5D6E-409C-BE32-E72D297353CC}">
              <c16:uniqueId val="{00000000-7279-4124-8E73-5BF70AB6BD87}"/>
            </c:ext>
          </c:extLst>
        </c:ser>
        <c:ser>
          <c:idx val="1"/>
          <c:order val="1"/>
          <c:tx>
            <c:strRef>
              <c:f>Charts!$G$6</c:f>
              <c:strCache>
                <c:ptCount val="1"/>
                <c:pt idx="0">
                  <c:v>Same</c:v>
                </c:pt>
              </c:strCache>
            </c:strRef>
          </c:tx>
          <c:spPr>
            <a:solidFill>
              <a:srgbClr val="B80D48"/>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Charts!$H$4:$I$4</c:f>
              <c:strCache>
                <c:ptCount val="2"/>
                <c:pt idx="0">
                  <c:v>Last Survey</c:v>
                </c:pt>
                <c:pt idx="1">
                  <c:v>Present Survey</c:v>
                </c:pt>
              </c:strCache>
            </c:strRef>
          </c:cat>
          <c:val>
            <c:numRef>
              <c:f>Charts!$H$6:$I$6</c:f>
              <c:numCache>
                <c:formatCode>0</c:formatCode>
                <c:ptCount val="2"/>
                <c:pt idx="0">
                  <c:v>30.487804878048781</c:v>
                </c:pt>
                <c:pt idx="1">
                  <c:v>23.728813559322013</c:v>
                </c:pt>
              </c:numCache>
            </c:numRef>
          </c:val>
          <c:extLst>
            <c:ext xmlns:c16="http://schemas.microsoft.com/office/drawing/2014/chart" uri="{C3380CC4-5D6E-409C-BE32-E72D297353CC}">
              <c16:uniqueId val="{00000001-7279-4124-8E73-5BF70AB6BD87}"/>
            </c:ext>
          </c:extLst>
        </c:ser>
        <c:ser>
          <c:idx val="2"/>
          <c:order val="2"/>
          <c:tx>
            <c:strRef>
              <c:f>Charts!$G$7</c:f>
              <c:strCache>
                <c:ptCount val="1"/>
                <c:pt idx="0">
                  <c:v>Moderately to Substantially Better</c:v>
                </c:pt>
              </c:strCache>
            </c:strRef>
          </c:tx>
          <c:spPr>
            <a:solidFill>
              <a:srgbClr val="2B6A6C"/>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Charts!$H$4:$I$4</c:f>
              <c:strCache>
                <c:ptCount val="2"/>
                <c:pt idx="0">
                  <c:v>Last Survey</c:v>
                </c:pt>
                <c:pt idx="1">
                  <c:v>Present Survey</c:v>
                </c:pt>
              </c:strCache>
            </c:strRef>
          </c:cat>
          <c:val>
            <c:numRef>
              <c:f>Charts!$H$7:$I$7</c:f>
              <c:numCache>
                <c:formatCode>0</c:formatCode>
                <c:ptCount val="2"/>
                <c:pt idx="0">
                  <c:v>32.926829268292614</c:v>
                </c:pt>
                <c:pt idx="1">
                  <c:v>15.254237288135592</c:v>
                </c:pt>
              </c:numCache>
            </c:numRef>
          </c:val>
          <c:extLst>
            <c:ext xmlns:c16="http://schemas.microsoft.com/office/drawing/2014/chart" uri="{C3380CC4-5D6E-409C-BE32-E72D297353CC}">
              <c16:uniqueId val="{00000000-0CAE-454A-8E36-8976F28759A2}"/>
            </c:ext>
          </c:extLst>
        </c:ser>
        <c:dLbls>
          <c:showLegendKey val="0"/>
          <c:showVal val="0"/>
          <c:showCatName val="0"/>
          <c:showSerName val="0"/>
          <c:showPercent val="0"/>
          <c:showBubbleSize val="0"/>
        </c:dLbls>
        <c:gapWidth val="150"/>
        <c:overlap val="100"/>
        <c:axId val="104478208"/>
        <c:axId val="104479744"/>
      </c:barChart>
      <c:catAx>
        <c:axId val="104478208"/>
        <c:scaling>
          <c:orientation val="minMax"/>
        </c:scaling>
        <c:delete val="0"/>
        <c:axPos val="b"/>
        <c:numFmt formatCode="General" sourceLinked="0"/>
        <c:majorTickMark val="out"/>
        <c:minorTickMark val="none"/>
        <c:tickLblPos val="nextTo"/>
        <c:txPr>
          <a:bodyPr rot="0" vert="horz"/>
          <a:lstStyle/>
          <a:p>
            <a:pPr>
              <a:defRPr sz="900" b="1"/>
            </a:pPr>
            <a:endParaRPr lang="en-US"/>
          </a:p>
        </c:txPr>
        <c:crossAx val="104479744"/>
        <c:crosses val="autoZero"/>
        <c:auto val="1"/>
        <c:lblAlgn val="ctr"/>
        <c:lblOffset val="100"/>
        <c:noMultiLvlLbl val="0"/>
      </c:catAx>
      <c:valAx>
        <c:axId val="104479744"/>
        <c:scaling>
          <c:orientation val="minMax"/>
          <c:max val="100"/>
        </c:scaling>
        <c:delete val="0"/>
        <c:axPos val="l"/>
        <c:numFmt formatCode="0" sourceLinked="1"/>
        <c:majorTickMark val="out"/>
        <c:minorTickMark val="none"/>
        <c:tickLblPos val="nextTo"/>
        <c:txPr>
          <a:bodyPr/>
          <a:lstStyle/>
          <a:p>
            <a:pPr>
              <a:defRPr sz="900"/>
            </a:pPr>
            <a:endParaRPr lang="en-US"/>
          </a:p>
        </c:txPr>
        <c:crossAx val="104478208"/>
        <c:crosses val="autoZero"/>
        <c:crossBetween val="between"/>
      </c:valAx>
    </c:plotArea>
    <c:legend>
      <c:legendPos val="r"/>
      <c:layout>
        <c:manualLayout>
          <c:xMode val="edge"/>
          <c:yMode val="edge"/>
          <c:x val="0"/>
          <c:y val="0.77666497332994722"/>
          <c:w val="1"/>
          <c:h val="0.18570045214366857"/>
        </c:manualLayout>
      </c:layout>
      <c:overlay val="0"/>
      <c:txPr>
        <a:bodyPr/>
        <a:lstStyle/>
        <a:p>
          <a:pPr>
            <a:defRPr sz="900"/>
          </a:pPr>
          <a:endParaRPr lang="en-US"/>
        </a:p>
      </c:txPr>
    </c:legend>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latin typeface="+mj-lt"/>
              </a:defRPr>
            </a:pPr>
            <a:r>
              <a:rPr lang="en-US" sz="1000" b="1">
                <a:effectLst/>
                <a:latin typeface="+mj-lt"/>
              </a:rPr>
              <a:t>Firm</a:t>
            </a:r>
            <a:endParaRPr lang="en-US" sz="1000">
              <a:effectLst/>
              <a:latin typeface="+mj-lt"/>
            </a:endParaRPr>
          </a:p>
        </c:rich>
      </c:tx>
      <c:layout>
        <c:manualLayout>
          <c:xMode val="edge"/>
          <c:yMode val="edge"/>
          <c:x val="0.46393535055087676"/>
          <c:y val="4.0071517816778843E-3"/>
        </c:manualLayout>
      </c:layout>
      <c:overlay val="0"/>
    </c:title>
    <c:autoTitleDeleted val="0"/>
    <c:plotArea>
      <c:layout>
        <c:manualLayout>
          <c:layoutTarget val="inner"/>
          <c:xMode val="edge"/>
          <c:yMode val="edge"/>
          <c:x val="0.14005443384628533"/>
          <c:y val="0.1004059645243752"/>
          <c:w val="0.90703349131718269"/>
          <c:h val="0.54695987702732374"/>
        </c:manualLayout>
      </c:layout>
      <c:barChart>
        <c:barDir val="col"/>
        <c:grouping val="stacked"/>
        <c:varyColors val="0"/>
        <c:ser>
          <c:idx val="0"/>
          <c:order val="0"/>
          <c:tx>
            <c:strRef>
              <c:f>Charts!$M$5</c:f>
              <c:strCache>
                <c:ptCount val="1"/>
                <c:pt idx="0">
                  <c:v>Moderately to Substantially Worse</c:v>
                </c:pt>
              </c:strCache>
            </c:strRef>
          </c:tx>
          <c:spPr>
            <a:solidFill>
              <a:srgbClr val="FFC000"/>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Charts!$N$4:$O$4</c:f>
              <c:strCache>
                <c:ptCount val="2"/>
                <c:pt idx="0">
                  <c:v>Last Survey</c:v>
                </c:pt>
                <c:pt idx="1">
                  <c:v>Present Survey</c:v>
                </c:pt>
              </c:strCache>
            </c:strRef>
          </c:cat>
          <c:val>
            <c:numRef>
              <c:f>Charts!$N$5:$O$5</c:f>
              <c:numCache>
                <c:formatCode>0</c:formatCode>
                <c:ptCount val="2"/>
                <c:pt idx="0">
                  <c:v>28.048780487804876</c:v>
                </c:pt>
                <c:pt idx="1">
                  <c:v>54.237288135593204</c:v>
                </c:pt>
              </c:numCache>
            </c:numRef>
          </c:val>
          <c:extLst>
            <c:ext xmlns:c16="http://schemas.microsoft.com/office/drawing/2014/chart" uri="{C3380CC4-5D6E-409C-BE32-E72D297353CC}">
              <c16:uniqueId val="{00000000-9FC8-4B67-A44D-7BB3A47740B9}"/>
            </c:ext>
          </c:extLst>
        </c:ser>
        <c:ser>
          <c:idx val="1"/>
          <c:order val="1"/>
          <c:tx>
            <c:strRef>
              <c:f>Charts!$M$6</c:f>
              <c:strCache>
                <c:ptCount val="1"/>
                <c:pt idx="0">
                  <c:v>Same</c:v>
                </c:pt>
              </c:strCache>
            </c:strRef>
          </c:tx>
          <c:spPr>
            <a:solidFill>
              <a:srgbClr val="B80D48"/>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Charts!$N$4:$O$4</c:f>
              <c:strCache>
                <c:ptCount val="2"/>
                <c:pt idx="0">
                  <c:v>Last Survey</c:v>
                </c:pt>
                <c:pt idx="1">
                  <c:v>Present Survey</c:v>
                </c:pt>
              </c:strCache>
            </c:strRef>
          </c:cat>
          <c:val>
            <c:numRef>
              <c:f>Charts!$N$6:$O$6</c:f>
              <c:numCache>
                <c:formatCode>0</c:formatCode>
                <c:ptCount val="2"/>
                <c:pt idx="0">
                  <c:v>36.585365853658502</c:v>
                </c:pt>
                <c:pt idx="1">
                  <c:v>28.8135593220339</c:v>
                </c:pt>
              </c:numCache>
            </c:numRef>
          </c:val>
          <c:extLst>
            <c:ext xmlns:c16="http://schemas.microsoft.com/office/drawing/2014/chart" uri="{C3380CC4-5D6E-409C-BE32-E72D297353CC}">
              <c16:uniqueId val="{00000001-9FC8-4B67-A44D-7BB3A47740B9}"/>
            </c:ext>
          </c:extLst>
        </c:ser>
        <c:ser>
          <c:idx val="2"/>
          <c:order val="2"/>
          <c:tx>
            <c:strRef>
              <c:f>Charts!$M$7</c:f>
              <c:strCache>
                <c:ptCount val="1"/>
                <c:pt idx="0">
                  <c:v>Moderately to Substantially Better</c:v>
                </c:pt>
              </c:strCache>
            </c:strRef>
          </c:tx>
          <c:spPr>
            <a:solidFill>
              <a:srgbClr val="2B6A6C"/>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Charts!$N$4:$O$4</c:f>
              <c:strCache>
                <c:ptCount val="2"/>
                <c:pt idx="0">
                  <c:v>Last Survey</c:v>
                </c:pt>
                <c:pt idx="1">
                  <c:v>Present Survey</c:v>
                </c:pt>
              </c:strCache>
            </c:strRef>
          </c:cat>
          <c:val>
            <c:numRef>
              <c:f>Charts!$N$7:$O$7</c:f>
              <c:numCache>
                <c:formatCode>0</c:formatCode>
                <c:ptCount val="2"/>
                <c:pt idx="0">
                  <c:v>35.365853658536551</c:v>
                </c:pt>
                <c:pt idx="1">
                  <c:v>16.949152542372847</c:v>
                </c:pt>
              </c:numCache>
            </c:numRef>
          </c:val>
          <c:extLst>
            <c:ext xmlns:c16="http://schemas.microsoft.com/office/drawing/2014/chart" uri="{C3380CC4-5D6E-409C-BE32-E72D297353CC}">
              <c16:uniqueId val="{00000000-20E0-40FF-B485-30391EFEFE28}"/>
            </c:ext>
          </c:extLst>
        </c:ser>
        <c:dLbls>
          <c:showLegendKey val="0"/>
          <c:showVal val="0"/>
          <c:showCatName val="0"/>
          <c:showSerName val="0"/>
          <c:showPercent val="0"/>
          <c:showBubbleSize val="0"/>
        </c:dLbls>
        <c:gapWidth val="150"/>
        <c:overlap val="100"/>
        <c:axId val="104405632"/>
        <c:axId val="104423808"/>
      </c:barChart>
      <c:catAx>
        <c:axId val="104405632"/>
        <c:scaling>
          <c:orientation val="minMax"/>
        </c:scaling>
        <c:delete val="0"/>
        <c:axPos val="b"/>
        <c:numFmt formatCode="General" sourceLinked="0"/>
        <c:majorTickMark val="out"/>
        <c:minorTickMark val="none"/>
        <c:tickLblPos val="nextTo"/>
        <c:txPr>
          <a:bodyPr rot="0" vert="horz"/>
          <a:lstStyle/>
          <a:p>
            <a:pPr>
              <a:defRPr sz="900" b="1"/>
            </a:pPr>
            <a:endParaRPr lang="en-US"/>
          </a:p>
        </c:txPr>
        <c:crossAx val="104423808"/>
        <c:crosses val="autoZero"/>
        <c:auto val="1"/>
        <c:lblAlgn val="ctr"/>
        <c:lblOffset val="100"/>
        <c:noMultiLvlLbl val="0"/>
      </c:catAx>
      <c:valAx>
        <c:axId val="104423808"/>
        <c:scaling>
          <c:orientation val="minMax"/>
          <c:max val="100"/>
        </c:scaling>
        <c:delete val="0"/>
        <c:axPos val="l"/>
        <c:numFmt formatCode="0" sourceLinked="1"/>
        <c:majorTickMark val="out"/>
        <c:minorTickMark val="none"/>
        <c:tickLblPos val="nextTo"/>
        <c:txPr>
          <a:bodyPr/>
          <a:lstStyle/>
          <a:p>
            <a:pPr>
              <a:defRPr sz="900"/>
            </a:pPr>
            <a:endParaRPr lang="en-US"/>
          </a:p>
        </c:txPr>
        <c:crossAx val="104405632"/>
        <c:crosses val="autoZero"/>
        <c:crossBetween val="between"/>
      </c:valAx>
    </c:plotArea>
    <c:legend>
      <c:legendPos val="r"/>
      <c:layout>
        <c:manualLayout>
          <c:xMode val="edge"/>
          <c:yMode val="edge"/>
          <c:x val="3.6998048836730801E-2"/>
          <c:y val="0.79168105334467176"/>
          <c:w val="0.93323993363705793"/>
          <c:h val="0.18533027993014814"/>
        </c:manualLayout>
      </c:layout>
      <c:overlay val="0"/>
      <c:txPr>
        <a:bodyPr/>
        <a:lstStyle/>
        <a:p>
          <a:pPr>
            <a:defRPr sz="900"/>
          </a:pPr>
          <a:endParaRPr lang="en-US"/>
        </a:p>
      </c:txPr>
    </c:legend>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latin typeface="+mj-lt"/>
              </a:defRPr>
            </a:pPr>
            <a:r>
              <a:rPr lang="en-US" sz="1000">
                <a:latin typeface="+mj-lt"/>
              </a:rPr>
              <a:t>Economy</a:t>
            </a:r>
          </a:p>
        </c:rich>
      </c:tx>
      <c:layout>
        <c:manualLayout>
          <c:xMode val="edge"/>
          <c:yMode val="edge"/>
          <c:x val="0.44311947117721417"/>
          <c:y val="2.6881731810063456E-2"/>
        </c:manualLayout>
      </c:layout>
      <c:overlay val="0"/>
    </c:title>
    <c:autoTitleDeleted val="0"/>
    <c:plotArea>
      <c:layout>
        <c:manualLayout>
          <c:layoutTarget val="inner"/>
          <c:xMode val="edge"/>
          <c:yMode val="edge"/>
          <c:x val="8.8657587329481133E-2"/>
          <c:y val="0.15906534546835402"/>
          <c:w val="0.90072747344350435"/>
          <c:h val="0.51894103756711518"/>
        </c:manualLayout>
      </c:layout>
      <c:barChart>
        <c:barDir val="col"/>
        <c:grouping val="stacked"/>
        <c:varyColors val="0"/>
        <c:ser>
          <c:idx val="0"/>
          <c:order val="0"/>
          <c:tx>
            <c:strRef>
              <c:f>Charts!$A$29</c:f>
              <c:strCache>
                <c:ptCount val="1"/>
                <c:pt idx="0">
                  <c:v>Moderately to Substantially Worse</c:v>
                </c:pt>
              </c:strCache>
            </c:strRef>
          </c:tx>
          <c:spPr>
            <a:solidFill>
              <a:srgbClr val="FFC000"/>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Charts!$B$28:$C$28</c:f>
              <c:strCache>
                <c:ptCount val="2"/>
                <c:pt idx="0">
                  <c:v>Last Survey</c:v>
                </c:pt>
                <c:pt idx="1">
                  <c:v>Present Survey</c:v>
                </c:pt>
              </c:strCache>
            </c:strRef>
          </c:cat>
          <c:val>
            <c:numRef>
              <c:f>Charts!$B$29:$C$29</c:f>
              <c:numCache>
                <c:formatCode>0</c:formatCode>
                <c:ptCount val="2"/>
                <c:pt idx="0">
                  <c:v>16.867469879518072</c:v>
                </c:pt>
                <c:pt idx="1">
                  <c:v>55.000000000000007</c:v>
                </c:pt>
              </c:numCache>
            </c:numRef>
          </c:val>
          <c:extLst>
            <c:ext xmlns:c16="http://schemas.microsoft.com/office/drawing/2014/chart" uri="{C3380CC4-5D6E-409C-BE32-E72D297353CC}">
              <c16:uniqueId val="{00000000-9A50-497F-B086-D607C1CF0BD5}"/>
            </c:ext>
          </c:extLst>
        </c:ser>
        <c:ser>
          <c:idx val="1"/>
          <c:order val="1"/>
          <c:tx>
            <c:strRef>
              <c:f>Charts!$A$30</c:f>
              <c:strCache>
                <c:ptCount val="1"/>
                <c:pt idx="0">
                  <c:v>Same</c:v>
                </c:pt>
              </c:strCache>
            </c:strRef>
          </c:tx>
          <c:spPr>
            <a:solidFill>
              <a:srgbClr val="B80D48"/>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Charts!$B$28:$C$28</c:f>
              <c:strCache>
                <c:ptCount val="2"/>
                <c:pt idx="0">
                  <c:v>Last Survey</c:v>
                </c:pt>
                <c:pt idx="1">
                  <c:v>Present Survey</c:v>
                </c:pt>
              </c:strCache>
            </c:strRef>
          </c:cat>
          <c:val>
            <c:numRef>
              <c:f>Charts!$B$30:$C$30</c:f>
              <c:numCache>
                <c:formatCode>0</c:formatCode>
                <c:ptCount val="2"/>
                <c:pt idx="0">
                  <c:v>31.325301204819279</c:v>
                </c:pt>
                <c:pt idx="1">
                  <c:v>15</c:v>
                </c:pt>
              </c:numCache>
            </c:numRef>
          </c:val>
          <c:extLst>
            <c:ext xmlns:c16="http://schemas.microsoft.com/office/drawing/2014/chart" uri="{C3380CC4-5D6E-409C-BE32-E72D297353CC}">
              <c16:uniqueId val="{00000001-9A50-497F-B086-D607C1CF0BD5}"/>
            </c:ext>
          </c:extLst>
        </c:ser>
        <c:ser>
          <c:idx val="2"/>
          <c:order val="2"/>
          <c:tx>
            <c:strRef>
              <c:f>Charts!$A$31</c:f>
              <c:strCache>
                <c:ptCount val="1"/>
                <c:pt idx="0">
                  <c:v>Moderately to Substantially Better</c:v>
                </c:pt>
              </c:strCache>
            </c:strRef>
          </c:tx>
          <c:spPr>
            <a:solidFill>
              <a:srgbClr val="2B6A6C"/>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Charts!$B$28:$C$28</c:f>
              <c:strCache>
                <c:ptCount val="2"/>
                <c:pt idx="0">
                  <c:v>Last Survey</c:v>
                </c:pt>
                <c:pt idx="1">
                  <c:v>Present Survey</c:v>
                </c:pt>
              </c:strCache>
            </c:strRef>
          </c:cat>
          <c:val>
            <c:numRef>
              <c:f>Charts!$B$31:$C$31</c:f>
              <c:numCache>
                <c:formatCode>0</c:formatCode>
                <c:ptCount val="2"/>
                <c:pt idx="0">
                  <c:v>51.807228915662577</c:v>
                </c:pt>
                <c:pt idx="1">
                  <c:v>30</c:v>
                </c:pt>
              </c:numCache>
            </c:numRef>
          </c:val>
          <c:extLst>
            <c:ext xmlns:c16="http://schemas.microsoft.com/office/drawing/2014/chart" uri="{C3380CC4-5D6E-409C-BE32-E72D297353CC}">
              <c16:uniqueId val="{00000000-7266-4E78-B6D8-38D18F5F3DA6}"/>
            </c:ext>
          </c:extLst>
        </c:ser>
        <c:dLbls>
          <c:showLegendKey val="0"/>
          <c:showVal val="0"/>
          <c:showCatName val="0"/>
          <c:showSerName val="0"/>
          <c:showPercent val="0"/>
          <c:showBubbleSize val="0"/>
        </c:dLbls>
        <c:gapWidth val="150"/>
        <c:overlap val="100"/>
        <c:axId val="106792064"/>
        <c:axId val="106793600"/>
      </c:barChart>
      <c:catAx>
        <c:axId val="106792064"/>
        <c:scaling>
          <c:orientation val="minMax"/>
        </c:scaling>
        <c:delete val="0"/>
        <c:axPos val="b"/>
        <c:numFmt formatCode="General" sourceLinked="0"/>
        <c:majorTickMark val="out"/>
        <c:minorTickMark val="none"/>
        <c:tickLblPos val="nextTo"/>
        <c:txPr>
          <a:bodyPr rot="0" vert="horz"/>
          <a:lstStyle/>
          <a:p>
            <a:pPr>
              <a:defRPr sz="900"/>
            </a:pPr>
            <a:endParaRPr lang="en-US"/>
          </a:p>
        </c:txPr>
        <c:crossAx val="106793600"/>
        <c:crosses val="autoZero"/>
        <c:auto val="1"/>
        <c:lblAlgn val="ctr"/>
        <c:lblOffset val="100"/>
        <c:noMultiLvlLbl val="0"/>
      </c:catAx>
      <c:valAx>
        <c:axId val="106793600"/>
        <c:scaling>
          <c:orientation val="minMax"/>
          <c:max val="100"/>
        </c:scaling>
        <c:delete val="0"/>
        <c:axPos val="l"/>
        <c:numFmt formatCode="0" sourceLinked="1"/>
        <c:majorTickMark val="out"/>
        <c:minorTickMark val="none"/>
        <c:tickLblPos val="nextTo"/>
        <c:txPr>
          <a:bodyPr/>
          <a:lstStyle/>
          <a:p>
            <a:pPr>
              <a:defRPr sz="900"/>
            </a:pPr>
            <a:endParaRPr lang="en-US"/>
          </a:p>
        </c:txPr>
        <c:crossAx val="106792064"/>
        <c:crosses val="autoZero"/>
        <c:crossBetween val="between"/>
      </c:valAx>
    </c:plotArea>
    <c:legend>
      <c:legendPos val="r"/>
      <c:layout>
        <c:manualLayout>
          <c:xMode val="edge"/>
          <c:yMode val="edge"/>
          <c:x val="3.7712054285897197E-2"/>
          <c:y val="0.80765972722873969"/>
          <c:w val="0.96228794571410259"/>
          <c:h val="0.19234027277126117"/>
        </c:manualLayout>
      </c:layout>
      <c:overlay val="0"/>
      <c:txPr>
        <a:bodyPr/>
        <a:lstStyle/>
        <a:p>
          <a:pPr>
            <a:defRPr sz="900"/>
          </a:pPr>
          <a:endParaRPr lang="en-US"/>
        </a:p>
      </c:txPr>
    </c:legend>
    <c:plotVisOnly val="1"/>
    <c:dispBlanksAs val="gap"/>
    <c:showDLblsOverMax val="0"/>
  </c:chart>
  <c:spPr>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latin typeface="+mj-lt"/>
              </a:defRPr>
            </a:pPr>
            <a:r>
              <a:rPr lang="en-US" sz="1000" b="1" i="0" u="none" strike="noStrike" baseline="0">
                <a:effectLst/>
                <a:latin typeface="+mj-lt"/>
              </a:rPr>
              <a:t>Industry</a:t>
            </a:r>
            <a:endParaRPr lang="en-US" sz="1000">
              <a:latin typeface="+mj-lt"/>
            </a:endParaRPr>
          </a:p>
        </c:rich>
      </c:tx>
      <c:layout>
        <c:manualLayout>
          <c:xMode val="edge"/>
          <c:yMode val="edge"/>
          <c:x val="0.42628102547066832"/>
          <c:y val="5.0125313283208017E-3"/>
        </c:manualLayout>
      </c:layout>
      <c:overlay val="0"/>
    </c:title>
    <c:autoTitleDeleted val="0"/>
    <c:plotArea>
      <c:layout>
        <c:manualLayout>
          <c:layoutTarget val="inner"/>
          <c:xMode val="edge"/>
          <c:yMode val="edge"/>
          <c:x val="8.6071741032370933E-2"/>
          <c:y val="0.12157598721212494"/>
          <c:w val="0.90917847769029003"/>
          <c:h val="0.56417895131529661"/>
        </c:manualLayout>
      </c:layout>
      <c:barChart>
        <c:barDir val="col"/>
        <c:grouping val="stacked"/>
        <c:varyColors val="0"/>
        <c:ser>
          <c:idx val="0"/>
          <c:order val="0"/>
          <c:tx>
            <c:strRef>
              <c:f>Charts!$G$29</c:f>
              <c:strCache>
                <c:ptCount val="1"/>
                <c:pt idx="0">
                  <c:v>Moderately to Substantially Worse</c:v>
                </c:pt>
              </c:strCache>
            </c:strRef>
          </c:tx>
          <c:spPr>
            <a:solidFill>
              <a:srgbClr val="FFC000"/>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Charts!$H$28:$I$28</c:f>
              <c:strCache>
                <c:ptCount val="2"/>
                <c:pt idx="0">
                  <c:v>Last Survey</c:v>
                </c:pt>
                <c:pt idx="1">
                  <c:v>Present Survey</c:v>
                </c:pt>
              </c:strCache>
            </c:strRef>
          </c:cat>
          <c:val>
            <c:numRef>
              <c:f>Charts!$H$29:$I$29</c:f>
              <c:numCache>
                <c:formatCode>0</c:formatCode>
                <c:ptCount val="2"/>
                <c:pt idx="0">
                  <c:v>14.634146341463417</c:v>
                </c:pt>
                <c:pt idx="1">
                  <c:v>49.152542372881392</c:v>
                </c:pt>
              </c:numCache>
            </c:numRef>
          </c:val>
          <c:extLst>
            <c:ext xmlns:c16="http://schemas.microsoft.com/office/drawing/2014/chart" uri="{C3380CC4-5D6E-409C-BE32-E72D297353CC}">
              <c16:uniqueId val="{00000000-F727-4619-94A3-B48CAF115A47}"/>
            </c:ext>
          </c:extLst>
        </c:ser>
        <c:ser>
          <c:idx val="1"/>
          <c:order val="1"/>
          <c:tx>
            <c:strRef>
              <c:f>Charts!$G$30</c:f>
              <c:strCache>
                <c:ptCount val="1"/>
                <c:pt idx="0">
                  <c:v>Same</c:v>
                </c:pt>
              </c:strCache>
            </c:strRef>
          </c:tx>
          <c:spPr>
            <a:solidFill>
              <a:srgbClr val="B80D48"/>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Charts!$H$28:$I$28</c:f>
              <c:strCache>
                <c:ptCount val="2"/>
                <c:pt idx="0">
                  <c:v>Last Survey</c:v>
                </c:pt>
                <c:pt idx="1">
                  <c:v>Present Survey</c:v>
                </c:pt>
              </c:strCache>
            </c:strRef>
          </c:cat>
          <c:val>
            <c:numRef>
              <c:f>Charts!$H$30:$I$30</c:f>
              <c:numCache>
                <c:formatCode>0</c:formatCode>
                <c:ptCount val="2"/>
                <c:pt idx="0">
                  <c:v>30.487804878048781</c:v>
                </c:pt>
                <c:pt idx="1">
                  <c:v>8.4745762711864518</c:v>
                </c:pt>
              </c:numCache>
            </c:numRef>
          </c:val>
          <c:extLst>
            <c:ext xmlns:c16="http://schemas.microsoft.com/office/drawing/2014/chart" uri="{C3380CC4-5D6E-409C-BE32-E72D297353CC}">
              <c16:uniqueId val="{00000001-F727-4619-94A3-B48CAF115A47}"/>
            </c:ext>
          </c:extLst>
        </c:ser>
        <c:ser>
          <c:idx val="2"/>
          <c:order val="2"/>
          <c:tx>
            <c:strRef>
              <c:f>Charts!$G$31</c:f>
              <c:strCache>
                <c:ptCount val="1"/>
                <c:pt idx="0">
                  <c:v>Moderately to Substantially Better</c:v>
                </c:pt>
              </c:strCache>
            </c:strRef>
          </c:tx>
          <c:spPr>
            <a:solidFill>
              <a:srgbClr val="2B6A6C"/>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Charts!$H$28:$I$28</c:f>
              <c:strCache>
                <c:ptCount val="2"/>
                <c:pt idx="0">
                  <c:v>Last Survey</c:v>
                </c:pt>
                <c:pt idx="1">
                  <c:v>Present Survey</c:v>
                </c:pt>
              </c:strCache>
            </c:strRef>
          </c:cat>
          <c:val>
            <c:numRef>
              <c:f>Charts!$H$31:$I$31</c:f>
              <c:numCache>
                <c:formatCode>0</c:formatCode>
                <c:ptCount val="2"/>
                <c:pt idx="0">
                  <c:v>54.878048780487809</c:v>
                </c:pt>
                <c:pt idx="1">
                  <c:v>42.372881355932137</c:v>
                </c:pt>
              </c:numCache>
            </c:numRef>
          </c:val>
          <c:extLst>
            <c:ext xmlns:c16="http://schemas.microsoft.com/office/drawing/2014/chart" uri="{C3380CC4-5D6E-409C-BE32-E72D297353CC}">
              <c16:uniqueId val="{00000000-E714-405D-BD3B-D30BBCF451BD}"/>
            </c:ext>
          </c:extLst>
        </c:ser>
        <c:dLbls>
          <c:showLegendKey val="0"/>
          <c:showVal val="0"/>
          <c:showCatName val="0"/>
          <c:showSerName val="0"/>
          <c:showPercent val="0"/>
          <c:showBubbleSize val="0"/>
        </c:dLbls>
        <c:gapWidth val="150"/>
        <c:overlap val="100"/>
        <c:axId val="106858752"/>
        <c:axId val="106872832"/>
      </c:barChart>
      <c:catAx>
        <c:axId val="106858752"/>
        <c:scaling>
          <c:orientation val="minMax"/>
        </c:scaling>
        <c:delete val="0"/>
        <c:axPos val="b"/>
        <c:numFmt formatCode="General" sourceLinked="0"/>
        <c:majorTickMark val="out"/>
        <c:minorTickMark val="none"/>
        <c:tickLblPos val="nextTo"/>
        <c:txPr>
          <a:bodyPr rot="0" vert="horz"/>
          <a:lstStyle/>
          <a:p>
            <a:pPr>
              <a:defRPr sz="900"/>
            </a:pPr>
            <a:endParaRPr lang="en-US"/>
          </a:p>
        </c:txPr>
        <c:crossAx val="106872832"/>
        <c:crosses val="autoZero"/>
        <c:auto val="1"/>
        <c:lblAlgn val="ctr"/>
        <c:lblOffset val="100"/>
        <c:noMultiLvlLbl val="0"/>
      </c:catAx>
      <c:valAx>
        <c:axId val="106872832"/>
        <c:scaling>
          <c:orientation val="minMax"/>
          <c:max val="100"/>
        </c:scaling>
        <c:delete val="0"/>
        <c:axPos val="l"/>
        <c:numFmt formatCode="0" sourceLinked="1"/>
        <c:majorTickMark val="out"/>
        <c:minorTickMark val="none"/>
        <c:tickLblPos val="nextTo"/>
        <c:txPr>
          <a:bodyPr/>
          <a:lstStyle/>
          <a:p>
            <a:pPr>
              <a:defRPr sz="900"/>
            </a:pPr>
            <a:endParaRPr lang="en-US"/>
          </a:p>
        </c:txPr>
        <c:crossAx val="106858752"/>
        <c:crosses val="autoZero"/>
        <c:crossBetween val="between"/>
      </c:valAx>
    </c:plotArea>
    <c:legend>
      <c:legendPos val="r"/>
      <c:layout>
        <c:manualLayout>
          <c:xMode val="edge"/>
          <c:yMode val="edge"/>
          <c:x val="4.0612984268027133E-2"/>
          <c:y val="0.82563968977562019"/>
          <c:w val="0.95938693955931387"/>
          <c:h val="0.17436031022437989"/>
        </c:manualLayout>
      </c:layout>
      <c:overlay val="0"/>
      <c:txPr>
        <a:bodyPr/>
        <a:lstStyle/>
        <a:p>
          <a:pPr>
            <a:defRPr sz="900"/>
          </a:pPr>
          <a:endParaRPr lang="en-US"/>
        </a:p>
      </c:txPr>
    </c:legend>
    <c:plotVisOnly val="1"/>
    <c:dispBlanksAs val="gap"/>
    <c:showDLblsOverMax val="0"/>
  </c:chart>
  <c:spPr>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latin typeface="+mj-lt"/>
              </a:defRPr>
            </a:pPr>
            <a:r>
              <a:rPr lang="en-US" sz="1000" b="1" i="0" baseline="0">
                <a:effectLst/>
                <a:latin typeface="+mj-lt"/>
              </a:rPr>
              <a:t>Firm</a:t>
            </a:r>
            <a:endParaRPr lang="en-US" sz="1000">
              <a:effectLst/>
              <a:latin typeface="+mj-lt"/>
            </a:endParaRPr>
          </a:p>
        </c:rich>
      </c:tx>
      <c:layout>
        <c:manualLayout>
          <c:xMode val="edge"/>
          <c:yMode val="edge"/>
          <c:x val="0.469713844277101"/>
          <c:y val="0"/>
        </c:manualLayout>
      </c:layout>
      <c:overlay val="0"/>
    </c:title>
    <c:autoTitleDeleted val="0"/>
    <c:plotArea>
      <c:layout>
        <c:manualLayout>
          <c:layoutTarget val="inner"/>
          <c:xMode val="edge"/>
          <c:yMode val="edge"/>
          <c:x val="0.14524156702634394"/>
          <c:y val="0.10613408730839322"/>
          <c:w val="0.88542271199150957"/>
          <c:h val="0.55514551323446215"/>
        </c:manualLayout>
      </c:layout>
      <c:barChart>
        <c:barDir val="col"/>
        <c:grouping val="stacked"/>
        <c:varyColors val="0"/>
        <c:ser>
          <c:idx val="0"/>
          <c:order val="0"/>
          <c:tx>
            <c:strRef>
              <c:f>Charts!$N$29</c:f>
              <c:strCache>
                <c:ptCount val="1"/>
                <c:pt idx="0">
                  <c:v>Moderately to Substantially Worse</c:v>
                </c:pt>
              </c:strCache>
            </c:strRef>
          </c:tx>
          <c:spPr>
            <a:solidFill>
              <a:srgbClr val="FFC000"/>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Charts!$O$28:$P$28</c:f>
              <c:strCache>
                <c:ptCount val="2"/>
                <c:pt idx="0">
                  <c:v>Last Survey</c:v>
                </c:pt>
                <c:pt idx="1">
                  <c:v>Present Survey</c:v>
                </c:pt>
              </c:strCache>
            </c:strRef>
          </c:cat>
          <c:val>
            <c:numRef>
              <c:f>Charts!$O$29:$P$29</c:f>
              <c:numCache>
                <c:formatCode>0</c:formatCode>
                <c:ptCount val="2"/>
                <c:pt idx="0">
                  <c:v>9.6385542168674707</c:v>
                </c:pt>
                <c:pt idx="1">
                  <c:v>32.203389830508513</c:v>
                </c:pt>
              </c:numCache>
            </c:numRef>
          </c:val>
          <c:extLst>
            <c:ext xmlns:c16="http://schemas.microsoft.com/office/drawing/2014/chart" uri="{C3380CC4-5D6E-409C-BE32-E72D297353CC}">
              <c16:uniqueId val="{00000000-7680-409F-ADF2-52F430C9BD3E}"/>
            </c:ext>
          </c:extLst>
        </c:ser>
        <c:ser>
          <c:idx val="1"/>
          <c:order val="1"/>
          <c:tx>
            <c:strRef>
              <c:f>Charts!$N$30</c:f>
              <c:strCache>
                <c:ptCount val="1"/>
                <c:pt idx="0">
                  <c:v>Same</c:v>
                </c:pt>
              </c:strCache>
            </c:strRef>
          </c:tx>
          <c:spPr>
            <a:solidFill>
              <a:srgbClr val="B80D48"/>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Charts!$O$28:$P$28</c:f>
              <c:strCache>
                <c:ptCount val="2"/>
                <c:pt idx="0">
                  <c:v>Last Survey</c:v>
                </c:pt>
                <c:pt idx="1">
                  <c:v>Present Survey</c:v>
                </c:pt>
              </c:strCache>
            </c:strRef>
          </c:cat>
          <c:val>
            <c:numRef>
              <c:f>Charts!$O$30:$P$30</c:f>
              <c:numCache>
                <c:formatCode>0</c:formatCode>
                <c:ptCount val="2"/>
                <c:pt idx="0">
                  <c:v>30.120481927710845</c:v>
                </c:pt>
                <c:pt idx="1">
                  <c:v>20.338983050847478</c:v>
                </c:pt>
              </c:numCache>
            </c:numRef>
          </c:val>
          <c:extLst>
            <c:ext xmlns:c16="http://schemas.microsoft.com/office/drawing/2014/chart" uri="{C3380CC4-5D6E-409C-BE32-E72D297353CC}">
              <c16:uniqueId val="{00000001-7680-409F-ADF2-52F430C9BD3E}"/>
            </c:ext>
          </c:extLst>
        </c:ser>
        <c:ser>
          <c:idx val="2"/>
          <c:order val="2"/>
          <c:tx>
            <c:strRef>
              <c:f>Charts!$N$31</c:f>
              <c:strCache>
                <c:ptCount val="1"/>
                <c:pt idx="0">
                  <c:v>Moderately to Substantially Better</c:v>
                </c:pt>
              </c:strCache>
            </c:strRef>
          </c:tx>
          <c:spPr>
            <a:solidFill>
              <a:srgbClr val="2B6A6C"/>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Charts!$O$28:$P$28</c:f>
              <c:strCache>
                <c:ptCount val="2"/>
                <c:pt idx="0">
                  <c:v>Last Survey</c:v>
                </c:pt>
                <c:pt idx="1">
                  <c:v>Present Survey</c:v>
                </c:pt>
              </c:strCache>
            </c:strRef>
          </c:cat>
          <c:val>
            <c:numRef>
              <c:f>Charts!$O$31:$P$31</c:f>
              <c:numCache>
                <c:formatCode>0</c:formatCode>
                <c:ptCount val="2"/>
                <c:pt idx="0">
                  <c:v>60.24096385542169</c:v>
                </c:pt>
                <c:pt idx="1">
                  <c:v>47.457627118643977</c:v>
                </c:pt>
              </c:numCache>
            </c:numRef>
          </c:val>
          <c:extLst>
            <c:ext xmlns:c16="http://schemas.microsoft.com/office/drawing/2014/chart" uri="{C3380CC4-5D6E-409C-BE32-E72D297353CC}">
              <c16:uniqueId val="{00000000-C54C-4E7E-913E-E2B8B7757C8F}"/>
            </c:ext>
          </c:extLst>
        </c:ser>
        <c:dLbls>
          <c:showLegendKey val="0"/>
          <c:showVal val="0"/>
          <c:showCatName val="0"/>
          <c:showSerName val="0"/>
          <c:showPercent val="0"/>
          <c:showBubbleSize val="0"/>
        </c:dLbls>
        <c:gapWidth val="150"/>
        <c:overlap val="100"/>
        <c:axId val="105663872"/>
        <c:axId val="105673856"/>
      </c:barChart>
      <c:catAx>
        <c:axId val="105663872"/>
        <c:scaling>
          <c:orientation val="minMax"/>
        </c:scaling>
        <c:delete val="0"/>
        <c:axPos val="b"/>
        <c:numFmt formatCode="General" sourceLinked="0"/>
        <c:majorTickMark val="out"/>
        <c:minorTickMark val="none"/>
        <c:tickLblPos val="nextTo"/>
        <c:txPr>
          <a:bodyPr rot="0" vert="horz"/>
          <a:lstStyle/>
          <a:p>
            <a:pPr>
              <a:defRPr sz="900"/>
            </a:pPr>
            <a:endParaRPr lang="en-US"/>
          </a:p>
        </c:txPr>
        <c:crossAx val="105673856"/>
        <c:crosses val="autoZero"/>
        <c:auto val="1"/>
        <c:lblAlgn val="ctr"/>
        <c:lblOffset val="100"/>
        <c:noMultiLvlLbl val="0"/>
      </c:catAx>
      <c:valAx>
        <c:axId val="105673856"/>
        <c:scaling>
          <c:orientation val="minMax"/>
          <c:max val="100"/>
        </c:scaling>
        <c:delete val="0"/>
        <c:axPos val="l"/>
        <c:numFmt formatCode="0" sourceLinked="1"/>
        <c:majorTickMark val="out"/>
        <c:minorTickMark val="none"/>
        <c:tickLblPos val="nextTo"/>
        <c:txPr>
          <a:bodyPr/>
          <a:lstStyle/>
          <a:p>
            <a:pPr>
              <a:defRPr sz="900"/>
            </a:pPr>
            <a:endParaRPr lang="en-US"/>
          </a:p>
        </c:txPr>
        <c:crossAx val="105663872"/>
        <c:crosses val="autoZero"/>
        <c:crossBetween val="between"/>
      </c:valAx>
    </c:plotArea>
    <c:legend>
      <c:legendPos val="r"/>
      <c:layout>
        <c:manualLayout>
          <c:xMode val="edge"/>
          <c:yMode val="edge"/>
          <c:x val="3.0125742268290651E-2"/>
          <c:y val="0.79243089529862232"/>
          <c:w val="0.96987426259479914"/>
          <c:h val="0.20756910470137802"/>
        </c:manualLayout>
      </c:layout>
      <c:overlay val="0"/>
      <c:txPr>
        <a:bodyPr/>
        <a:lstStyle/>
        <a:p>
          <a:pPr>
            <a:defRPr sz="900"/>
          </a:pPr>
          <a:endParaRPr lang="en-US"/>
        </a:p>
      </c:txPr>
    </c:legend>
    <c:plotVisOnly val="1"/>
    <c:dispBlanksAs val="gap"/>
    <c:showDLblsOverMax val="0"/>
  </c:chart>
  <c:spPr>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290175750177562"/>
          <c:y val="7.9252288585877989E-2"/>
          <c:w val="0.77978428547315082"/>
          <c:h val="0.63409154343511964"/>
        </c:manualLayout>
      </c:layout>
      <c:barChart>
        <c:barDir val="col"/>
        <c:grouping val="stacked"/>
        <c:varyColors val="0"/>
        <c:ser>
          <c:idx val="0"/>
          <c:order val="0"/>
          <c:tx>
            <c:strRef>
              <c:f>'Optnl para'!$A$18</c:f>
              <c:strCache>
                <c:ptCount val="1"/>
                <c:pt idx="0">
                  <c:v>Much higher to higher</c:v>
                </c:pt>
              </c:strCache>
            </c:strRef>
          </c:tx>
          <c:spPr>
            <a:solidFill>
              <a:srgbClr val="2B6A6C"/>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'Optnl para'!$BI$1:$BK$1</c:f>
              <c:strCache>
                <c:ptCount val="3"/>
                <c:pt idx="0">
                  <c:v> Q4 2018-19</c:v>
                </c:pt>
                <c:pt idx="1">
                  <c:v> Q3 2019-20</c:v>
                </c:pt>
                <c:pt idx="2">
                  <c:v> Q4 2019-20</c:v>
                </c:pt>
              </c:strCache>
            </c:strRef>
          </c:cat>
          <c:val>
            <c:numRef>
              <c:f>'Optnl para'!$BI$18:$BK$18</c:f>
              <c:numCache>
                <c:formatCode>0</c:formatCode>
                <c:ptCount val="3"/>
                <c:pt idx="0">
                  <c:v>39.344262295081961</c:v>
                </c:pt>
                <c:pt idx="1">
                  <c:v>36.58536585365853</c:v>
                </c:pt>
                <c:pt idx="2">
                  <c:v>36.842105263157897</c:v>
                </c:pt>
              </c:numCache>
            </c:numRef>
          </c:val>
          <c:extLst>
            <c:ext xmlns:c16="http://schemas.microsoft.com/office/drawing/2014/chart" uri="{C3380CC4-5D6E-409C-BE32-E72D297353CC}">
              <c16:uniqueId val="{00000000-E38A-405A-8EF8-83E4986F52DC}"/>
            </c:ext>
          </c:extLst>
        </c:ser>
        <c:ser>
          <c:idx val="1"/>
          <c:order val="1"/>
          <c:tx>
            <c:strRef>
              <c:f>'Optnl para'!$A$19</c:f>
              <c:strCache>
                <c:ptCount val="1"/>
                <c:pt idx="0">
                  <c:v>Same</c:v>
                </c:pt>
              </c:strCache>
            </c:strRef>
          </c:tx>
          <c:spPr>
            <a:solidFill>
              <a:srgbClr val="FFC0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'Optnl para'!$BI$1:$BK$1</c:f>
              <c:strCache>
                <c:ptCount val="3"/>
                <c:pt idx="0">
                  <c:v> Q4 2018-19</c:v>
                </c:pt>
                <c:pt idx="1">
                  <c:v> Q3 2019-20</c:v>
                </c:pt>
                <c:pt idx="2">
                  <c:v> Q4 2019-20</c:v>
                </c:pt>
              </c:strCache>
            </c:strRef>
          </c:cat>
          <c:val>
            <c:numRef>
              <c:f>'Optnl para'!$BI$19:$BK$19</c:f>
              <c:numCache>
                <c:formatCode>0</c:formatCode>
                <c:ptCount val="3"/>
                <c:pt idx="0">
                  <c:v>41</c:v>
                </c:pt>
                <c:pt idx="1">
                  <c:v>33</c:v>
                </c:pt>
                <c:pt idx="2">
                  <c:v>25</c:v>
                </c:pt>
              </c:numCache>
            </c:numRef>
          </c:val>
          <c:extLst>
            <c:ext xmlns:c16="http://schemas.microsoft.com/office/drawing/2014/chart" uri="{C3380CC4-5D6E-409C-BE32-E72D297353CC}">
              <c16:uniqueId val="{00000000-247B-4418-A529-4AF728A5ECEB}"/>
            </c:ext>
          </c:extLst>
        </c:ser>
        <c:ser>
          <c:idx val="2"/>
          <c:order val="2"/>
          <c:tx>
            <c:strRef>
              <c:f>'Optnl para'!$A$20</c:f>
              <c:strCache>
                <c:ptCount val="1"/>
                <c:pt idx="0">
                  <c:v>Lower</c:v>
                </c:pt>
              </c:strCache>
            </c:strRef>
          </c:tx>
          <c:spPr>
            <a:solidFill>
              <a:srgbClr val="B80D48"/>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'Optnl para'!$BI$1:$BK$1</c:f>
              <c:strCache>
                <c:ptCount val="3"/>
                <c:pt idx="0">
                  <c:v> Q4 2018-19</c:v>
                </c:pt>
                <c:pt idx="1">
                  <c:v> Q3 2019-20</c:v>
                </c:pt>
                <c:pt idx="2">
                  <c:v> Q4 2019-20</c:v>
                </c:pt>
              </c:strCache>
            </c:strRef>
          </c:cat>
          <c:val>
            <c:numRef>
              <c:f>'Optnl para'!$BI$20:$BK$20</c:f>
              <c:numCache>
                <c:formatCode>0</c:formatCode>
                <c:ptCount val="3"/>
                <c:pt idx="0">
                  <c:v>20</c:v>
                </c:pt>
                <c:pt idx="1">
                  <c:v>30</c:v>
                </c:pt>
                <c:pt idx="2">
                  <c:v>38</c:v>
                </c:pt>
              </c:numCache>
            </c:numRef>
          </c:val>
          <c:extLst>
            <c:ext xmlns:c16="http://schemas.microsoft.com/office/drawing/2014/chart" uri="{C3380CC4-5D6E-409C-BE32-E72D297353CC}">
              <c16:uniqueId val="{00000001-247B-4418-A529-4AF728A5ECEB}"/>
            </c:ext>
          </c:extLst>
        </c:ser>
        <c:dLbls>
          <c:showLegendKey val="0"/>
          <c:showVal val="0"/>
          <c:showCatName val="0"/>
          <c:showSerName val="0"/>
          <c:showPercent val="0"/>
          <c:showBubbleSize val="0"/>
        </c:dLbls>
        <c:gapWidth val="219"/>
        <c:overlap val="100"/>
        <c:axId val="106972288"/>
        <c:axId val="106973824"/>
      </c:barChart>
      <c:catAx>
        <c:axId val="106972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06973824"/>
        <c:crosses val="autoZero"/>
        <c:auto val="1"/>
        <c:lblAlgn val="ctr"/>
        <c:lblOffset val="100"/>
        <c:noMultiLvlLbl val="0"/>
      </c:catAx>
      <c:valAx>
        <c:axId val="106973824"/>
        <c:scaling>
          <c:orientation val="minMax"/>
          <c:max val="1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06972288"/>
        <c:crosses val="autoZero"/>
        <c:crossBetween val="between"/>
      </c:valAx>
      <c:spPr>
        <a:noFill/>
        <a:ln>
          <a:noFill/>
        </a:ln>
        <a:effectLst/>
      </c:spPr>
    </c:plotArea>
    <c:legend>
      <c:legendPos val="b"/>
      <c:overlay val="0"/>
      <c:txPr>
        <a:bodyPr/>
        <a:lstStyle/>
        <a:p>
          <a:pPr>
            <a:defRPr sz="800"/>
          </a:pPr>
          <a:endParaRPr lang="en-US"/>
        </a:p>
      </c:txPr>
    </c:legend>
    <c:plotVisOnly val="1"/>
    <c:dispBlanksAs val="gap"/>
    <c:showDLblsOverMax val="0"/>
  </c:chart>
  <c:spPr>
    <a:solidFill>
      <a:schemeClr val="bg1"/>
    </a:solidFill>
    <a:ln w="9525" cap="flat" cmpd="sng" algn="ctr">
      <a:noFill/>
      <a:round/>
    </a:ln>
    <a:effectLst/>
  </c:spPr>
  <c:txPr>
    <a:bodyPr/>
    <a:lstStyle/>
    <a:p>
      <a:pPr>
        <a:defRPr sz="9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465075425159595"/>
          <c:y val="0.14153142273866193"/>
          <c:w val="0.81343185126576989"/>
          <c:h val="0.56453933342844165"/>
        </c:manualLayout>
      </c:layout>
      <c:barChart>
        <c:barDir val="col"/>
        <c:grouping val="stacked"/>
        <c:varyColors val="0"/>
        <c:ser>
          <c:idx val="0"/>
          <c:order val="0"/>
          <c:tx>
            <c:strRef>
              <c:f>'Optnl para'!$A$3</c:f>
              <c:strCache>
                <c:ptCount val="1"/>
                <c:pt idx="0">
                  <c:v>Much higher to higher</c:v>
                </c:pt>
              </c:strCache>
            </c:strRef>
          </c:tx>
          <c:spPr>
            <a:solidFill>
              <a:srgbClr val="2B6A6C"/>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'Optnl para'!$BI$1:$BK$1</c:f>
              <c:strCache>
                <c:ptCount val="3"/>
                <c:pt idx="0">
                  <c:v> Q4 2018-19</c:v>
                </c:pt>
                <c:pt idx="1">
                  <c:v> Q3 2019-20</c:v>
                </c:pt>
                <c:pt idx="2">
                  <c:v> Q4 2019-20</c:v>
                </c:pt>
              </c:strCache>
            </c:strRef>
          </c:cat>
          <c:val>
            <c:numRef>
              <c:f>'Optnl para'!$BI$3:$BK$3</c:f>
              <c:numCache>
                <c:formatCode>0</c:formatCode>
                <c:ptCount val="3"/>
                <c:pt idx="0">
                  <c:v>53.030303030303031</c:v>
                </c:pt>
                <c:pt idx="1">
                  <c:v>42.68292682926829</c:v>
                </c:pt>
                <c:pt idx="2">
                  <c:v>35</c:v>
                </c:pt>
              </c:numCache>
            </c:numRef>
          </c:val>
          <c:extLst>
            <c:ext xmlns:c16="http://schemas.microsoft.com/office/drawing/2014/chart" uri="{C3380CC4-5D6E-409C-BE32-E72D297353CC}">
              <c16:uniqueId val="{00000000-F128-46D9-BA1E-22EC5E84F21D}"/>
            </c:ext>
          </c:extLst>
        </c:ser>
        <c:ser>
          <c:idx val="1"/>
          <c:order val="1"/>
          <c:tx>
            <c:strRef>
              <c:f>'Optnl para'!$A$4</c:f>
              <c:strCache>
                <c:ptCount val="1"/>
                <c:pt idx="0">
                  <c:v>Same</c:v>
                </c:pt>
              </c:strCache>
            </c:strRef>
          </c:tx>
          <c:spPr>
            <a:solidFill>
              <a:srgbClr val="FFC0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'Optnl para'!$BI$1:$BK$1</c:f>
              <c:strCache>
                <c:ptCount val="3"/>
                <c:pt idx="0">
                  <c:v> Q4 2018-19</c:v>
                </c:pt>
                <c:pt idx="1">
                  <c:v> Q3 2019-20</c:v>
                </c:pt>
                <c:pt idx="2">
                  <c:v> Q4 2019-20</c:v>
                </c:pt>
              </c:strCache>
            </c:strRef>
          </c:cat>
          <c:val>
            <c:numRef>
              <c:f>'Optnl para'!$BI$4:$BK$4</c:f>
              <c:numCache>
                <c:formatCode>0</c:formatCode>
                <c:ptCount val="3"/>
                <c:pt idx="0">
                  <c:v>36</c:v>
                </c:pt>
                <c:pt idx="1">
                  <c:v>40</c:v>
                </c:pt>
                <c:pt idx="2">
                  <c:v>12</c:v>
                </c:pt>
              </c:numCache>
            </c:numRef>
          </c:val>
          <c:extLst>
            <c:ext xmlns:c16="http://schemas.microsoft.com/office/drawing/2014/chart" uri="{C3380CC4-5D6E-409C-BE32-E72D297353CC}">
              <c16:uniqueId val="{00000000-397C-439C-805A-A636A5596352}"/>
            </c:ext>
          </c:extLst>
        </c:ser>
        <c:ser>
          <c:idx val="2"/>
          <c:order val="2"/>
          <c:tx>
            <c:strRef>
              <c:f>'Optnl para'!$A$5</c:f>
              <c:strCache>
                <c:ptCount val="1"/>
                <c:pt idx="0">
                  <c:v>Lower</c:v>
                </c:pt>
              </c:strCache>
            </c:strRef>
          </c:tx>
          <c:spPr>
            <a:solidFill>
              <a:srgbClr val="B80D48"/>
            </a:solidFill>
          </c:spPr>
          <c:invertIfNegative val="0"/>
          <c:dLbls>
            <c:spPr>
              <a:noFill/>
              <a:ln>
                <a:noFill/>
              </a:ln>
              <a:effectLst/>
            </c:spPr>
            <c:txPr>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'Optnl para'!$BI$1:$BK$1</c:f>
              <c:strCache>
                <c:ptCount val="3"/>
                <c:pt idx="0">
                  <c:v> Q4 2018-19</c:v>
                </c:pt>
                <c:pt idx="1">
                  <c:v> Q3 2019-20</c:v>
                </c:pt>
                <c:pt idx="2">
                  <c:v> Q4 2019-20</c:v>
                </c:pt>
              </c:strCache>
            </c:strRef>
          </c:cat>
          <c:val>
            <c:numRef>
              <c:f>'Optnl para'!$BI$5:$BK$5</c:f>
              <c:numCache>
                <c:formatCode>0</c:formatCode>
                <c:ptCount val="3"/>
                <c:pt idx="0">
                  <c:v>11</c:v>
                </c:pt>
                <c:pt idx="1">
                  <c:v>17</c:v>
                </c:pt>
                <c:pt idx="2">
                  <c:v>53</c:v>
                </c:pt>
              </c:numCache>
            </c:numRef>
          </c:val>
          <c:extLst>
            <c:ext xmlns:c16="http://schemas.microsoft.com/office/drawing/2014/chart" uri="{C3380CC4-5D6E-409C-BE32-E72D297353CC}">
              <c16:uniqueId val="{00000001-397C-439C-805A-A636A5596352}"/>
            </c:ext>
          </c:extLst>
        </c:ser>
        <c:dLbls>
          <c:showLegendKey val="0"/>
          <c:showVal val="0"/>
          <c:showCatName val="0"/>
          <c:showSerName val="0"/>
          <c:showPercent val="0"/>
          <c:showBubbleSize val="0"/>
        </c:dLbls>
        <c:gapWidth val="219"/>
        <c:overlap val="100"/>
        <c:axId val="102765696"/>
        <c:axId val="102767232"/>
      </c:barChart>
      <c:catAx>
        <c:axId val="102765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02767232"/>
        <c:crosses val="autoZero"/>
        <c:auto val="1"/>
        <c:lblAlgn val="ctr"/>
        <c:lblOffset val="100"/>
        <c:noMultiLvlLbl val="0"/>
      </c:catAx>
      <c:valAx>
        <c:axId val="102767232"/>
        <c:scaling>
          <c:orientation val="minMax"/>
          <c:max val="1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02765696"/>
        <c:crosses val="autoZero"/>
        <c:crossBetween val="between"/>
      </c:valAx>
      <c:spPr>
        <a:noFill/>
        <a:ln>
          <a:noFill/>
        </a:ln>
        <a:effectLst/>
      </c:spPr>
    </c:plotArea>
    <c:legend>
      <c:legendPos val="b"/>
      <c:overlay val="0"/>
      <c:txPr>
        <a:bodyPr/>
        <a:lstStyle/>
        <a:p>
          <a:pPr>
            <a:defRPr sz="800"/>
          </a:pPr>
          <a:endParaRPr lang="en-US"/>
        </a:p>
      </c:txPr>
    </c:legend>
    <c:plotVisOnly val="1"/>
    <c:dispBlanksAs val="gap"/>
    <c:showDLblsOverMax val="0"/>
  </c:chart>
  <c:spPr>
    <a:solidFill>
      <a:schemeClr val="bg1"/>
    </a:solidFill>
    <a:ln w="9525" cap="flat" cmpd="sng" algn="ctr">
      <a:noFill/>
      <a:round/>
    </a:ln>
    <a:effectLst/>
  </c:spPr>
  <c:txPr>
    <a:bodyPr/>
    <a:lstStyle/>
    <a:p>
      <a:pPr>
        <a:defRPr sz="9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'Optnl para'!$A$13</c:f>
              <c:strCache>
                <c:ptCount val="1"/>
                <c:pt idx="0">
                  <c:v>Much higher to higher</c:v>
                </c:pt>
              </c:strCache>
            </c:strRef>
          </c:tx>
          <c:spPr>
            <a:solidFill>
              <a:srgbClr val="2B6A6C"/>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'Optnl para'!$BI$1:$BK$1</c:f>
              <c:strCache>
                <c:ptCount val="3"/>
                <c:pt idx="0">
                  <c:v> Q4 2018-19</c:v>
                </c:pt>
                <c:pt idx="1">
                  <c:v> Q3 2019-20</c:v>
                </c:pt>
                <c:pt idx="2">
                  <c:v> Q4 2019-20</c:v>
                </c:pt>
              </c:strCache>
            </c:strRef>
          </c:cat>
          <c:val>
            <c:numRef>
              <c:f>'Optnl para'!$BI$13:$BK$13</c:f>
              <c:numCache>
                <c:formatCode>0</c:formatCode>
                <c:ptCount val="3"/>
                <c:pt idx="0">
                  <c:v>29.230769230769223</c:v>
                </c:pt>
                <c:pt idx="1">
                  <c:v>25.609756097560972</c:v>
                </c:pt>
                <c:pt idx="2">
                  <c:v>15.000000000000002</c:v>
                </c:pt>
              </c:numCache>
            </c:numRef>
          </c:val>
          <c:extLst>
            <c:ext xmlns:c16="http://schemas.microsoft.com/office/drawing/2014/chart" uri="{C3380CC4-5D6E-409C-BE32-E72D297353CC}">
              <c16:uniqueId val="{00000000-C175-4F0F-8AE7-609FF70F6B60}"/>
            </c:ext>
          </c:extLst>
        </c:ser>
        <c:ser>
          <c:idx val="1"/>
          <c:order val="1"/>
          <c:tx>
            <c:strRef>
              <c:f>'Optnl para'!$A$14</c:f>
              <c:strCache>
                <c:ptCount val="1"/>
                <c:pt idx="0">
                  <c:v>Same</c:v>
                </c:pt>
              </c:strCache>
            </c:strRef>
          </c:tx>
          <c:spPr>
            <a:solidFill>
              <a:srgbClr val="FFC0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'Optnl para'!$BI$1:$BK$1</c:f>
              <c:strCache>
                <c:ptCount val="3"/>
                <c:pt idx="0">
                  <c:v> Q4 2018-19</c:v>
                </c:pt>
                <c:pt idx="1">
                  <c:v> Q3 2019-20</c:v>
                </c:pt>
                <c:pt idx="2">
                  <c:v> Q4 2019-20</c:v>
                </c:pt>
              </c:strCache>
            </c:strRef>
          </c:cat>
          <c:val>
            <c:numRef>
              <c:f>'Optnl para'!$BI$14:$BK$14</c:f>
              <c:numCache>
                <c:formatCode>0</c:formatCode>
                <c:ptCount val="3"/>
                <c:pt idx="0">
                  <c:v>34</c:v>
                </c:pt>
                <c:pt idx="1">
                  <c:v>32</c:v>
                </c:pt>
                <c:pt idx="2">
                  <c:v>18</c:v>
                </c:pt>
              </c:numCache>
            </c:numRef>
          </c:val>
          <c:extLst>
            <c:ext xmlns:c16="http://schemas.microsoft.com/office/drawing/2014/chart" uri="{C3380CC4-5D6E-409C-BE32-E72D297353CC}">
              <c16:uniqueId val="{00000000-4733-4741-95B6-77C9F395BB67}"/>
            </c:ext>
          </c:extLst>
        </c:ser>
        <c:ser>
          <c:idx val="2"/>
          <c:order val="2"/>
          <c:tx>
            <c:strRef>
              <c:f>'Optnl para'!$A$15</c:f>
              <c:strCache>
                <c:ptCount val="1"/>
                <c:pt idx="0">
                  <c:v>Lower</c:v>
                </c:pt>
              </c:strCache>
            </c:strRef>
          </c:tx>
          <c:spPr>
            <a:solidFill>
              <a:srgbClr val="B80D48"/>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'Optnl para'!$BI$1:$BK$1</c:f>
              <c:strCache>
                <c:ptCount val="3"/>
                <c:pt idx="0">
                  <c:v> Q4 2018-19</c:v>
                </c:pt>
                <c:pt idx="1">
                  <c:v> Q3 2019-20</c:v>
                </c:pt>
                <c:pt idx="2">
                  <c:v> Q4 2019-20</c:v>
                </c:pt>
              </c:strCache>
            </c:strRef>
          </c:cat>
          <c:val>
            <c:numRef>
              <c:f>'Optnl para'!$BI$15:$BK$15</c:f>
              <c:numCache>
                <c:formatCode>0</c:formatCode>
                <c:ptCount val="3"/>
                <c:pt idx="0">
                  <c:v>37</c:v>
                </c:pt>
                <c:pt idx="1">
                  <c:v>42</c:v>
                </c:pt>
                <c:pt idx="2">
                  <c:v>67</c:v>
                </c:pt>
              </c:numCache>
            </c:numRef>
          </c:val>
          <c:extLst>
            <c:ext xmlns:c16="http://schemas.microsoft.com/office/drawing/2014/chart" uri="{C3380CC4-5D6E-409C-BE32-E72D297353CC}">
              <c16:uniqueId val="{00000001-4733-4741-95B6-77C9F395BB67}"/>
            </c:ext>
          </c:extLst>
        </c:ser>
        <c:dLbls>
          <c:showLegendKey val="0"/>
          <c:showVal val="0"/>
          <c:showCatName val="0"/>
          <c:showSerName val="0"/>
          <c:showPercent val="0"/>
          <c:showBubbleSize val="0"/>
        </c:dLbls>
        <c:gapWidth val="219"/>
        <c:overlap val="100"/>
        <c:axId val="107243008"/>
        <c:axId val="107244544"/>
      </c:barChart>
      <c:catAx>
        <c:axId val="107243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07244544"/>
        <c:crosses val="autoZero"/>
        <c:auto val="1"/>
        <c:lblAlgn val="ctr"/>
        <c:lblOffset val="100"/>
        <c:noMultiLvlLbl val="0"/>
      </c:catAx>
      <c:valAx>
        <c:axId val="107244544"/>
        <c:scaling>
          <c:orientation val="minMax"/>
          <c:max val="1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07243008"/>
        <c:crosses val="autoZero"/>
        <c:crossBetween val="between"/>
      </c:valAx>
      <c:spPr>
        <a:noFill/>
        <a:ln>
          <a:noFill/>
        </a:ln>
        <a:effectLst/>
      </c:spPr>
    </c:plotArea>
    <c:legend>
      <c:legendPos val="b"/>
      <c:overlay val="0"/>
      <c:txPr>
        <a:bodyPr/>
        <a:lstStyle/>
        <a:p>
          <a:pPr>
            <a:defRPr sz="800"/>
          </a:pPr>
          <a:endParaRPr lang="en-US"/>
        </a:p>
      </c:txPr>
    </c:legend>
    <c:plotVisOnly val="1"/>
    <c:dispBlanksAs val="gap"/>
    <c:showDLblsOverMax val="0"/>
  </c:chart>
  <c:spPr>
    <a:solidFill>
      <a:schemeClr val="bg1"/>
    </a:solidFill>
    <a:ln w="9525" cap="flat" cmpd="sng" algn="ctr">
      <a:noFill/>
      <a:round/>
    </a:ln>
    <a:effectLst/>
  </c:spPr>
  <c:txPr>
    <a:bodyPr/>
    <a:lstStyle/>
    <a:p>
      <a:pPr>
        <a:defRPr sz="9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0564" tIns="45283" rIns="90564" bIns="45283"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411"/>
          </a:xfrm>
          <a:prstGeom prst="rect">
            <a:avLst/>
          </a:prstGeom>
        </p:spPr>
        <p:txBody>
          <a:bodyPr vert="horz" lIns="90564" tIns="45283" rIns="90564" bIns="45283" rtlCol="0"/>
          <a:lstStyle>
            <a:lvl1pPr algn="r">
              <a:defRPr sz="1200"/>
            </a:lvl1pPr>
          </a:lstStyle>
          <a:p>
            <a:fld id="{AB9D35A2-3887-47A8-A7FF-021BAD40ADED}" type="datetimeFigureOut">
              <a:rPr lang="en-US" smtClean="0"/>
              <a:pPr/>
              <a:t>4/18/2020</a:t>
            </a:fld>
            <a:endParaRPr lang="en-US"/>
          </a:p>
        </p:txBody>
      </p:sp>
      <p:sp>
        <p:nvSpPr>
          <p:cNvPr id="4" name="Footer Placeholder 3"/>
          <p:cNvSpPr>
            <a:spLocks noGrp="1"/>
          </p:cNvSpPr>
          <p:nvPr>
            <p:ph type="ftr" sz="quarter" idx="2"/>
          </p:nvPr>
        </p:nvSpPr>
        <p:spPr>
          <a:xfrm>
            <a:off x="0" y="9430091"/>
            <a:ext cx="2945659" cy="496411"/>
          </a:xfrm>
          <a:prstGeom prst="rect">
            <a:avLst/>
          </a:prstGeom>
        </p:spPr>
        <p:txBody>
          <a:bodyPr vert="horz" lIns="90564" tIns="45283" rIns="90564" bIns="45283"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0564" tIns="45283" rIns="90564" bIns="45283" rtlCol="0" anchor="b"/>
          <a:lstStyle>
            <a:lvl1pPr algn="r">
              <a:defRPr sz="1200"/>
            </a:lvl1pPr>
          </a:lstStyle>
          <a:p>
            <a:fld id="{CF196F7F-8BE2-42E7-9B72-62BD04FBADC4}" type="slidenum">
              <a:rPr lang="en-US" smtClean="0"/>
              <a:pPr/>
              <a:t>‹#›</a:t>
            </a:fld>
            <a:endParaRPr lang="en-US"/>
          </a:p>
        </p:txBody>
      </p:sp>
    </p:spTree>
    <p:extLst>
      <p:ext uri="{BB962C8B-B14F-4D97-AF65-F5344CB8AC3E}">
        <p14:creationId xmlns:p14="http://schemas.microsoft.com/office/powerpoint/2010/main" val="12565227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0564" tIns="45283" rIns="90564" bIns="45283" rtlCol="0"/>
          <a:lstStyle>
            <a:lvl1pPr algn="l">
              <a:defRPr sz="1200"/>
            </a:lvl1pPr>
          </a:lstStyle>
          <a:p>
            <a:endParaRPr lang="en-IN" dirty="0"/>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0564" tIns="45283" rIns="90564" bIns="45283" rtlCol="0" anchor="b"/>
          <a:lstStyle>
            <a:lvl1pPr algn="r">
              <a:defRPr sz="1200"/>
            </a:lvl1pPr>
          </a:lstStyle>
          <a:p>
            <a:fld id="{2E86E886-2B22-4C33-A09B-E532C7D6247D}" type="slidenum">
              <a:rPr lang="en-IN" smtClean="0"/>
              <a:pPr/>
              <a:t>‹#›</a:t>
            </a:fld>
            <a:endParaRPr lang="en-IN" dirty="0"/>
          </a:p>
        </p:txBody>
      </p:sp>
      <p:sp>
        <p:nvSpPr>
          <p:cNvPr id="8" name="Slide Image Placeholder 7"/>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en-IN"/>
          </a:p>
        </p:txBody>
      </p:sp>
    </p:spTree>
    <p:extLst>
      <p:ext uri="{BB962C8B-B14F-4D97-AF65-F5344CB8AC3E}">
        <p14:creationId xmlns:p14="http://schemas.microsoft.com/office/powerpoint/2010/main" val="3365082270"/>
      </p:ext>
    </p:extLst>
  </p:cSld>
  <p:clrMap bg1="lt1" tx1="dk1" bg2="lt2" tx2="dk2" accent1="accent1" accent2="accent2" accent3="accent3" accent4="accent4" accent5="accent5" accent6="accent6" hlink="hlink" folHlink="folHlink"/>
  <p:hf hdr="0" ftr="0" dt="0"/>
  <p:notesStyle>
    <a:lvl1pPr marL="0" algn="l" defTabSz="914046" rtl="0" eaLnBrk="1" latinLnBrk="0" hangingPunct="1">
      <a:defRPr sz="1200" kern="1200">
        <a:solidFill>
          <a:schemeClr val="tx1"/>
        </a:solidFill>
        <a:latin typeface="+mn-lt"/>
        <a:ea typeface="+mn-ea"/>
        <a:cs typeface="+mn-cs"/>
      </a:defRPr>
    </a:lvl1pPr>
    <a:lvl2pPr marL="457024" algn="l" defTabSz="914046" rtl="0" eaLnBrk="1" latinLnBrk="0" hangingPunct="1">
      <a:defRPr sz="1200" kern="1200">
        <a:solidFill>
          <a:schemeClr val="tx1"/>
        </a:solidFill>
        <a:latin typeface="+mn-lt"/>
        <a:ea typeface="+mn-ea"/>
        <a:cs typeface="+mn-cs"/>
      </a:defRPr>
    </a:lvl2pPr>
    <a:lvl3pPr marL="914046" algn="l" defTabSz="914046" rtl="0" eaLnBrk="1" latinLnBrk="0" hangingPunct="1">
      <a:defRPr sz="1200" kern="1200">
        <a:solidFill>
          <a:schemeClr val="tx1"/>
        </a:solidFill>
        <a:latin typeface="+mn-lt"/>
        <a:ea typeface="+mn-ea"/>
        <a:cs typeface="+mn-cs"/>
      </a:defRPr>
    </a:lvl3pPr>
    <a:lvl4pPr marL="1371070" algn="l" defTabSz="914046" rtl="0" eaLnBrk="1" latinLnBrk="0" hangingPunct="1">
      <a:defRPr sz="1200" kern="1200">
        <a:solidFill>
          <a:schemeClr val="tx1"/>
        </a:solidFill>
        <a:latin typeface="+mn-lt"/>
        <a:ea typeface="+mn-ea"/>
        <a:cs typeface="+mn-cs"/>
      </a:defRPr>
    </a:lvl4pPr>
    <a:lvl5pPr marL="1828094" algn="l" defTabSz="914046" rtl="0" eaLnBrk="1" latinLnBrk="0" hangingPunct="1">
      <a:defRPr sz="1200" kern="1200">
        <a:solidFill>
          <a:schemeClr val="tx1"/>
        </a:solidFill>
        <a:latin typeface="+mn-lt"/>
        <a:ea typeface="+mn-ea"/>
        <a:cs typeface="+mn-cs"/>
      </a:defRPr>
    </a:lvl5pPr>
    <a:lvl6pPr marL="2285116" algn="l" defTabSz="914046" rtl="0" eaLnBrk="1" latinLnBrk="0" hangingPunct="1">
      <a:defRPr sz="1200" kern="1200">
        <a:solidFill>
          <a:schemeClr val="tx1"/>
        </a:solidFill>
        <a:latin typeface="+mn-lt"/>
        <a:ea typeface="+mn-ea"/>
        <a:cs typeface="+mn-cs"/>
      </a:defRPr>
    </a:lvl6pPr>
    <a:lvl7pPr marL="2742140" algn="l" defTabSz="914046" rtl="0" eaLnBrk="1" latinLnBrk="0" hangingPunct="1">
      <a:defRPr sz="1200" kern="1200">
        <a:solidFill>
          <a:schemeClr val="tx1"/>
        </a:solidFill>
        <a:latin typeface="+mn-lt"/>
        <a:ea typeface="+mn-ea"/>
        <a:cs typeface="+mn-cs"/>
      </a:defRPr>
    </a:lvl7pPr>
    <a:lvl8pPr marL="3199163" algn="l" defTabSz="914046" rtl="0" eaLnBrk="1" latinLnBrk="0" hangingPunct="1">
      <a:defRPr sz="1200" kern="1200">
        <a:solidFill>
          <a:schemeClr val="tx1"/>
        </a:solidFill>
        <a:latin typeface="+mn-lt"/>
        <a:ea typeface="+mn-ea"/>
        <a:cs typeface="+mn-cs"/>
      </a:defRPr>
    </a:lvl8pPr>
    <a:lvl9pPr marL="3656187" algn="l" defTabSz="91404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4925" cy="3722687"/>
          </a:xfrm>
          <a:prstGeom prst="rect">
            <a:avLst/>
          </a:prstGeom>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86E886-2B22-4C33-A09B-E532C7D6247D}" type="slidenum">
              <a:rPr lang="en-IN" smtClean="0"/>
              <a:pPr/>
              <a:t>1</a:t>
            </a:fld>
            <a:endParaRPr lang="en-IN" dirty="0"/>
          </a:p>
        </p:txBody>
      </p:sp>
    </p:spTree>
    <p:extLst>
      <p:ext uri="{BB962C8B-B14F-4D97-AF65-F5344CB8AC3E}">
        <p14:creationId xmlns:p14="http://schemas.microsoft.com/office/powerpoint/2010/main" val="33078216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4925" cy="3722687"/>
          </a:xfrm>
          <a:prstGeom prst="rect">
            <a:avLst/>
          </a:prstGeom>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86E886-2B22-4C33-A09B-E532C7D6247D}" type="slidenum">
              <a:rPr lang="en-IN" smtClean="0"/>
              <a:pPr/>
              <a:t>10</a:t>
            </a:fld>
            <a:endParaRPr lang="en-IN" dirty="0"/>
          </a:p>
        </p:txBody>
      </p:sp>
    </p:spTree>
    <p:extLst>
      <p:ext uri="{BB962C8B-B14F-4D97-AF65-F5344CB8AC3E}">
        <p14:creationId xmlns:p14="http://schemas.microsoft.com/office/powerpoint/2010/main" val="35344577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4925" cy="3722687"/>
          </a:xfrm>
          <a:prstGeom prst="rect">
            <a:avLst/>
          </a:prstGeom>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86E886-2B22-4C33-A09B-E532C7D6247D}" type="slidenum">
              <a:rPr lang="en-IN" smtClean="0"/>
              <a:pPr/>
              <a:t>11</a:t>
            </a:fld>
            <a:endParaRPr lang="en-IN" dirty="0"/>
          </a:p>
        </p:txBody>
      </p:sp>
    </p:spTree>
    <p:extLst>
      <p:ext uri="{BB962C8B-B14F-4D97-AF65-F5344CB8AC3E}">
        <p14:creationId xmlns:p14="http://schemas.microsoft.com/office/powerpoint/2010/main" val="26206953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4925" cy="3722687"/>
          </a:xfrm>
          <a:prstGeom prst="rect">
            <a:avLst/>
          </a:prstGeom>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86E886-2B22-4C33-A09B-E532C7D6247D}" type="slidenum">
              <a:rPr lang="en-IN" smtClean="0"/>
              <a:pPr/>
              <a:t>12</a:t>
            </a:fld>
            <a:endParaRPr lang="en-IN" dirty="0"/>
          </a:p>
        </p:txBody>
      </p:sp>
    </p:spTree>
    <p:extLst>
      <p:ext uri="{BB962C8B-B14F-4D97-AF65-F5344CB8AC3E}">
        <p14:creationId xmlns:p14="http://schemas.microsoft.com/office/powerpoint/2010/main" val="34911820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4925" cy="3722687"/>
          </a:xfrm>
          <a:prstGeom prst="rect">
            <a:avLst/>
          </a:prstGeom>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86E886-2B22-4C33-A09B-E532C7D6247D}" type="slidenum">
              <a:rPr lang="en-IN" smtClean="0"/>
              <a:pPr/>
              <a:t>13</a:t>
            </a:fld>
            <a:endParaRPr lang="en-IN" dirty="0"/>
          </a:p>
        </p:txBody>
      </p:sp>
    </p:spTree>
    <p:extLst>
      <p:ext uri="{BB962C8B-B14F-4D97-AF65-F5344CB8AC3E}">
        <p14:creationId xmlns:p14="http://schemas.microsoft.com/office/powerpoint/2010/main" val="3469957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4925" cy="3722687"/>
          </a:xfrm>
          <a:prstGeom prst="rect">
            <a:avLst/>
          </a:prstGeom>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86E886-2B22-4C33-A09B-E532C7D6247D}" type="slidenum">
              <a:rPr lang="en-IN" smtClean="0"/>
              <a:pPr/>
              <a:t>14</a:t>
            </a:fld>
            <a:endParaRPr lang="en-IN" dirty="0"/>
          </a:p>
        </p:txBody>
      </p:sp>
    </p:spTree>
    <p:extLst>
      <p:ext uri="{BB962C8B-B14F-4D97-AF65-F5344CB8AC3E}">
        <p14:creationId xmlns:p14="http://schemas.microsoft.com/office/powerpoint/2010/main" val="17571367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4925" cy="3722687"/>
          </a:xfrm>
          <a:prstGeom prst="rect">
            <a:avLst/>
          </a:prstGeom>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86E886-2B22-4C33-A09B-E532C7D6247D}" type="slidenum">
              <a:rPr lang="en-IN" smtClean="0"/>
              <a:pPr/>
              <a:t>15</a:t>
            </a:fld>
            <a:endParaRPr lang="en-IN" dirty="0"/>
          </a:p>
        </p:txBody>
      </p:sp>
    </p:spTree>
    <p:extLst>
      <p:ext uri="{BB962C8B-B14F-4D97-AF65-F5344CB8AC3E}">
        <p14:creationId xmlns:p14="http://schemas.microsoft.com/office/powerpoint/2010/main" val="8502038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4925" cy="3722687"/>
          </a:xfrm>
          <a:prstGeom prst="rect">
            <a:avLst/>
          </a:prstGeom>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86E886-2B22-4C33-A09B-E532C7D6247D}" type="slidenum">
              <a:rPr lang="en-IN" smtClean="0"/>
              <a:pPr/>
              <a:t>16</a:t>
            </a:fld>
            <a:endParaRPr lang="en-IN" dirty="0"/>
          </a:p>
        </p:txBody>
      </p:sp>
    </p:spTree>
    <p:extLst>
      <p:ext uri="{BB962C8B-B14F-4D97-AF65-F5344CB8AC3E}">
        <p14:creationId xmlns:p14="http://schemas.microsoft.com/office/powerpoint/2010/main" val="2378334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4925" cy="3722687"/>
          </a:xfrm>
          <a:prstGeom prst="rect">
            <a:avLst/>
          </a:prstGeom>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86E886-2B22-4C33-A09B-E532C7D6247D}" type="slidenum">
              <a:rPr lang="en-IN" smtClean="0"/>
              <a:pPr/>
              <a:t>17</a:t>
            </a:fld>
            <a:endParaRPr lang="en-IN" dirty="0"/>
          </a:p>
        </p:txBody>
      </p:sp>
    </p:spTree>
    <p:extLst>
      <p:ext uri="{BB962C8B-B14F-4D97-AF65-F5344CB8AC3E}">
        <p14:creationId xmlns:p14="http://schemas.microsoft.com/office/powerpoint/2010/main" val="907298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4925" cy="3722687"/>
          </a:xfrm>
          <a:prstGeom prst="rect">
            <a:avLst/>
          </a:prstGeom>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86E886-2B22-4C33-A09B-E532C7D6247D}" type="slidenum">
              <a:rPr lang="en-IN" smtClean="0"/>
              <a:pPr/>
              <a:t>18</a:t>
            </a:fld>
            <a:endParaRPr lang="en-IN" dirty="0"/>
          </a:p>
        </p:txBody>
      </p:sp>
    </p:spTree>
    <p:extLst>
      <p:ext uri="{BB962C8B-B14F-4D97-AF65-F5344CB8AC3E}">
        <p14:creationId xmlns:p14="http://schemas.microsoft.com/office/powerpoint/2010/main" val="2856603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4925" cy="3722687"/>
          </a:xfrm>
          <a:prstGeom prst="rect">
            <a:avLst/>
          </a:prstGeom>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86E886-2B22-4C33-A09B-E532C7D6247D}" type="slidenum">
              <a:rPr lang="en-IN" smtClean="0"/>
              <a:pPr/>
              <a:t>2</a:t>
            </a:fld>
            <a:endParaRPr lang="en-IN" dirty="0"/>
          </a:p>
        </p:txBody>
      </p:sp>
    </p:spTree>
    <p:extLst>
      <p:ext uri="{BB962C8B-B14F-4D97-AF65-F5344CB8AC3E}">
        <p14:creationId xmlns:p14="http://schemas.microsoft.com/office/powerpoint/2010/main" val="4257896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4925" cy="3722687"/>
          </a:xfrm>
          <a:prstGeom prst="rect">
            <a:avLst/>
          </a:prstGeom>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86E886-2B22-4C33-A09B-E532C7D6247D}" type="slidenum">
              <a:rPr lang="en-IN" smtClean="0"/>
              <a:pPr/>
              <a:t>3</a:t>
            </a:fld>
            <a:endParaRPr lang="en-IN" dirty="0"/>
          </a:p>
        </p:txBody>
      </p:sp>
    </p:spTree>
    <p:extLst>
      <p:ext uri="{BB962C8B-B14F-4D97-AF65-F5344CB8AC3E}">
        <p14:creationId xmlns:p14="http://schemas.microsoft.com/office/powerpoint/2010/main" val="6742089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4925" cy="3722687"/>
          </a:xfrm>
          <a:prstGeom prst="rect">
            <a:avLst/>
          </a:prstGeom>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86E886-2B22-4C33-A09B-E532C7D6247D}" type="slidenum">
              <a:rPr lang="en-IN" smtClean="0"/>
              <a:pPr/>
              <a:t>4</a:t>
            </a:fld>
            <a:endParaRPr lang="en-IN" dirty="0"/>
          </a:p>
        </p:txBody>
      </p:sp>
    </p:spTree>
    <p:extLst>
      <p:ext uri="{BB962C8B-B14F-4D97-AF65-F5344CB8AC3E}">
        <p14:creationId xmlns:p14="http://schemas.microsoft.com/office/powerpoint/2010/main" val="2693046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4925" cy="3722687"/>
          </a:xfrm>
          <a:prstGeom prst="rect">
            <a:avLst/>
          </a:prstGeom>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86E886-2B22-4C33-A09B-E532C7D6247D}" type="slidenum">
              <a:rPr lang="en-IN" smtClean="0"/>
              <a:pPr/>
              <a:t>5</a:t>
            </a:fld>
            <a:endParaRPr lang="en-IN" dirty="0"/>
          </a:p>
        </p:txBody>
      </p:sp>
    </p:spTree>
    <p:extLst>
      <p:ext uri="{BB962C8B-B14F-4D97-AF65-F5344CB8AC3E}">
        <p14:creationId xmlns:p14="http://schemas.microsoft.com/office/powerpoint/2010/main" val="837260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4925" cy="3722687"/>
          </a:xfrm>
          <a:prstGeom prst="rect">
            <a:avLst/>
          </a:prstGeom>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86E886-2B22-4C33-A09B-E532C7D6247D}" type="slidenum">
              <a:rPr lang="en-IN" smtClean="0"/>
              <a:pPr/>
              <a:t>6</a:t>
            </a:fld>
            <a:endParaRPr lang="en-IN" dirty="0"/>
          </a:p>
        </p:txBody>
      </p:sp>
    </p:spTree>
    <p:extLst>
      <p:ext uri="{BB962C8B-B14F-4D97-AF65-F5344CB8AC3E}">
        <p14:creationId xmlns:p14="http://schemas.microsoft.com/office/powerpoint/2010/main" val="3960131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4925" cy="3722687"/>
          </a:xfrm>
          <a:prstGeom prst="rect">
            <a:avLst/>
          </a:prstGeom>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86E886-2B22-4C33-A09B-E532C7D6247D}" type="slidenum">
              <a:rPr lang="en-IN" smtClean="0"/>
              <a:pPr/>
              <a:t>7</a:t>
            </a:fld>
            <a:endParaRPr lang="en-IN" dirty="0"/>
          </a:p>
        </p:txBody>
      </p:sp>
    </p:spTree>
    <p:extLst>
      <p:ext uri="{BB962C8B-B14F-4D97-AF65-F5344CB8AC3E}">
        <p14:creationId xmlns:p14="http://schemas.microsoft.com/office/powerpoint/2010/main" val="1643435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4925" cy="3722687"/>
          </a:xfrm>
          <a:prstGeom prst="rect">
            <a:avLst/>
          </a:prstGeom>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86E886-2B22-4C33-A09B-E532C7D6247D}" type="slidenum">
              <a:rPr lang="en-IN" smtClean="0"/>
              <a:pPr/>
              <a:t>8</a:t>
            </a:fld>
            <a:endParaRPr lang="en-IN" dirty="0"/>
          </a:p>
        </p:txBody>
      </p:sp>
    </p:spTree>
    <p:extLst>
      <p:ext uri="{BB962C8B-B14F-4D97-AF65-F5344CB8AC3E}">
        <p14:creationId xmlns:p14="http://schemas.microsoft.com/office/powerpoint/2010/main" val="4052206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4925" cy="3722687"/>
          </a:xfrm>
          <a:prstGeom prst="rect">
            <a:avLst/>
          </a:prstGeom>
        </p:spPr>
      </p:sp>
      <p:sp>
        <p:nvSpPr>
          <p:cNvPr id="3" name="Notes Placeholder 2"/>
          <p:cNvSpPr>
            <a:spLocks noGrp="1"/>
          </p:cNvSpPr>
          <p:nvPr>
            <p:ph type="body" idx="1"/>
          </p:nvPr>
        </p:nvSpPr>
        <p:spPr>
          <a:xfrm>
            <a:off x="679768" y="4715907"/>
            <a:ext cx="5438140" cy="4467701"/>
          </a:xfrm>
          <a:prstGeom prst="rect">
            <a:avLst/>
          </a:prstGeo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86E886-2B22-4C33-A09B-E532C7D6247D}" type="slidenum">
              <a:rPr lang="en-IN" smtClean="0"/>
              <a:pPr/>
              <a:t>9</a:t>
            </a:fld>
            <a:endParaRPr lang="en-IN" dirty="0"/>
          </a:p>
        </p:txBody>
      </p:sp>
    </p:spTree>
    <p:extLst>
      <p:ext uri="{BB962C8B-B14F-4D97-AF65-F5344CB8AC3E}">
        <p14:creationId xmlns:p14="http://schemas.microsoft.com/office/powerpoint/2010/main" val="943139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1" y="3076297"/>
            <a:ext cx="5829300" cy="2122689"/>
          </a:xfrm>
        </p:spPr>
        <p:txBody>
          <a:bodyPr/>
          <a:lstStyle/>
          <a:p>
            <a:r>
              <a:rPr lang="en-US"/>
              <a:t>Click to edit Master title style</a:t>
            </a:r>
          </a:p>
        </p:txBody>
      </p:sp>
      <p:sp>
        <p:nvSpPr>
          <p:cNvPr id="3" name="Subtitle 2"/>
          <p:cNvSpPr>
            <a:spLocks noGrp="1"/>
          </p:cNvSpPr>
          <p:nvPr>
            <p:ph type="subTitle" idx="1"/>
          </p:nvPr>
        </p:nvSpPr>
        <p:spPr>
          <a:xfrm>
            <a:off x="1028701" y="5611602"/>
            <a:ext cx="4800600" cy="2530721"/>
          </a:xfrm>
        </p:spPr>
        <p:txBody>
          <a:bodyPr/>
          <a:lstStyle>
            <a:lvl1pPr marL="0" indent="0" algn="ctr">
              <a:buNone/>
              <a:defRPr>
                <a:solidFill>
                  <a:schemeClr val="tx1">
                    <a:tint val="75000"/>
                  </a:schemeClr>
                </a:solidFill>
              </a:defRPr>
            </a:lvl1pPr>
            <a:lvl2pPr marL="457024" indent="0" algn="ctr">
              <a:buNone/>
              <a:defRPr>
                <a:solidFill>
                  <a:schemeClr val="tx1">
                    <a:tint val="75000"/>
                  </a:schemeClr>
                </a:solidFill>
              </a:defRPr>
            </a:lvl2pPr>
            <a:lvl3pPr marL="914046" indent="0" algn="ctr">
              <a:buNone/>
              <a:defRPr>
                <a:solidFill>
                  <a:schemeClr val="tx1">
                    <a:tint val="75000"/>
                  </a:schemeClr>
                </a:solidFill>
              </a:defRPr>
            </a:lvl3pPr>
            <a:lvl4pPr marL="1371070" indent="0" algn="ctr">
              <a:buNone/>
              <a:defRPr>
                <a:solidFill>
                  <a:schemeClr val="tx1">
                    <a:tint val="75000"/>
                  </a:schemeClr>
                </a:solidFill>
              </a:defRPr>
            </a:lvl4pPr>
            <a:lvl5pPr marL="1828094" indent="0" algn="ctr">
              <a:buNone/>
              <a:defRPr>
                <a:solidFill>
                  <a:schemeClr val="tx1">
                    <a:tint val="75000"/>
                  </a:schemeClr>
                </a:solidFill>
              </a:defRPr>
            </a:lvl5pPr>
            <a:lvl6pPr marL="2285116" indent="0" algn="ctr">
              <a:buNone/>
              <a:defRPr>
                <a:solidFill>
                  <a:schemeClr val="tx1">
                    <a:tint val="75000"/>
                  </a:schemeClr>
                </a:solidFill>
              </a:defRPr>
            </a:lvl6pPr>
            <a:lvl7pPr marL="2742140" indent="0" algn="ctr">
              <a:buNone/>
              <a:defRPr>
                <a:solidFill>
                  <a:schemeClr val="tx1">
                    <a:tint val="75000"/>
                  </a:schemeClr>
                </a:solidFill>
              </a:defRPr>
            </a:lvl7pPr>
            <a:lvl8pPr marL="3199163" indent="0" algn="ctr">
              <a:buNone/>
              <a:defRPr>
                <a:solidFill>
                  <a:schemeClr val="tx1">
                    <a:tint val="75000"/>
                  </a:schemeClr>
                </a:solidFill>
              </a:defRPr>
            </a:lvl8pPr>
            <a:lvl9pPr marL="3656187"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F80795B3-C603-41E7-B1BC-AA9D7465616C}" type="datetime1">
              <a:rPr lang="en-US" smtClean="0"/>
              <a:pPr/>
              <a:t>4/18/2020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899813" y="9178454"/>
            <a:ext cx="1600200" cy="527233"/>
          </a:xfrm>
        </p:spPr>
        <p:txBody>
          <a:bodyPr/>
          <a:lstStyle>
            <a:lvl1pPr algn="l">
              <a:defRPr/>
            </a:lvl1pPr>
          </a:lstStyle>
          <a:p>
            <a:fld id="{902E9510-907A-4C66-949C-BD435FAF442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8363BB-BC6A-4F4C-9A81-D85D17F4E24B}" type="datetime1">
              <a:rPr lang="en-US" smtClean="0"/>
              <a:pPr/>
              <a:t>4/18/2020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2E9510-907A-4C66-949C-BD435FAF442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29529"/>
            <a:ext cx="1157288" cy="112644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8" y="529529"/>
            <a:ext cx="3357563" cy="1126446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77CD7B2-ED20-4D3F-8C63-FC44C42D9807}" type="datetime1">
              <a:rPr lang="en-US" smtClean="0"/>
              <a:pPr/>
              <a:t>4/18/2020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2E9510-907A-4C66-949C-BD435FAF442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77779" y="2741612"/>
            <a:ext cx="6172200" cy="1650471"/>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0F660D0-A984-4E44-B258-083DC9427DAB}" type="datetime1">
              <a:rPr lang="en-US" smtClean="0"/>
              <a:pPr/>
              <a:t>4/18/2020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2E9510-907A-4C66-949C-BD435FAF442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6" y="6363483"/>
            <a:ext cx="5829300" cy="1966811"/>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541736" y="4197242"/>
            <a:ext cx="5829300" cy="2166241"/>
          </a:xfrm>
        </p:spPr>
        <p:txBody>
          <a:bodyPr anchor="b"/>
          <a:lstStyle>
            <a:lvl1pPr marL="0" indent="0">
              <a:buNone/>
              <a:defRPr sz="2000">
                <a:solidFill>
                  <a:schemeClr val="tx1">
                    <a:tint val="75000"/>
                  </a:schemeClr>
                </a:solidFill>
              </a:defRPr>
            </a:lvl1pPr>
            <a:lvl2pPr marL="457024" indent="0">
              <a:buNone/>
              <a:defRPr sz="1800">
                <a:solidFill>
                  <a:schemeClr val="tx1">
                    <a:tint val="75000"/>
                  </a:schemeClr>
                </a:solidFill>
              </a:defRPr>
            </a:lvl2pPr>
            <a:lvl3pPr marL="914046" indent="0">
              <a:buNone/>
              <a:defRPr sz="1600">
                <a:solidFill>
                  <a:schemeClr val="tx1">
                    <a:tint val="75000"/>
                  </a:schemeClr>
                </a:solidFill>
              </a:defRPr>
            </a:lvl3pPr>
            <a:lvl4pPr marL="1371070" indent="0">
              <a:buNone/>
              <a:defRPr sz="1400">
                <a:solidFill>
                  <a:schemeClr val="tx1">
                    <a:tint val="75000"/>
                  </a:schemeClr>
                </a:solidFill>
              </a:defRPr>
            </a:lvl4pPr>
            <a:lvl5pPr marL="1828094" indent="0">
              <a:buNone/>
              <a:defRPr sz="1400">
                <a:solidFill>
                  <a:schemeClr val="tx1">
                    <a:tint val="75000"/>
                  </a:schemeClr>
                </a:solidFill>
              </a:defRPr>
            </a:lvl5pPr>
            <a:lvl6pPr marL="2285116" indent="0">
              <a:buNone/>
              <a:defRPr sz="1400">
                <a:solidFill>
                  <a:schemeClr val="tx1">
                    <a:tint val="75000"/>
                  </a:schemeClr>
                </a:solidFill>
              </a:defRPr>
            </a:lvl6pPr>
            <a:lvl7pPr marL="2742140" indent="0">
              <a:buNone/>
              <a:defRPr sz="1400">
                <a:solidFill>
                  <a:schemeClr val="tx1">
                    <a:tint val="75000"/>
                  </a:schemeClr>
                </a:solidFill>
              </a:defRPr>
            </a:lvl7pPr>
            <a:lvl8pPr marL="3199163" indent="0">
              <a:buNone/>
              <a:defRPr sz="1400">
                <a:solidFill>
                  <a:schemeClr val="tx1">
                    <a:tint val="75000"/>
                  </a:schemeClr>
                </a:solidFill>
              </a:defRPr>
            </a:lvl8pPr>
            <a:lvl9pPr marL="3656187"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11CF5310-9E50-4C03-A769-506AB2B9D3BB}" type="datetime1">
              <a:rPr lang="en-US" smtClean="0"/>
              <a:pPr/>
              <a:t>4/18/2020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2E9510-907A-4C66-949C-BD435FAF442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257178" y="3080881"/>
            <a:ext cx="2257425" cy="87131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2" y="3080881"/>
            <a:ext cx="2257425" cy="87131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8F545E42-9F41-4ADF-AD1D-87B4AF21612F}" type="datetime1">
              <a:rPr lang="en-US" smtClean="0"/>
              <a:pPr/>
              <a:t>4/18/2020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2E9510-907A-4C66-949C-BD435FAF442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1" y="396573"/>
            <a:ext cx="6172200" cy="1650471"/>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2" y="2216675"/>
            <a:ext cx="3030141" cy="923804"/>
          </a:xfrm>
        </p:spPr>
        <p:txBody>
          <a:bodyPr anchor="b"/>
          <a:lstStyle>
            <a:lvl1pPr marL="0" indent="0">
              <a:buNone/>
              <a:defRPr sz="2400" b="1"/>
            </a:lvl1pPr>
            <a:lvl2pPr marL="457024" indent="0">
              <a:buNone/>
              <a:defRPr sz="2000" b="1"/>
            </a:lvl2pPr>
            <a:lvl3pPr marL="914046" indent="0">
              <a:buNone/>
              <a:defRPr sz="1800" b="1"/>
            </a:lvl3pPr>
            <a:lvl4pPr marL="1371070" indent="0">
              <a:buNone/>
              <a:defRPr sz="1600" b="1"/>
            </a:lvl4pPr>
            <a:lvl5pPr marL="1828094" indent="0">
              <a:buNone/>
              <a:defRPr sz="1600" b="1"/>
            </a:lvl5pPr>
            <a:lvl6pPr marL="2285116" indent="0">
              <a:buNone/>
              <a:defRPr sz="1600" b="1"/>
            </a:lvl6pPr>
            <a:lvl7pPr marL="2742140" indent="0">
              <a:buNone/>
              <a:defRPr sz="1600" b="1"/>
            </a:lvl7pPr>
            <a:lvl8pPr marL="3199163" indent="0">
              <a:buNone/>
              <a:defRPr sz="1600" b="1"/>
            </a:lvl8pPr>
            <a:lvl9pPr marL="3656187"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2" y="3140480"/>
            <a:ext cx="3030141" cy="570558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72" y="2216675"/>
            <a:ext cx="3031331" cy="923804"/>
          </a:xfrm>
        </p:spPr>
        <p:txBody>
          <a:bodyPr anchor="b"/>
          <a:lstStyle>
            <a:lvl1pPr marL="0" indent="0">
              <a:buNone/>
              <a:defRPr sz="2400" b="1"/>
            </a:lvl1pPr>
            <a:lvl2pPr marL="457024" indent="0">
              <a:buNone/>
              <a:defRPr sz="2000" b="1"/>
            </a:lvl2pPr>
            <a:lvl3pPr marL="914046" indent="0">
              <a:buNone/>
              <a:defRPr sz="1800" b="1"/>
            </a:lvl3pPr>
            <a:lvl4pPr marL="1371070" indent="0">
              <a:buNone/>
              <a:defRPr sz="1600" b="1"/>
            </a:lvl4pPr>
            <a:lvl5pPr marL="1828094" indent="0">
              <a:buNone/>
              <a:defRPr sz="1600" b="1"/>
            </a:lvl5pPr>
            <a:lvl6pPr marL="2285116" indent="0">
              <a:buNone/>
              <a:defRPr sz="1600" b="1"/>
            </a:lvl6pPr>
            <a:lvl7pPr marL="2742140" indent="0">
              <a:buNone/>
              <a:defRPr sz="1600" b="1"/>
            </a:lvl7pPr>
            <a:lvl8pPr marL="3199163" indent="0">
              <a:buNone/>
              <a:defRPr sz="1600" b="1"/>
            </a:lvl8pPr>
            <a:lvl9pPr marL="365618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72" y="3140480"/>
            <a:ext cx="3031331" cy="570558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CEC84A5-25F5-4A28-9B5A-FE44B029E76E}" type="datetime1">
              <a:rPr lang="en-US" smtClean="0"/>
              <a:pPr/>
              <a:t>4/18/2020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02E9510-907A-4C66-949C-BD435FAF442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8667EFA-372D-4D74-BDA5-A59165711EFC}" type="datetime1">
              <a:rPr lang="en-US" smtClean="0"/>
              <a:pPr/>
              <a:t>4/18/2020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02E9510-907A-4C66-949C-BD435FAF442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B2BDAB-AFCC-4980-9778-28657028C2C9}" type="datetime1">
              <a:rPr lang="en-US" smtClean="0"/>
              <a:pPr/>
              <a:t>4/18/2020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02E9510-907A-4C66-949C-BD435FAF442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2" y="394281"/>
            <a:ext cx="2256235" cy="1677979"/>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9" y="394280"/>
            <a:ext cx="3833813" cy="84517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2" y="2072259"/>
            <a:ext cx="2256235" cy="6773808"/>
          </a:xfrm>
        </p:spPr>
        <p:txBody>
          <a:bodyPr/>
          <a:lstStyle>
            <a:lvl1pPr marL="0" indent="0">
              <a:buNone/>
              <a:defRPr sz="1400"/>
            </a:lvl1pPr>
            <a:lvl2pPr marL="457024" indent="0">
              <a:buNone/>
              <a:defRPr sz="1200"/>
            </a:lvl2pPr>
            <a:lvl3pPr marL="914046" indent="0">
              <a:buNone/>
              <a:defRPr sz="1000"/>
            </a:lvl3pPr>
            <a:lvl4pPr marL="1371070" indent="0">
              <a:buNone/>
              <a:defRPr sz="900"/>
            </a:lvl4pPr>
            <a:lvl5pPr marL="1828094" indent="0">
              <a:buNone/>
              <a:defRPr sz="900"/>
            </a:lvl5pPr>
            <a:lvl6pPr marL="2285116" indent="0">
              <a:buNone/>
              <a:defRPr sz="900"/>
            </a:lvl6pPr>
            <a:lvl7pPr marL="2742140" indent="0">
              <a:buNone/>
              <a:defRPr sz="900"/>
            </a:lvl7pPr>
            <a:lvl8pPr marL="3199163" indent="0">
              <a:buNone/>
              <a:defRPr sz="900"/>
            </a:lvl8pPr>
            <a:lvl9pPr marL="3656187"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31DB6C-7A76-4087-BA9E-77239D8FC91D}" type="datetime1">
              <a:rPr lang="en-US" smtClean="0"/>
              <a:pPr/>
              <a:t>4/18/2020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2E9510-907A-4C66-949C-BD435FAF442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1980"/>
            <a:ext cx="4114800" cy="81836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84837"/>
            <a:ext cx="4114800" cy="5941695"/>
          </a:xfrm>
        </p:spPr>
        <p:txBody>
          <a:bodyPr/>
          <a:lstStyle>
            <a:lvl1pPr marL="0" indent="0">
              <a:buNone/>
              <a:defRPr sz="3200"/>
            </a:lvl1pPr>
            <a:lvl2pPr marL="457024" indent="0">
              <a:buNone/>
              <a:defRPr sz="2800"/>
            </a:lvl2pPr>
            <a:lvl3pPr marL="914046" indent="0">
              <a:buNone/>
              <a:defRPr sz="2400"/>
            </a:lvl3pPr>
            <a:lvl4pPr marL="1371070" indent="0">
              <a:buNone/>
              <a:defRPr sz="2000"/>
            </a:lvl4pPr>
            <a:lvl5pPr marL="1828094" indent="0">
              <a:buNone/>
              <a:defRPr sz="2000"/>
            </a:lvl5pPr>
            <a:lvl6pPr marL="2285116" indent="0">
              <a:buNone/>
              <a:defRPr sz="2000"/>
            </a:lvl6pPr>
            <a:lvl7pPr marL="2742140" indent="0">
              <a:buNone/>
              <a:defRPr sz="2000"/>
            </a:lvl7pPr>
            <a:lvl8pPr marL="3199163" indent="0">
              <a:buNone/>
              <a:defRPr sz="2000"/>
            </a:lvl8pPr>
            <a:lvl9pPr marL="3656187" indent="0">
              <a:buNone/>
              <a:defRPr sz="2000"/>
            </a:lvl9pPr>
          </a:lstStyle>
          <a:p>
            <a:endParaRPr lang="en-US" dirty="0"/>
          </a:p>
        </p:txBody>
      </p:sp>
      <p:sp>
        <p:nvSpPr>
          <p:cNvPr id="4" name="Text Placeholder 3"/>
          <p:cNvSpPr>
            <a:spLocks noGrp="1"/>
          </p:cNvSpPr>
          <p:nvPr>
            <p:ph type="body" sz="half" idx="2"/>
          </p:nvPr>
        </p:nvSpPr>
        <p:spPr>
          <a:xfrm>
            <a:off x="1344216" y="7750339"/>
            <a:ext cx="4114800" cy="1162205"/>
          </a:xfrm>
        </p:spPr>
        <p:txBody>
          <a:bodyPr/>
          <a:lstStyle>
            <a:lvl1pPr marL="0" indent="0">
              <a:buNone/>
              <a:defRPr sz="1400"/>
            </a:lvl1pPr>
            <a:lvl2pPr marL="457024" indent="0">
              <a:buNone/>
              <a:defRPr sz="1200"/>
            </a:lvl2pPr>
            <a:lvl3pPr marL="914046" indent="0">
              <a:buNone/>
              <a:defRPr sz="1000"/>
            </a:lvl3pPr>
            <a:lvl4pPr marL="1371070" indent="0">
              <a:buNone/>
              <a:defRPr sz="900"/>
            </a:lvl4pPr>
            <a:lvl5pPr marL="1828094" indent="0">
              <a:buNone/>
              <a:defRPr sz="900"/>
            </a:lvl5pPr>
            <a:lvl6pPr marL="2285116" indent="0">
              <a:buNone/>
              <a:defRPr sz="900"/>
            </a:lvl6pPr>
            <a:lvl7pPr marL="2742140" indent="0">
              <a:buNone/>
              <a:defRPr sz="900"/>
            </a:lvl7pPr>
            <a:lvl8pPr marL="3199163" indent="0">
              <a:buNone/>
              <a:defRPr sz="900"/>
            </a:lvl8pPr>
            <a:lvl9pPr marL="3656187"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E1694A-9EE8-49D4-AE54-D031EE590CFF}" type="datetime1">
              <a:rPr lang="en-US" smtClean="0"/>
              <a:pPr/>
              <a:t>4/18/2020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2E9510-907A-4C66-949C-BD435FAF442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1" y="396573"/>
            <a:ext cx="6172200" cy="1650471"/>
          </a:xfrm>
          <a:prstGeom prst="rect">
            <a:avLst/>
          </a:prstGeom>
        </p:spPr>
        <p:txBody>
          <a:bodyPr vert="horz" lIns="91405" tIns="45702" rIns="91405" bIns="45702" rtlCol="0" anchor="ctr">
            <a:normAutofit/>
          </a:bodyPr>
          <a:lstStyle/>
          <a:p>
            <a:r>
              <a:rPr lang="en-US" dirty="0"/>
              <a:t>Click to edit Master title style</a:t>
            </a:r>
          </a:p>
        </p:txBody>
      </p:sp>
      <p:sp>
        <p:nvSpPr>
          <p:cNvPr id="3" name="Text Placeholder 2"/>
          <p:cNvSpPr>
            <a:spLocks noGrp="1"/>
          </p:cNvSpPr>
          <p:nvPr>
            <p:ph type="body" idx="1"/>
          </p:nvPr>
        </p:nvSpPr>
        <p:spPr>
          <a:xfrm>
            <a:off x="342901" y="2310662"/>
            <a:ext cx="6172200" cy="6535406"/>
          </a:xfrm>
          <a:prstGeom prst="rect">
            <a:avLst/>
          </a:prstGeom>
        </p:spPr>
        <p:txBody>
          <a:bodyPr vert="horz" lIns="91405" tIns="45702" rIns="91405" bIns="45702"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42900" y="9178454"/>
            <a:ext cx="1600200" cy="527233"/>
          </a:xfrm>
          <a:prstGeom prst="rect">
            <a:avLst/>
          </a:prstGeom>
        </p:spPr>
        <p:txBody>
          <a:bodyPr vert="horz" lIns="91405" tIns="45702" rIns="91405" bIns="45702" rtlCol="0" anchor="ctr"/>
          <a:lstStyle>
            <a:lvl1pPr algn="l">
              <a:defRPr sz="1200">
                <a:solidFill>
                  <a:schemeClr val="tx1">
                    <a:tint val="75000"/>
                  </a:schemeClr>
                </a:solidFill>
              </a:defRPr>
            </a:lvl1pPr>
          </a:lstStyle>
          <a:p>
            <a:fld id="{BDF872D8-652A-4164-BF54-4C38CFF9B0FE}" type="datetime1">
              <a:rPr lang="en-US" smtClean="0"/>
              <a:pPr/>
              <a:t>4/18/2020</a:t>
            </a:fld>
            <a:endParaRPr lang="en-US" dirty="0"/>
          </a:p>
        </p:txBody>
      </p:sp>
      <p:sp>
        <p:nvSpPr>
          <p:cNvPr id="5" name="Footer Placeholder 4"/>
          <p:cNvSpPr>
            <a:spLocks noGrp="1"/>
          </p:cNvSpPr>
          <p:nvPr>
            <p:ph type="ftr" sz="quarter" idx="3"/>
          </p:nvPr>
        </p:nvSpPr>
        <p:spPr>
          <a:xfrm>
            <a:off x="2343151" y="9178454"/>
            <a:ext cx="2171700" cy="527233"/>
          </a:xfrm>
          <a:prstGeom prst="rect">
            <a:avLst/>
          </a:prstGeom>
        </p:spPr>
        <p:txBody>
          <a:bodyPr vert="horz" lIns="91405" tIns="45702" rIns="91405" bIns="45702"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1" y="9178454"/>
            <a:ext cx="1600200" cy="527233"/>
          </a:xfrm>
          <a:prstGeom prst="rect">
            <a:avLst/>
          </a:prstGeom>
        </p:spPr>
        <p:txBody>
          <a:bodyPr vert="horz" lIns="91405" tIns="45702" rIns="91405" bIns="45702" rtlCol="0" anchor="ctr"/>
          <a:lstStyle>
            <a:lvl1pPr algn="r">
              <a:defRPr sz="1200">
                <a:solidFill>
                  <a:schemeClr val="tx1">
                    <a:tint val="75000"/>
                  </a:schemeClr>
                </a:solidFill>
              </a:defRPr>
            </a:lvl1pPr>
          </a:lstStyle>
          <a:p>
            <a:fld id="{902E9510-907A-4C66-949C-BD435FAF4426}" type="slidenum">
              <a:rPr lang="en-US" smtClean="0"/>
              <a:pPr/>
              <a:t>‹#›</a:t>
            </a:fld>
            <a:endParaRPr lang="en-US" dirty="0"/>
          </a:p>
        </p:txBody>
      </p:sp>
      <p:sp>
        <p:nvSpPr>
          <p:cNvPr id="12" name="TextBox 11">
            <a:extLst>
              <a:ext uri="{FF2B5EF4-FFF2-40B4-BE49-F238E27FC236}">
                <a16:creationId xmlns:a16="http://schemas.microsoft.com/office/drawing/2014/main" id="{9A12211D-107F-48BD-B2E2-58A72066F6EA}"/>
              </a:ext>
            </a:extLst>
          </p:cNvPr>
          <p:cNvSpPr txBox="1"/>
          <p:nvPr userDrawn="1"/>
        </p:nvSpPr>
        <p:spPr>
          <a:xfrm>
            <a:off x="4800600" y="1334442"/>
            <a:ext cx="1981200" cy="338518"/>
          </a:xfrm>
          <a:prstGeom prst="rect">
            <a:avLst/>
          </a:prstGeom>
          <a:solidFill>
            <a:srgbClr val="2B6A6C"/>
          </a:solidFill>
        </p:spPr>
        <p:txBody>
          <a:bodyPr wrap="square" lIns="91405" tIns="45702" rIns="91405" bIns="45702" rtlCol="0">
            <a:spAutoFit/>
          </a:bodyPr>
          <a:lstStyle/>
          <a:p>
            <a:pPr algn="r"/>
            <a:r>
              <a:rPr lang="en-IN" sz="1600" b="1" dirty="0">
                <a:solidFill>
                  <a:schemeClr val="bg1"/>
                </a:solidFill>
              </a:rPr>
              <a:t>May 2018</a:t>
            </a:r>
          </a:p>
        </p:txBody>
      </p:sp>
      <p:sp>
        <p:nvSpPr>
          <p:cNvPr id="13" name="Rectangle 12">
            <a:extLst>
              <a:ext uri="{FF2B5EF4-FFF2-40B4-BE49-F238E27FC236}">
                <a16:creationId xmlns:a16="http://schemas.microsoft.com/office/drawing/2014/main" id="{0FD6005A-8F44-473C-A8B4-1876073E4BCC}"/>
              </a:ext>
            </a:extLst>
          </p:cNvPr>
          <p:cNvSpPr/>
          <p:nvPr userDrawn="1"/>
        </p:nvSpPr>
        <p:spPr>
          <a:xfrm>
            <a:off x="0" y="-76175"/>
            <a:ext cx="6858000" cy="2056740"/>
          </a:xfrm>
          <a:prstGeom prst="rect">
            <a:avLst/>
          </a:prstGeom>
          <a:solidFill>
            <a:srgbClr val="2B6A6C"/>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endParaRPr lang="en-US" sz="4800" b="1" dirty="0"/>
          </a:p>
        </p:txBody>
      </p:sp>
      <p:sp>
        <p:nvSpPr>
          <p:cNvPr id="14" name="TextBox 13">
            <a:extLst>
              <a:ext uri="{FF2B5EF4-FFF2-40B4-BE49-F238E27FC236}">
                <a16:creationId xmlns:a16="http://schemas.microsoft.com/office/drawing/2014/main" id="{6B2A264B-6906-40BF-9C30-13781BD73160}"/>
              </a:ext>
            </a:extLst>
          </p:cNvPr>
          <p:cNvSpPr txBox="1"/>
          <p:nvPr userDrawn="1"/>
        </p:nvSpPr>
        <p:spPr>
          <a:xfrm>
            <a:off x="4800600" y="1334442"/>
            <a:ext cx="1981200" cy="338518"/>
          </a:xfrm>
          <a:prstGeom prst="rect">
            <a:avLst/>
          </a:prstGeom>
          <a:noFill/>
        </p:spPr>
        <p:txBody>
          <a:bodyPr wrap="square" lIns="91405" tIns="45702" rIns="91405" bIns="45702" rtlCol="0">
            <a:spAutoFit/>
          </a:bodyPr>
          <a:lstStyle/>
          <a:p>
            <a:pPr algn="r"/>
            <a:r>
              <a:rPr lang="en-IN" sz="1600" b="1" dirty="0">
                <a:solidFill>
                  <a:schemeClr val="bg1"/>
                </a:solidFill>
              </a:rPr>
              <a:t>April 2020</a:t>
            </a:r>
          </a:p>
        </p:txBody>
      </p:sp>
      <p:sp>
        <p:nvSpPr>
          <p:cNvPr id="15" name="TextBox 14">
            <a:extLst>
              <a:ext uri="{FF2B5EF4-FFF2-40B4-BE49-F238E27FC236}">
                <a16:creationId xmlns:a16="http://schemas.microsoft.com/office/drawing/2014/main" id="{59EFE4E6-F195-42A2-8D1E-5802AA8AA332}"/>
              </a:ext>
            </a:extLst>
          </p:cNvPr>
          <p:cNvSpPr txBox="1"/>
          <p:nvPr userDrawn="1"/>
        </p:nvSpPr>
        <p:spPr>
          <a:xfrm>
            <a:off x="0" y="659825"/>
            <a:ext cx="5181600" cy="584739"/>
          </a:xfrm>
          <a:prstGeom prst="rect">
            <a:avLst/>
          </a:prstGeom>
          <a:noFill/>
        </p:spPr>
        <p:txBody>
          <a:bodyPr wrap="square" lIns="91405" tIns="45702" rIns="91405" bIns="45702" rtlCol="0">
            <a:spAutoFit/>
          </a:bodyPr>
          <a:lstStyle/>
          <a:p>
            <a:r>
              <a:rPr lang="en-US" sz="3200" b="1" dirty="0">
                <a:solidFill>
                  <a:schemeClr val="bg1"/>
                </a:solidFill>
                <a:latin typeface="Garamond" pitchFamily="18" charset="0"/>
              </a:rPr>
              <a:t>Business Confidence Survey</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046" rtl="0" eaLnBrk="1" latinLnBrk="0" hangingPunct="1">
        <a:spcBef>
          <a:spcPct val="0"/>
        </a:spcBef>
        <a:buNone/>
        <a:defRPr sz="4400" kern="1200">
          <a:solidFill>
            <a:schemeClr val="tx1"/>
          </a:solidFill>
          <a:latin typeface="+mj-lt"/>
          <a:ea typeface="+mj-ea"/>
          <a:cs typeface="+mj-cs"/>
        </a:defRPr>
      </a:lvl1pPr>
    </p:titleStyle>
    <p:bodyStyle>
      <a:lvl1pPr marL="342767" indent="-342767" algn="l" defTabSz="914046"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662" indent="-285639" algn="l" defTabSz="914046"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559" indent="-228513" algn="l" defTabSz="914046"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9582" indent="-228513" algn="l" defTabSz="914046"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6605" indent="-228513" algn="l" defTabSz="914046"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3629" indent="-228513" algn="l" defTabSz="91404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653" indent="-228513" algn="l" defTabSz="91404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675" indent="-228513" algn="l" defTabSz="91404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699" indent="-228513" algn="l" defTabSz="91404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046" rtl="0" eaLnBrk="1" latinLnBrk="0" hangingPunct="1">
        <a:defRPr sz="1800" kern="1200">
          <a:solidFill>
            <a:schemeClr val="tx1"/>
          </a:solidFill>
          <a:latin typeface="+mn-lt"/>
          <a:ea typeface="+mn-ea"/>
          <a:cs typeface="+mn-cs"/>
        </a:defRPr>
      </a:lvl1pPr>
      <a:lvl2pPr marL="457024" algn="l" defTabSz="914046" rtl="0" eaLnBrk="1" latinLnBrk="0" hangingPunct="1">
        <a:defRPr sz="1800" kern="1200">
          <a:solidFill>
            <a:schemeClr val="tx1"/>
          </a:solidFill>
          <a:latin typeface="+mn-lt"/>
          <a:ea typeface="+mn-ea"/>
          <a:cs typeface="+mn-cs"/>
        </a:defRPr>
      </a:lvl2pPr>
      <a:lvl3pPr marL="914046" algn="l" defTabSz="914046" rtl="0" eaLnBrk="1" latinLnBrk="0" hangingPunct="1">
        <a:defRPr sz="1800" kern="1200">
          <a:solidFill>
            <a:schemeClr val="tx1"/>
          </a:solidFill>
          <a:latin typeface="+mn-lt"/>
          <a:ea typeface="+mn-ea"/>
          <a:cs typeface="+mn-cs"/>
        </a:defRPr>
      </a:lvl3pPr>
      <a:lvl4pPr marL="1371070" algn="l" defTabSz="914046" rtl="0" eaLnBrk="1" latinLnBrk="0" hangingPunct="1">
        <a:defRPr sz="1800" kern="1200">
          <a:solidFill>
            <a:schemeClr val="tx1"/>
          </a:solidFill>
          <a:latin typeface="+mn-lt"/>
          <a:ea typeface="+mn-ea"/>
          <a:cs typeface="+mn-cs"/>
        </a:defRPr>
      </a:lvl4pPr>
      <a:lvl5pPr marL="1828094" algn="l" defTabSz="914046" rtl="0" eaLnBrk="1" latinLnBrk="0" hangingPunct="1">
        <a:defRPr sz="1800" kern="1200">
          <a:solidFill>
            <a:schemeClr val="tx1"/>
          </a:solidFill>
          <a:latin typeface="+mn-lt"/>
          <a:ea typeface="+mn-ea"/>
          <a:cs typeface="+mn-cs"/>
        </a:defRPr>
      </a:lvl5pPr>
      <a:lvl6pPr marL="2285116" algn="l" defTabSz="914046" rtl="0" eaLnBrk="1" latinLnBrk="0" hangingPunct="1">
        <a:defRPr sz="1800" kern="1200">
          <a:solidFill>
            <a:schemeClr val="tx1"/>
          </a:solidFill>
          <a:latin typeface="+mn-lt"/>
          <a:ea typeface="+mn-ea"/>
          <a:cs typeface="+mn-cs"/>
        </a:defRPr>
      </a:lvl6pPr>
      <a:lvl7pPr marL="2742140" algn="l" defTabSz="914046" rtl="0" eaLnBrk="1" latinLnBrk="0" hangingPunct="1">
        <a:defRPr sz="1800" kern="1200">
          <a:solidFill>
            <a:schemeClr val="tx1"/>
          </a:solidFill>
          <a:latin typeface="+mn-lt"/>
          <a:ea typeface="+mn-ea"/>
          <a:cs typeface="+mn-cs"/>
        </a:defRPr>
      </a:lvl7pPr>
      <a:lvl8pPr marL="3199163" algn="l" defTabSz="914046" rtl="0" eaLnBrk="1" latinLnBrk="0" hangingPunct="1">
        <a:defRPr sz="1800" kern="1200">
          <a:solidFill>
            <a:schemeClr val="tx1"/>
          </a:solidFill>
          <a:latin typeface="+mn-lt"/>
          <a:ea typeface="+mn-ea"/>
          <a:cs typeface="+mn-cs"/>
        </a:defRPr>
      </a:lvl8pPr>
      <a:lvl9pPr marL="3656187" algn="l" defTabSz="9140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chart" Target="../charts/chart14.xml"/><Relationship Id="rId5" Type="http://schemas.openxmlformats.org/officeDocument/2006/relationships/chart" Target="../charts/chart13.xml"/><Relationship Id="rId4" Type="http://schemas.openxmlformats.org/officeDocument/2006/relationships/chart" Target="../charts/char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chart" Target="../charts/chart15.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chart" Target="../charts/chart17.xml"/><Relationship Id="rId4" Type="http://schemas.openxmlformats.org/officeDocument/2006/relationships/chart" Target="../charts/chart16.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chart" Target="../charts/chart8.xml"/><Relationship Id="rId4" Type="http://schemas.openxmlformats.org/officeDocument/2006/relationships/chart" Target="../charts/char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chart" Target="../charts/chart11.xml"/><Relationship Id="rId5" Type="http://schemas.openxmlformats.org/officeDocument/2006/relationships/chart" Target="../charts/chart10.xml"/><Relationship Id="rId4" Type="http://schemas.openxmlformats.org/officeDocument/2006/relationships/chart" Target="../charts/char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B6A6C"/>
        </a:solid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auto">
          <a:xfrm>
            <a:off x="0" y="43879"/>
            <a:ext cx="184660" cy="36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05" tIns="45702" rIns="91405" bIns="45702" numCol="1" anchor="ctr" anchorCtr="0" compatLnSpc="1">
            <a:prstTxWarp prst="textNoShape">
              <a:avLst/>
            </a:prstTxWarp>
            <a:spAutoFit/>
          </a:bodyPr>
          <a:lstStyle/>
          <a:p>
            <a:endParaRPr lang="en-IN" dirty="0"/>
          </a:p>
        </p:txBody>
      </p:sp>
      <p:sp>
        <p:nvSpPr>
          <p:cNvPr id="14" name="Title 13"/>
          <p:cNvSpPr>
            <a:spLocks noGrp="1"/>
          </p:cNvSpPr>
          <p:nvPr>
            <p:ph type="ctrTitle"/>
          </p:nvPr>
        </p:nvSpPr>
        <p:spPr>
          <a:xfrm>
            <a:off x="514351" y="3076297"/>
            <a:ext cx="5829300" cy="2530721"/>
          </a:xfrm>
        </p:spPr>
        <p:txBody>
          <a:bodyPr>
            <a:normAutofit/>
          </a:bodyPr>
          <a:lstStyle/>
          <a:p>
            <a:r>
              <a:rPr lang="en-IN" sz="2800" b="1" dirty="0">
                <a:solidFill>
                  <a:srgbClr val="FFC000"/>
                </a:solidFill>
              </a:rPr>
              <a:t>Business Confidence Survey</a:t>
            </a:r>
          </a:p>
        </p:txBody>
      </p:sp>
      <p:sp>
        <p:nvSpPr>
          <p:cNvPr id="15" name="Subtitle 14"/>
          <p:cNvSpPr>
            <a:spLocks noGrp="1"/>
          </p:cNvSpPr>
          <p:nvPr>
            <p:ph type="subTitle" idx="1"/>
          </p:nvPr>
        </p:nvSpPr>
        <p:spPr>
          <a:xfrm>
            <a:off x="1143000" y="4418013"/>
            <a:ext cx="4800600" cy="2133600"/>
          </a:xfrm>
        </p:spPr>
        <p:txBody>
          <a:bodyPr>
            <a:normAutofit/>
          </a:bodyPr>
          <a:lstStyle/>
          <a:p>
            <a:endParaRPr lang="en-IN" sz="2000" b="1" dirty="0">
              <a:solidFill>
                <a:srgbClr val="FFC000"/>
              </a:solidFill>
            </a:endParaRPr>
          </a:p>
          <a:p>
            <a:r>
              <a:rPr lang="en-IN" sz="2400" b="1" dirty="0">
                <a:solidFill>
                  <a:srgbClr val="FFC000"/>
                </a:solidFill>
              </a:rPr>
              <a:t>April 2020</a:t>
            </a:r>
          </a:p>
        </p:txBody>
      </p:sp>
      <p:pic>
        <p:nvPicPr>
          <p:cNvPr id="18" name="Picture 17" descr="new_ficci_logo"/>
          <p:cNvPicPr/>
          <p:nvPr/>
        </p:nvPicPr>
        <p:blipFill>
          <a:blip r:embed="rId3" cstate="print"/>
          <a:srcRect/>
          <a:stretch>
            <a:fillRect/>
          </a:stretch>
        </p:blipFill>
        <p:spPr bwMode="auto">
          <a:xfrm>
            <a:off x="2705100" y="2409547"/>
            <a:ext cx="1447800" cy="1333500"/>
          </a:xfrm>
          <a:prstGeom prst="rect">
            <a:avLst/>
          </a:prstGeom>
          <a:noFill/>
          <a:ln w="9525">
            <a:noFill/>
            <a:miter lim="800000"/>
            <a:headEnd/>
            <a:tailEnd/>
          </a:ln>
        </p:spPr>
      </p:pic>
      <p:sp>
        <p:nvSpPr>
          <p:cNvPr id="3" name="Rectangle 2"/>
          <p:cNvSpPr/>
          <p:nvPr/>
        </p:nvSpPr>
        <p:spPr>
          <a:xfrm>
            <a:off x="123134" y="8837612"/>
            <a:ext cx="958340" cy="989013"/>
          </a:xfrm>
          <a:prstGeom prst="rect">
            <a:avLst/>
          </a:prstGeom>
          <a:solidFill>
            <a:srgbClr val="2B6A6C"/>
          </a:solidFill>
          <a:ln>
            <a:solidFill>
              <a:srgbClr val="2B6A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Rectangle 3">
            <a:extLst>
              <a:ext uri="{FF2B5EF4-FFF2-40B4-BE49-F238E27FC236}">
                <a16:creationId xmlns:a16="http://schemas.microsoft.com/office/drawing/2014/main" id="{848FB8CF-694F-4CBF-911E-505EA7E93DF5}"/>
              </a:ext>
            </a:extLst>
          </p:cNvPr>
          <p:cNvSpPr/>
          <p:nvPr/>
        </p:nvSpPr>
        <p:spPr>
          <a:xfrm>
            <a:off x="0" y="227012"/>
            <a:ext cx="6858000" cy="1527879"/>
          </a:xfrm>
          <a:prstGeom prst="rect">
            <a:avLst/>
          </a:prstGeom>
          <a:solidFill>
            <a:srgbClr val="2B6A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6450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892040" y="1983422"/>
            <a:ext cx="1965960" cy="791940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pPr algn="ctr"/>
            <a:endParaRPr lang="en-US" dirty="0">
              <a:latin typeface="Garamond" pitchFamily="18" charset="0"/>
            </a:endParaRPr>
          </a:p>
        </p:txBody>
      </p:sp>
      <p:sp>
        <p:nvSpPr>
          <p:cNvPr id="6" name="Rectangle 5"/>
          <p:cNvSpPr/>
          <p:nvPr/>
        </p:nvSpPr>
        <p:spPr>
          <a:xfrm>
            <a:off x="0" y="1983422"/>
            <a:ext cx="4892040" cy="438024"/>
          </a:xfrm>
          <a:prstGeom prst="rect">
            <a:avLst/>
          </a:prstGeom>
          <a:solidFill>
            <a:srgbClr val="B80D48"/>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r>
              <a:rPr lang="en-IN" b="1" i="1" dirty="0">
                <a:solidFill>
                  <a:schemeClr val="bg1"/>
                </a:solidFill>
              </a:rPr>
              <a:t>Constraining Factors</a:t>
            </a:r>
          </a:p>
        </p:txBody>
      </p:sp>
      <p:sp>
        <p:nvSpPr>
          <p:cNvPr id="12" name="TextBox 11"/>
          <p:cNvSpPr txBox="1"/>
          <p:nvPr/>
        </p:nvSpPr>
        <p:spPr>
          <a:xfrm>
            <a:off x="0" y="659825"/>
            <a:ext cx="5181600" cy="584739"/>
          </a:xfrm>
          <a:prstGeom prst="rect">
            <a:avLst/>
          </a:prstGeom>
          <a:noFill/>
        </p:spPr>
        <p:txBody>
          <a:bodyPr wrap="square" lIns="91405" tIns="45702" rIns="91405" bIns="45702" rtlCol="0">
            <a:spAutoFit/>
          </a:bodyPr>
          <a:lstStyle/>
          <a:p>
            <a:r>
              <a:rPr lang="en-US" sz="3200" b="1" dirty="0">
                <a:solidFill>
                  <a:schemeClr val="bg1"/>
                </a:solidFill>
                <a:latin typeface="Garamond" pitchFamily="18" charset="0"/>
              </a:rPr>
              <a:t>Business Confidence Survey</a:t>
            </a:r>
          </a:p>
        </p:txBody>
      </p:sp>
      <p:sp>
        <p:nvSpPr>
          <p:cNvPr id="2" name="Rectangle 2"/>
          <p:cNvSpPr>
            <a:spLocks noChangeArrowheads="1"/>
          </p:cNvSpPr>
          <p:nvPr/>
        </p:nvSpPr>
        <p:spPr bwMode="auto">
          <a:xfrm>
            <a:off x="0" y="43879"/>
            <a:ext cx="184660" cy="36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05" tIns="45702" rIns="91405" bIns="45702" numCol="1" anchor="ctr" anchorCtr="0" compatLnSpc="1">
            <a:prstTxWarp prst="textNoShape">
              <a:avLst/>
            </a:prstTxWarp>
            <a:spAutoFit/>
          </a:bodyPr>
          <a:lstStyle/>
          <a:p>
            <a:endParaRPr lang="en-IN" dirty="0"/>
          </a:p>
        </p:txBody>
      </p:sp>
      <p:sp>
        <p:nvSpPr>
          <p:cNvPr id="20" name="TextBox 19"/>
          <p:cNvSpPr txBox="1"/>
          <p:nvPr/>
        </p:nvSpPr>
        <p:spPr>
          <a:xfrm>
            <a:off x="4988391" y="3503612"/>
            <a:ext cx="1605617" cy="4524279"/>
          </a:xfrm>
          <a:prstGeom prst="rect">
            <a:avLst/>
          </a:prstGeom>
          <a:noFill/>
        </p:spPr>
        <p:txBody>
          <a:bodyPr wrap="square" lIns="91405" tIns="45702" rIns="91405" bIns="45702" rtlCol="0">
            <a:spAutoFit/>
          </a:bodyPr>
          <a:lstStyle/>
          <a:p>
            <a:pPr algn="ctr"/>
            <a:endParaRPr lang="en-US" sz="1200" b="1" dirty="0">
              <a:solidFill>
                <a:srgbClr val="2B6A6C"/>
              </a:solidFill>
            </a:endParaRPr>
          </a:p>
          <a:p>
            <a:pPr algn="ctr"/>
            <a:r>
              <a:rPr lang="en-US" sz="1200" b="1" dirty="0">
                <a:solidFill>
                  <a:srgbClr val="2B6A6C"/>
                </a:solidFill>
              </a:rPr>
              <a:t>….77% respondents cited weak demand as a constraining factor…. </a:t>
            </a: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r>
              <a:rPr lang="en-US" sz="1200" b="1" dirty="0">
                <a:solidFill>
                  <a:srgbClr val="2B6A6C"/>
                </a:solidFill>
              </a:rPr>
              <a:t>….capacity utilization rate of over 75% was reported by only 26% respondents</a:t>
            </a:r>
          </a:p>
        </p:txBody>
      </p:sp>
      <p:sp>
        <p:nvSpPr>
          <p:cNvPr id="18" name="TextBox 17"/>
          <p:cNvSpPr txBox="1"/>
          <p:nvPr/>
        </p:nvSpPr>
        <p:spPr>
          <a:xfrm>
            <a:off x="131108" y="2530715"/>
            <a:ext cx="4678678" cy="430851"/>
          </a:xfrm>
          <a:prstGeom prst="rect">
            <a:avLst/>
          </a:prstGeom>
          <a:solidFill>
            <a:srgbClr val="FFC000"/>
          </a:solidFill>
        </p:spPr>
        <p:txBody>
          <a:bodyPr wrap="square" lIns="91405" tIns="45702" rIns="91405" bIns="45702" rtlCol="0">
            <a:spAutoFit/>
          </a:bodyPr>
          <a:lstStyle/>
          <a:p>
            <a:pPr algn="ctr"/>
            <a:r>
              <a:rPr lang="en-US" sz="1100" b="1" i="1" dirty="0"/>
              <a:t>Weak demand remains a major constraining factor for </a:t>
            </a:r>
          </a:p>
          <a:p>
            <a:pPr algn="ctr"/>
            <a:r>
              <a:rPr lang="en-US" sz="1100" b="1" i="1" dirty="0"/>
              <a:t>members of India Inc.</a:t>
            </a:r>
            <a:endParaRPr lang="en-IN" sz="1100" dirty="0"/>
          </a:p>
        </p:txBody>
      </p:sp>
      <p:sp>
        <p:nvSpPr>
          <p:cNvPr id="7" name="Rectangle 6"/>
          <p:cNvSpPr/>
          <p:nvPr/>
        </p:nvSpPr>
        <p:spPr>
          <a:xfrm>
            <a:off x="143446" y="2970212"/>
            <a:ext cx="4678678" cy="1231106"/>
          </a:xfrm>
          <a:prstGeom prst="rect">
            <a:avLst/>
          </a:prstGeom>
        </p:spPr>
        <p:txBody>
          <a:bodyPr wrap="square">
            <a:spAutoFit/>
          </a:bodyPr>
          <a:lstStyle/>
          <a:p>
            <a:pPr algn="ctr">
              <a:spcAft>
                <a:spcPts val="0"/>
              </a:spcAft>
            </a:pPr>
            <a:r>
              <a:rPr lang="en-US" sz="1100" dirty="0">
                <a:latin typeface="Trebuchet MS" panose="020B0603020202020204" pitchFamily="34" charset="0"/>
                <a:ea typeface="Times New Roman" panose="02020603050405020304" pitchFamily="18" charset="0"/>
                <a:cs typeface="Times New Roman" panose="02020603050405020304" pitchFamily="18" charset="0"/>
              </a:rPr>
              <a:t> </a:t>
            </a:r>
            <a:endParaRPr lang="en-IN" sz="11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pPr>
            <a:r>
              <a:rPr lang="en-US" sz="1050" dirty="0">
                <a:latin typeface="+mj-lt"/>
                <a:ea typeface="Times New Roman" panose="02020603050405020304" pitchFamily="18" charset="0"/>
                <a:cs typeface="Times New Roman" panose="02020603050405020304" pitchFamily="18" charset="0"/>
              </a:rPr>
              <a:t>According to the results of our latest survey, </a:t>
            </a:r>
            <a:r>
              <a:rPr lang="en-US" sz="1050" dirty="0">
                <a:ea typeface="Times New Roman" panose="02020603050405020304" pitchFamily="18" charset="0"/>
                <a:cs typeface="Times New Roman" panose="02020603050405020304" pitchFamily="18" charset="0"/>
              </a:rPr>
              <a:t>a majority of participating companies continued to report subdued </a:t>
            </a:r>
            <a:r>
              <a:rPr lang="en-US" sz="1050" dirty="0">
                <a:latin typeface="+mj-lt"/>
                <a:ea typeface="Times New Roman" panose="02020603050405020304" pitchFamily="18" charset="0"/>
                <a:cs typeface="Times New Roman" panose="02020603050405020304" pitchFamily="18" charset="0"/>
              </a:rPr>
              <a:t>domestic demand situation. Around 77% of participating companies cited weak demand as a bothersome factor for their business in the present round. The corresponding number in the previous round was 76%. </a:t>
            </a:r>
          </a:p>
          <a:p>
            <a:pPr algn="ctr">
              <a:spcAft>
                <a:spcPts val="0"/>
              </a:spcAft>
            </a:pPr>
            <a:r>
              <a:rPr lang="en-US" sz="1050" dirty="0">
                <a:latin typeface="+mj-lt"/>
                <a:ea typeface="Times New Roman" panose="02020603050405020304" pitchFamily="18" charset="0"/>
                <a:cs typeface="Times New Roman" panose="02020603050405020304" pitchFamily="18" charset="0"/>
              </a:rPr>
              <a:t> </a:t>
            </a:r>
            <a:endParaRPr lang="en-IN" sz="1050" dirty="0">
              <a:effectLst/>
              <a:latin typeface="+mj-lt"/>
              <a:ea typeface="Times New Roman" panose="02020603050405020304" pitchFamily="18" charset="0"/>
              <a:cs typeface="Times New Roman" panose="02020603050405020304" pitchFamily="18" charset="0"/>
            </a:endParaRPr>
          </a:p>
        </p:txBody>
      </p:sp>
      <p:sp>
        <p:nvSpPr>
          <p:cNvPr id="8" name="Rectangle 7"/>
          <p:cNvSpPr/>
          <p:nvPr/>
        </p:nvSpPr>
        <p:spPr>
          <a:xfrm>
            <a:off x="2602370" y="4034823"/>
            <a:ext cx="1356462" cy="215444"/>
          </a:xfrm>
          <a:prstGeom prst="rect">
            <a:avLst/>
          </a:prstGeom>
        </p:spPr>
        <p:txBody>
          <a:bodyPr wrap="none">
            <a:spAutoFit/>
          </a:bodyPr>
          <a:lstStyle/>
          <a:p>
            <a:pPr>
              <a:spcAft>
                <a:spcPts val="0"/>
              </a:spcAft>
            </a:pPr>
            <a:r>
              <a:rPr lang="en-IN" sz="800" i="1" dirty="0">
                <a:latin typeface="Calibri" panose="020F0502020204030204" pitchFamily="34" charset="0"/>
                <a:ea typeface="Times New Roman" panose="02020603050405020304" pitchFamily="18" charset="0"/>
                <a:cs typeface="Times New Roman" panose="02020603050405020304" pitchFamily="18" charset="0"/>
              </a:rPr>
              <a:t> (Proportion of respondents)</a:t>
            </a:r>
            <a:endParaRPr lang="en-IN" sz="800" i="1" dirty="0">
              <a:effectLst/>
              <a:latin typeface="Times New Roman" panose="02020603050405020304" pitchFamily="18" charset="0"/>
              <a:ea typeface="Times New Roman" panose="02020603050405020304" pitchFamily="18" charset="0"/>
            </a:endParaRPr>
          </a:p>
        </p:txBody>
      </p:sp>
      <p:sp>
        <p:nvSpPr>
          <p:cNvPr id="9" name="Rectangle 8"/>
          <p:cNvSpPr/>
          <p:nvPr/>
        </p:nvSpPr>
        <p:spPr>
          <a:xfrm>
            <a:off x="87769" y="6126931"/>
            <a:ext cx="4712831" cy="577081"/>
          </a:xfrm>
          <a:prstGeom prst="rect">
            <a:avLst/>
          </a:prstGeom>
        </p:spPr>
        <p:txBody>
          <a:bodyPr wrap="square">
            <a:spAutoFit/>
          </a:bodyPr>
          <a:lstStyle/>
          <a:p>
            <a:pPr algn="ctr"/>
            <a:r>
              <a:rPr lang="en-US" sz="1050" dirty="0">
                <a:latin typeface="+mj-lt"/>
                <a:cs typeface="Shruti" panose="020B0502040204020203" pitchFamily="34" charset="0"/>
              </a:rPr>
              <a:t>Furthermore, only 26</a:t>
            </a:r>
            <a:r>
              <a:rPr lang="en-US" sz="1050" dirty="0"/>
              <a:t>% respondents, indicated a capacity utilization rate of over 75% in the present round.</a:t>
            </a:r>
            <a:endParaRPr lang="en-IN" sz="1050" dirty="0"/>
          </a:p>
          <a:p>
            <a:pPr algn="just">
              <a:spcAft>
                <a:spcPts val="0"/>
              </a:spcAft>
            </a:pPr>
            <a:endParaRPr lang="en-IN" sz="1050" dirty="0">
              <a:latin typeface="+mj-lt"/>
              <a:ea typeface="Times New Roman" panose="02020603050405020304" pitchFamily="18" charset="0"/>
              <a:cs typeface="Shruti" panose="020B0502040204020203" pitchFamily="34" charset="0"/>
            </a:endParaRPr>
          </a:p>
        </p:txBody>
      </p:sp>
      <p:sp>
        <p:nvSpPr>
          <p:cNvPr id="16" name="Rectangle 15"/>
          <p:cNvSpPr/>
          <p:nvPr/>
        </p:nvSpPr>
        <p:spPr>
          <a:xfrm>
            <a:off x="184660" y="9142412"/>
            <a:ext cx="729740" cy="760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26" name="Picture 25" descr="new_ficci_logo"/>
          <p:cNvPicPr/>
          <p:nvPr/>
        </p:nvPicPr>
        <p:blipFill>
          <a:blip r:embed="rId3" cstate="print"/>
          <a:srcRect/>
          <a:stretch>
            <a:fillRect/>
          </a:stretch>
        </p:blipFill>
        <p:spPr bwMode="auto">
          <a:xfrm>
            <a:off x="78220" y="9274968"/>
            <a:ext cx="609600" cy="495300"/>
          </a:xfrm>
          <a:prstGeom prst="rect">
            <a:avLst/>
          </a:prstGeom>
          <a:noFill/>
          <a:ln w="9525">
            <a:noFill/>
            <a:miter lim="800000"/>
            <a:headEnd/>
            <a:tailEnd/>
          </a:ln>
        </p:spPr>
      </p:pic>
      <p:sp>
        <p:nvSpPr>
          <p:cNvPr id="23" name="Rectangle 22">
            <a:extLst>
              <a:ext uri="{FF2B5EF4-FFF2-40B4-BE49-F238E27FC236}">
                <a16:creationId xmlns:a16="http://schemas.microsoft.com/office/drawing/2014/main" id="{9B49D93B-8217-4512-BD66-6C1A27104DB1}"/>
              </a:ext>
            </a:extLst>
          </p:cNvPr>
          <p:cNvSpPr/>
          <p:nvPr/>
        </p:nvSpPr>
        <p:spPr>
          <a:xfrm>
            <a:off x="1977840" y="6714216"/>
            <a:ext cx="1249060" cy="246221"/>
          </a:xfrm>
          <a:prstGeom prst="rect">
            <a:avLst/>
          </a:prstGeom>
        </p:spPr>
        <p:txBody>
          <a:bodyPr wrap="none">
            <a:spAutoFit/>
          </a:bodyPr>
          <a:lstStyle/>
          <a:p>
            <a:pPr>
              <a:spcAft>
                <a:spcPts val="0"/>
              </a:spcAft>
            </a:pPr>
            <a:r>
              <a:rPr lang="en-IN" sz="800" i="1" dirty="0">
                <a:latin typeface="Calibri" panose="020F0502020204030204" pitchFamily="34" charset="0"/>
                <a:ea typeface="Times New Roman" panose="02020603050405020304" pitchFamily="18" charset="0"/>
                <a:cs typeface="Times New Roman" panose="02020603050405020304" pitchFamily="18" charset="0"/>
              </a:rPr>
              <a:t> </a:t>
            </a:r>
            <a:r>
              <a:rPr lang="en-IN" sz="1000" b="1" dirty="0">
                <a:latin typeface="Calibri" panose="020F0502020204030204" pitchFamily="34" charset="0"/>
                <a:ea typeface="Times New Roman" panose="02020603050405020304" pitchFamily="18" charset="0"/>
                <a:cs typeface="Times New Roman" panose="02020603050405020304" pitchFamily="18" charset="0"/>
              </a:rPr>
              <a:t>Capacity Utilization</a:t>
            </a:r>
            <a:endParaRPr lang="en-IN" sz="800" b="1" dirty="0">
              <a:effectLst/>
              <a:latin typeface="Times New Roman" panose="02020603050405020304" pitchFamily="18" charset="0"/>
              <a:ea typeface="Times New Roman" panose="02020603050405020304" pitchFamily="18" charset="0"/>
            </a:endParaRPr>
          </a:p>
        </p:txBody>
      </p:sp>
      <p:sp>
        <p:nvSpPr>
          <p:cNvPr id="24" name="Rectangle 23">
            <a:extLst>
              <a:ext uri="{FF2B5EF4-FFF2-40B4-BE49-F238E27FC236}">
                <a16:creationId xmlns:a16="http://schemas.microsoft.com/office/drawing/2014/main" id="{EC73886E-02BF-4545-9B5C-635E68D2B176}"/>
              </a:ext>
            </a:extLst>
          </p:cNvPr>
          <p:cNvSpPr/>
          <p:nvPr/>
        </p:nvSpPr>
        <p:spPr>
          <a:xfrm>
            <a:off x="3453324" y="6713844"/>
            <a:ext cx="1356462" cy="215444"/>
          </a:xfrm>
          <a:prstGeom prst="rect">
            <a:avLst/>
          </a:prstGeom>
        </p:spPr>
        <p:txBody>
          <a:bodyPr wrap="none">
            <a:spAutoFit/>
          </a:bodyPr>
          <a:lstStyle/>
          <a:p>
            <a:pPr>
              <a:spcAft>
                <a:spcPts val="0"/>
              </a:spcAft>
            </a:pPr>
            <a:r>
              <a:rPr lang="en-IN" sz="800" i="1" dirty="0">
                <a:latin typeface="Calibri" panose="020F0502020204030204" pitchFamily="34" charset="0"/>
                <a:ea typeface="Times New Roman" panose="02020603050405020304" pitchFamily="18" charset="0"/>
                <a:cs typeface="Times New Roman" panose="02020603050405020304" pitchFamily="18" charset="0"/>
              </a:rPr>
              <a:t> (Proportion of respondents)</a:t>
            </a:r>
            <a:endParaRPr lang="en-IN" sz="800" i="1" dirty="0">
              <a:effectLst/>
              <a:latin typeface="Times New Roman" panose="02020603050405020304" pitchFamily="18" charset="0"/>
              <a:ea typeface="Times New Roman" panose="02020603050405020304" pitchFamily="18" charset="0"/>
            </a:endParaRPr>
          </a:p>
        </p:txBody>
      </p:sp>
      <p:sp>
        <p:nvSpPr>
          <p:cNvPr id="27" name="Rectangle 26">
            <a:extLst>
              <a:ext uri="{FF2B5EF4-FFF2-40B4-BE49-F238E27FC236}">
                <a16:creationId xmlns:a16="http://schemas.microsoft.com/office/drawing/2014/main" id="{68B48679-BAD4-4073-AB6A-E8838CF4ECD7}"/>
              </a:ext>
            </a:extLst>
          </p:cNvPr>
          <p:cNvSpPr/>
          <p:nvPr/>
        </p:nvSpPr>
        <p:spPr>
          <a:xfrm>
            <a:off x="962030" y="6982334"/>
            <a:ext cx="992579" cy="246221"/>
          </a:xfrm>
          <a:prstGeom prst="rect">
            <a:avLst/>
          </a:prstGeom>
        </p:spPr>
        <p:txBody>
          <a:bodyPr wrap="none">
            <a:spAutoFit/>
          </a:bodyPr>
          <a:lstStyle/>
          <a:p>
            <a:pPr>
              <a:spcAft>
                <a:spcPts val="0"/>
              </a:spcAft>
            </a:pPr>
            <a:r>
              <a:rPr lang="en-IN" sz="1000" dirty="0">
                <a:latin typeface="Calibri" panose="020F0502020204030204" pitchFamily="34" charset="0"/>
                <a:ea typeface="Times New Roman" panose="02020603050405020304" pitchFamily="18" charset="0"/>
                <a:cs typeface="Times New Roman" panose="02020603050405020304" pitchFamily="18" charset="0"/>
              </a:rPr>
              <a:t> Present Survey</a:t>
            </a:r>
            <a:endParaRPr lang="en-IN" sz="1000" dirty="0">
              <a:effectLst/>
              <a:latin typeface="Times New Roman" panose="02020603050405020304" pitchFamily="18" charset="0"/>
              <a:ea typeface="Times New Roman" panose="02020603050405020304" pitchFamily="18" charset="0"/>
            </a:endParaRPr>
          </a:p>
        </p:txBody>
      </p:sp>
      <p:sp>
        <p:nvSpPr>
          <p:cNvPr id="28" name="Rectangle 27">
            <a:extLst>
              <a:ext uri="{FF2B5EF4-FFF2-40B4-BE49-F238E27FC236}">
                <a16:creationId xmlns:a16="http://schemas.microsoft.com/office/drawing/2014/main" id="{8A98481C-2C70-4484-92C5-38CF659B2562}"/>
              </a:ext>
            </a:extLst>
          </p:cNvPr>
          <p:cNvSpPr/>
          <p:nvPr/>
        </p:nvSpPr>
        <p:spPr>
          <a:xfrm>
            <a:off x="3505287" y="7011276"/>
            <a:ext cx="801823" cy="246221"/>
          </a:xfrm>
          <a:prstGeom prst="rect">
            <a:avLst/>
          </a:prstGeom>
        </p:spPr>
        <p:txBody>
          <a:bodyPr wrap="none">
            <a:spAutoFit/>
          </a:bodyPr>
          <a:lstStyle/>
          <a:p>
            <a:pPr>
              <a:spcAft>
                <a:spcPts val="0"/>
              </a:spcAft>
            </a:pPr>
            <a:r>
              <a:rPr lang="en-IN" sz="1000" dirty="0">
                <a:latin typeface="Calibri" panose="020F0502020204030204" pitchFamily="34" charset="0"/>
                <a:ea typeface="Times New Roman" panose="02020603050405020304" pitchFamily="18" charset="0"/>
                <a:cs typeface="Times New Roman" panose="02020603050405020304" pitchFamily="18" charset="0"/>
              </a:rPr>
              <a:t> Last Survey</a:t>
            </a:r>
            <a:endParaRPr lang="en-IN" sz="900" dirty="0">
              <a:effectLst/>
              <a:latin typeface="Times New Roman" panose="02020603050405020304" pitchFamily="18" charset="0"/>
              <a:ea typeface="Times New Roman" panose="02020603050405020304" pitchFamily="18" charset="0"/>
            </a:endParaRPr>
          </a:p>
        </p:txBody>
      </p:sp>
      <p:graphicFrame>
        <p:nvGraphicFramePr>
          <p:cNvPr id="22" name="Chart 21">
            <a:extLst>
              <a:ext uri="{FF2B5EF4-FFF2-40B4-BE49-F238E27FC236}">
                <a16:creationId xmlns:a16="http://schemas.microsoft.com/office/drawing/2014/main" id="{8FD441D2-1DA6-45CB-88AD-7F8920887A38}"/>
              </a:ext>
            </a:extLst>
          </p:cNvPr>
          <p:cNvGraphicFramePr/>
          <p:nvPr/>
        </p:nvGraphicFramePr>
        <p:xfrm>
          <a:off x="228600" y="4265612"/>
          <a:ext cx="4419600" cy="1714500"/>
        </p:xfrm>
        <a:graphic>
          <a:graphicData uri="http://schemas.openxmlformats.org/drawingml/2006/chart">
            <c:chart xmlns:c="http://schemas.openxmlformats.org/drawingml/2006/chart" xmlns:r="http://schemas.openxmlformats.org/officeDocument/2006/relationships" r:id="rId4"/>
          </a:graphicData>
        </a:graphic>
      </p:graphicFrame>
      <p:cxnSp>
        <p:nvCxnSpPr>
          <p:cNvPr id="29" name="Straight Arrow Connector 28">
            <a:extLst>
              <a:ext uri="{FF2B5EF4-FFF2-40B4-BE49-F238E27FC236}">
                <a16:creationId xmlns:a16="http://schemas.microsoft.com/office/drawing/2014/main" id="{EA35EBBD-F50E-4762-B263-EB5955D83869}"/>
              </a:ext>
            </a:extLst>
          </p:cNvPr>
          <p:cNvCxnSpPr>
            <a:cxnSpLocks/>
          </p:cNvCxnSpPr>
          <p:nvPr/>
        </p:nvCxnSpPr>
        <p:spPr>
          <a:xfrm flipV="1">
            <a:off x="3581400" y="4494212"/>
            <a:ext cx="304800" cy="76200"/>
          </a:xfrm>
          <a:prstGeom prst="straightConnector1">
            <a:avLst/>
          </a:prstGeom>
          <a:ln>
            <a:solidFill>
              <a:schemeClr val="tx1">
                <a:lumMod val="65000"/>
                <a:lumOff val="35000"/>
              </a:schemeClr>
            </a:solidFill>
            <a:tailEnd type="triangle"/>
          </a:ln>
        </p:spPr>
        <p:style>
          <a:lnRef idx="1">
            <a:schemeClr val="dk1"/>
          </a:lnRef>
          <a:fillRef idx="0">
            <a:schemeClr val="dk1"/>
          </a:fillRef>
          <a:effectRef idx="0">
            <a:schemeClr val="dk1"/>
          </a:effectRef>
          <a:fontRef idx="minor">
            <a:schemeClr val="tx1"/>
          </a:fontRef>
        </p:style>
      </p:cxnSp>
      <p:graphicFrame>
        <p:nvGraphicFramePr>
          <p:cNvPr id="34" name="Chart 33"/>
          <p:cNvGraphicFramePr/>
          <p:nvPr/>
        </p:nvGraphicFramePr>
        <p:xfrm>
          <a:off x="2514600" y="7237412"/>
          <a:ext cx="2362200" cy="17526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5" name="Chart 34"/>
          <p:cNvGraphicFramePr/>
          <p:nvPr/>
        </p:nvGraphicFramePr>
        <p:xfrm>
          <a:off x="0" y="7161212"/>
          <a:ext cx="2590800" cy="17526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846638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631" y="1983422"/>
            <a:ext cx="1965960" cy="791940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pPr algn="ctr"/>
            <a:endParaRPr lang="en-US" dirty="0">
              <a:latin typeface="Garamond" pitchFamily="18" charset="0"/>
            </a:endParaRPr>
          </a:p>
        </p:txBody>
      </p:sp>
      <p:sp>
        <p:nvSpPr>
          <p:cNvPr id="6" name="Rectangle 5"/>
          <p:cNvSpPr/>
          <p:nvPr/>
        </p:nvSpPr>
        <p:spPr>
          <a:xfrm>
            <a:off x="1957329" y="1983421"/>
            <a:ext cx="4904566" cy="435763"/>
          </a:xfrm>
          <a:prstGeom prst="rect">
            <a:avLst/>
          </a:prstGeom>
          <a:solidFill>
            <a:srgbClr val="B80D48"/>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r>
              <a:rPr lang="en-IN" b="1" i="1" dirty="0">
                <a:solidFill>
                  <a:schemeClr val="bg1"/>
                </a:solidFill>
              </a:rPr>
              <a:t>Constraining Factors</a:t>
            </a:r>
          </a:p>
        </p:txBody>
      </p:sp>
      <p:sp>
        <p:nvSpPr>
          <p:cNvPr id="12" name="TextBox 11"/>
          <p:cNvSpPr txBox="1"/>
          <p:nvPr/>
        </p:nvSpPr>
        <p:spPr>
          <a:xfrm>
            <a:off x="0" y="659825"/>
            <a:ext cx="5181600" cy="584739"/>
          </a:xfrm>
          <a:prstGeom prst="rect">
            <a:avLst/>
          </a:prstGeom>
          <a:noFill/>
        </p:spPr>
        <p:txBody>
          <a:bodyPr wrap="square" lIns="91405" tIns="45702" rIns="91405" bIns="45702" rtlCol="0">
            <a:spAutoFit/>
          </a:bodyPr>
          <a:lstStyle/>
          <a:p>
            <a:r>
              <a:rPr lang="en-US" sz="3200" b="1" dirty="0">
                <a:solidFill>
                  <a:schemeClr val="bg1"/>
                </a:solidFill>
                <a:latin typeface="Garamond" pitchFamily="18" charset="0"/>
              </a:rPr>
              <a:t>Business Confidence Survey</a:t>
            </a:r>
          </a:p>
        </p:txBody>
      </p:sp>
      <p:sp>
        <p:nvSpPr>
          <p:cNvPr id="2" name="Rectangle 2"/>
          <p:cNvSpPr>
            <a:spLocks noChangeArrowheads="1"/>
          </p:cNvSpPr>
          <p:nvPr/>
        </p:nvSpPr>
        <p:spPr bwMode="auto">
          <a:xfrm>
            <a:off x="0" y="43879"/>
            <a:ext cx="184660" cy="36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05" tIns="45702" rIns="91405" bIns="45702" numCol="1" anchor="ctr" anchorCtr="0" compatLnSpc="1">
            <a:prstTxWarp prst="textNoShape">
              <a:avLst/>
            </a:prstTxWarp>
            <a:spAutoFit/>
          </a:bodyPr>
          <a:lstStyle/>
          <a:p>
            <a:endParaRPr lang="en-IN" dirty="0"/>
          </a:p>
        </p:txBody>
      </p:sp>
      <p:sp>
        <p:nvSpPr>
          <p:cNvPr id="24" name="Rectangle 10"/>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25" name="Rectangle 14"/>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pic>
        <p:nvPicPr>
          <p:cNvPr id="16" name="Picture 15" descr="new_ficci_logo"/>
          <p:cNvPicPr/>
          <p:nvPr/>
        </p:nvPicPr>
        <p:blipFill>
          <a:blip r:embed="rId3" cstate="print"/>
          <a:srcRect/>
          <a:stretch>
            <a:fillRect/>
          </a:stretch>
        </p:blipFill>
        <p:spPr bwMode="auto">
          <a:xfrm>
            <a:off x="6166689" y="9218612"/>
            <a:ext cx="609600" cy="495300"/>
          </a:xfrm>
          <a:prstGeom prst="rect">
            <a:avLst/>
          </a:prstGeom>
          <a:noFill/>
          <a:ln w="9525">
            <a:noFill/>
            <a:miter lim="800000"/>
            <a:headEnd/>
            <a:tailEnd/>
          </a:ln>
        </p:spPr>
      </p:pic>
      <p:sp>
        <p:nvSpPr>
          <p:cNvPr id="13" name="Rectangle 12"/>
          <p:cNvSpPr/>
          <p:nvPr/>
        </p:nvSpPr>
        <p:spPr>
          <a:xfrm>
            <a:off x="1992841" y="2506767"/>
            <a:ext cx="4850275" cy="738664"/>
          </a:xfrm>
          <a:prstGeom prst="rect">
            <a:avLst/>
          </a:prstGeom>
        </p:spPr>
        <p:txBody>
          <a:bodyPr wrap="square">
            <a:spAutoFit/>
          </a:bodyPr>
          <a:lstStyle/>
          <a:p>
            <a:pPr algn="just"/>
            <a:r>
              <a:rPr lang="en-IN" sz="1050" dirty="0">
                <a:latin typeface="+mj-lt"/>
              </a:rPr>
              <a:t>Furthermore, a decline </a:t>
            </a:r>
            <a:r>
              <a:rPr lang="en-US" sz="1050" dirty="0">
                <a:latin typeface="+mj-lt"/>
              </a:rPr>
              <a:t>was </a:t>
            </a:r>
            <a:r>
              <a:rPr lang="en-US" sz="1050" dirty="0">
                <a:ea typeface="Times New Roman" panose="02020603050405020304" pitchFamily="18" charset="0"/>
                <a:cs typeface="Times New Roman" panose="02020603050405020304" pitchFamily="18" charset="0"/>
              </a:rPr>
              <a:t>noticed in the proportion of respondents anticipating better order books over next six months </a:t>
            </a:r>
            <a:r>
              <a:rPr lang="en-IN" sz="1050" dirty="0"/>
              <a:t>in the current survey</a:t>
            </a:r>
            <a:r>
              <a:rPr lang="en-US" sz="1050" dirty="0">
                <a:ea typeface="Times New Roman" panose="02020603050405020304" pitchFamily="18" charset="0"/>
                <a:cs typeface="Times New Roman" panose="02020603050405020304" pitchFamily="18" charset="0"/>
              </a:rPr>
              <a:t>. About 42% companies expected an improvement in their order book position in coming six months vis-à-vis 46% who stated likewise in the previous round.</a:t>
            </a:r>
            <a:r>
              <a:rPr lang="en-IN" sz="1050" dirty="0">
                <a:latin typeface="+mj-lt"/>
              </a:rPr>
              <a:t> </a:t>
            </a:r>
          </a:p>
        </p:txBody>
      </p:sp>
      <p:sp>
        <p:nvSpPr>
          <p:cNvPr id="17" name="TextBox 16"/>
          <p:cNvSpPr txBox="1"/>
          <p:nvPr/>
        </p:nvSpPr>
        <p:spPr>
          <a:xfrm>
            <a:off x="2027469" y="5652821"/>
            <a:ext cx="4678678" cy="261574"/>
          </a:xfrm>
          <a:prstGeom prst="rect">
            <a:avLst/>
          </a:prstGeom>
          <a:solidFill>
            <a:srgbClr val="FFC000"/>
          </a:solidFill>
        </p:spPr>
        <p:txBody>
          <a:bodyPr wrap="square" lIns="91405" tIns="45702" rIns="91405" bIns="45702" rtlCol="0">
            <a:spAutoFit/>
          </a:bodyPr>
          <a:lstStyle/>
          <a:p>
            <a:pPr algn="ctr"/>
            <a:r>
              <a:rPr lang="en-US" sz="1100" b="1" i="1" dirty="0"/>
              <a:t>Credit Situation</a:t>
            </a:r>
            <a:endParaRPr lang="en-IN" sz="1100" dirty="0"/>
          </a:p>
        </p:txBody>
      </p:sp>
      <p:sp>
        <p:nvSpPr>
          <p:cNvPr id="18" name="Rectangle 17"/>
          <p:cNvSpPr/>
          <p:nvPr/>
        </p:nvSpPr>
        <p:spPr>
          <a:xfrm>
            <a:off x="2034491" y="5942012"/>
            <a:ext cx="4678678" cy="900246"/>
          </a:xfrm>
          <a:prstGeom prst="rect">
            <a:avLst/>
          </a:prstGeom>
        </p:spPr>
        <p:txBody>
          <a:bodyPr wrap="square">
            <a:spAutoFit/>
          </a:bodyPr>
          <a:lstStyle/>
          <a:p>
            <a:pPr algn="ctr">
              <a:tabLst>
                <a:tab pos="4705350" algn="l"/>
              </a:tabLst>
            </a:pPr>
            <a:r>
              <a:rPr lang="en-US" sz="1050" dirty="0">
                <a:ea typeface="Times New Roman" panose="02020603050405020304" pitchFamily="18" charset="0"/>
                <a:cs typeface="Times New Roman" panose="02020603050405020304" pitchFamily="18" charset="0"/>
              </a:rPr>
              <a:t>In the present round, the proportion of respondents citing availability of credit as a major concern noted a considerable increase. Around 54% respondents cited availability of credit as a bothersome factor. The corresponding number was 39% in the previous. Availability of credit has been a concern despite sufficient liquidity available in the system </a:t>
            </a:r>
          </a:p>
        </p:txBody>
      </p:sp>
      <p:pic>
        <p:nvPicPr>
          <p:cNvPr id="19" name="Picture 18" descr="F:\user frofile\shreya.sharma\AppData\Local\Microsoft\Windows\INetCacheContent.Word\credit.jpg"/>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2549792" y="6960669"/>
            <a:ext cx="3736371" cy="1689706"/>
          </a:xfrm>
          <a:prstGeom prst="rect">
            <a:avLst/>
          </a:prstGeom>
          <a:noFill/>
          <a:ln>
            <a:noFill/>
          </a:ln>
        </p:spPr>
      </p:pic>
      <p:sp>
        <p:nvSpPr>
          <p:cNvPr id="21" name="Rectangle 20"/>
          <p:cNvSpPr>
            <a:spLocks/>
          </p:cNvSpPr>
          <p:nvPr/>
        </p:nvSpPr>
        <p:spPr>
          <a:xfrm>
            <a:off x="2583492" y="7577004"/>
            <a:ext cx="818895" cy="370135"/>
          </a:xfrm>
          <a:prstGeom prst="rect">
            <a:avLst/>
          </a:prstGeom>
          <a:noFill/>
          <a:ln w="19050" cap="flat" cmpd="sng" algn="ctr">
            <a:solidFill>
              <a:srgbClr val="2B6A6C"/>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US" sz="900" b="1" dirty="0">
                <a:effectLst/>
                <a:latin typeface="Trebuchet MS" panose="020B0603020202020204" pitchFamily="34" charset="0"/>
                <a:ea typeface="Times New Roman" panose="02020603050405020304" pitchFamily="18" charset="0"/>
                <a:cs typeface="Times New Roman" panose="02020603050405020304" pitchFamily="18" charset="0"/>
              </a:rPr>
              <a:t>    Availability of credit	</a:t>
            </a:r>
            <a:endParaRPr lang="en-IN"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2" name="Rectangle 21"/>
          <p:cNvSpPr>
            <a:spLocks/>
          </p:cNvSpPr>
          <p:nvPr/>
        </p:nvSpPr>
        <p:spPr>
          <a:xfrm>
            <a:off x="2583492" y="8160791"/>
            <a:ext cx="818895" cy="372021"/>
          </a:xfrm>
          <a:prstGeom prst="rect">
            <a:avLst/>
          </a:prstGeom>
          <a:noFill/>
          <a:ln w="19050" cap="flat" cmpd="sng" algn="ctr">
            <a:solidFill>
              <a:srgbClr val="2B6A6C"/>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US" sz="900" b="1" dirty="0">
                <a:effectLst/>
                <a:latin typeface="Trebuchet MS" panose="020B0603020202020204" pitchFamily="34" charset="0"/>
                <a:ea typeface="Times New Roman" panose="02020603050405020304" pitchFamily="18" charset="0"/>
                <a:cs typeface="Times New Roman" panose="02020603050405020304" pitchFamily="18" charset="0"/>
              </a:rPr>
              <a:t>Cost of credit</a:t>
            </a:r>
            <a:endParaRPr lang="en-IN"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3" name="Rectangle 22"/>
          <p:cNvSpPr>
            <a:spLocks/>
          </p:cNvSpPr>
          <p:nvPr/>
        </p:nvSpPr>
        <p:spPr>
          <a:xfrm>
            <a:off x="3402387" y="7148165"/>
            <a:ext cx="1197610" cy="271780"/>
          </a:xfrm>
          <a:prstGeom prst="rect">
            <a:avLst/>
          </a:prstGeom>
          <a:noFill/>
          <a:ln w="19050" cap="flat" cmpd="dbl" algn="ctr">
            <a:solidFill>
              <a:srgbClr val="2B6A6C"/>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US" sz="900" b="1">
                <a:effectLst/>
                <a:latin typeface="Trebuchet MS" panose="020B0603020202020204" pitchFamily="34" charset="0"/>
                <a:ea typeface="Times New Roman" panose="02020603050405020304" pitchFamily="18" charset="0"/>
                <a:cs typeface="Times New Roman" panose="02020603050405020304" pitchFamily="18" charset="0"/>
              </a:rPr>
              <a:t>Present Survey</a:t>
            </a:r>
            <a:endParaRPr lang="en-IN" sz="11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6" name="Rectangle 25"/>
          <p:cNvSpPr>
            <a:spLocks/>
          </p:cNvSpPr>
          <p:nvPr/>
        </p:nvSpPr>
        <p:spPr>
          <a:xfrm>
            <a:off x="4871699" y="7148165"/>
            <a:ext cx="1193165" cy="271780"/>
          </a:xfrm>
          <a:prstGeom prst="rect">
            <a:avLst/>
          </a:prstGeom>
          <a:noFill/>
          <a:ln w="19050" cap="flat" cmpd="dbl" algn="ctr">
            <a:solidFill>
              <a:srgbClr val="2B6A6C"/>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US" sz="900" b="1">
                <a:effectLst/>
                <a:latin typeface="Trebuchet MS" panose="020B0603020202020204" pitchFamily="34" charset="0"/>
                <a:ea typeface="Times New Roman" panose="02020603050405020304" pitchFamily="18" charset="0"/>
                <a:cs typeface="Times New Roman" panose="02020603050405020304" pitchFamily="18" charset="0"/>
              </a:rPr>
              <a:t>Last Survey</a:t>
            </a:r>
            <a:endParaRPr lang="en-IN" sz="11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7" name="Oval 26"/>
          <p:cNvSpPr>
            <a:spLocks noChangeArrowheads="1"/>
          </p:cNvSpPr>
          <p:nvPr/>
        </p:nvSpPr>
        <p:spPr bwMode="auto">
          <a:xfrm>
            <a:off x="3615959" y="7565260"/>
            <a:ext cx="740410" cy="314325"/>
          </a:xfrm>
          <a:prstGeom prst="ellipse">
            <a:avLst/>
          </a:prstGeom>
          <a:solidFill>
            <a:srgbClr val="FFFFFF"/>
          </a:solidFill>
          <a:ln w="12700" cmpd="sng">
            <a:solidFill>
              <a:srgbClr val="B80D48"/>
            </a:solidFill>
            <a:prstDash val="sysDash"/>
            <a:round/>
            <a:headEnd/>
            <a:tailEnd/>
          </a:ln>
        </p:spPr>
        <p:txBody>
          <a:bodyPr rot="0" vert="horz" wrap="square" lIns="91440" tIns="45720" rIns="91440" bIns="45720" anchor="t" anchorCtr="0" upright="1">
            <a:noAutofit/>
          </a:bodyPr>
          <a:lstStyle/>
          <a:p>
            <a:pPr algn="ctr">
              <a:lnSpc>
                <a:spcPct val="115000"/>
              </a:lnSpc>
            </a:pPr>
            <a:r>
              <a:rPr lang="en-IN" sz="1000" dirty="0">
                <a:latin typeface="Trebuchet MS" panose="020B0603020202020204" pitchFamily="34" charset="0"/>
                <a:cs typeface="Times New Roman" panose="02020603050405020304" pitchFamily="18" charset="0"/>
              </a:rPr>
              <a:t>54</a:t>
            </a:r>
          </a:p>
        </p:txBody>
      </p:sp>
      <p:sp>
        <p:nvSpPr>
          <p:cNvPr id="28" name="Oval 27"/>
          <p:cNvSpPr>
            <a:spLocks noChangeArrowheads="1"/>
          </p:cNvSpPr>
          <p:nvPr/>
        </p:nvSpPr>
        <p:spPr bwMode="auto">
          <a:xfrm>
            <a:off x="5181600" y="7548750"/>
            <a:ext cx="740410" cy="330835"/>
          </a:xfrm>
          <a:prstGeom prst="ellipse">
            <a:avLst/>
          </a:prstGeom>
          <a:solidFill>
            <a:srgbClr val="FFFFFF"/>
          </a:solidFill>
          <a:ln w="12700" cmpd="sng">
            <a:solidFill>
              <a:srgbClr val="B80D48"/>
            </a:solidFill>
            <a:prstDash val="sysDash"/>
            <a:round/>
            <a:headEnd/>
            <a:tailEnd/>
          </a:ln>
        </p:spPr>
        <p:txBody>
          <a:bodyPr rot="0" vert="horz" wrap="square" lIns="91440" tIns="45720" rIns="91440" bIns="45720" anchor="t" anchorCtr="0" upright="1">
            <a:noAutofit/>
          </a:bodyPr>
          <a:lstStyle/>
          <a:p>
            <a:pPr algn="ctr">
              <a:lnSpc>
                <a:spcPct val="115000"/>
              </a:lnSpc>
              <a:spcAft>
                <a:spcPts val="0"/>
              </a:spcAft>
            </a:pPr>
            <a:r>
              <a:rPr lang="en-US" sz="1000" dirty="0">
                <a:latin typeface="Trebuchet MS" panose="020B0603020202020204" pitchFamily="34" charset="0"/>
                <a:ea typeface="Times New Roman" panose="02020603050405020304" pitchFamily="18" charset="0"/>
                <a:cs typeface="Times New Roman" panose="02020603050405020304" pitchFamily="18" charset="0"/>
              </a:rPr>
              <a:t>39</a:t>
            </a:r>
            <a:endParaRPr lang="en-IN"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9" name="Oval 28"/>
          <p:cNvSpPr>
            <a:spLocks noChangeArrowheads="1"/>
          </p:cNvSpPr>
          <p:nvPr/>
        </p:nvSpPr>
        <p:spPr bwMode="auto">
          <a:xfrm>
            <a:off x="3607472" y="8146105"/>
            <a:ext cx="740410" cy="327660"/>
          </a:xfrm>
          <a:prstGeom prst="ellipse">
            <a:avLst/>
          </a:prstGeom>
          <a:solidFill>
            <a:srgbClr val="FFFFFF"/>
          </a:solidFill>
          <a:ln w="12700" cmpd="sng">
            <a:solidFill>
              <a:srgbClr val="B80D48"/>
            </a:solidFill>
            <a:prstDash val="sysDash"/>
            <a:round/>
            <a:headEnd/>
            <a:tailEnd/>
          </a:ln>
        </p:spPr>
        <p:txBody>
          <a:bodyPr rot="0" vert="horz" wrap="square" lIns="91440" tIns="45720" rIns="91440" bIns="45720" anchor="t" anchorCtr="0" upright="1">
            <a:noAutofit/>
          </a:bodyPr>
          <a:lstStyle/>
          <a:p>
            <a:pPr algn="ctr">
              <a:lnSpc>
                <a:spcPct val="115000"/>
              </a:lnSpc>
            </a:pPr>
            <a:r>
              <a:rPr lang="en-IN" sz="1000" dirty="0">
                <a:latin typeface="Trebuchet MS" panose="020B0603020202020204" pitchFamily="34" charset="0"/>
                <a:cs typeface="Times New Roman" panose="02020603050405020304" pitchFamily="18" charset="0"/>
              </a:rPr>
              <a:t>37</a:t>
            </a:r>
          </a:p>
        </p:txBody>
      </p:sp>
      <p:sp>
        <p:nvSpPr>
          <p:cNvPr id="30" name="Oval 29"/>
          <p:cNvSpPr>
            <a:spLocks noChangeArrowheads="1"/>
          </p:cNvSpPr>
          <p:nvPr/>
        </p:nvSpPr>
        <p:spPr bwMode="auto">
          <a:xfrm>
            <a:off x="5213716" y="8182971"/>
            <a:ext cx="740410" cy="327660"/>
          </a:xfrm>
          <a:prstGeom prst="ellipse">
            <a:avLst/>
          </a:prstGeom>
          <a:solidFill>
            <a:srgbClr val="FFFFFF"/>
          </a:solidFill>
          <a:ln w="12700" cmpd="sng">
            <a:solidFill>
              <a:srgbClr val="B80D48"/>
            </a:solidFill>
            <a:prstDash val="sysDash"/>
            <a:round/>
            <a:headEnd/>
            <a:tailEnd/>
          </a:ln>
        </p:spPr>
        <p:txBody>
          <a:bodyPr rot="0" vert="horz" wrap="square" lIns="91440" tIns="45720" rIns="91440" bIns="45720" anchor="t" anchorCtr="0" upright="1">
            <a:noAutofit/>
          </a:bodyPr>
          <a:lstStyle/>
          <a:p>
            <a:pPr algn="ctr">
              <a:lnSpc>
                <a:spcPct val="115000"/>
              </a:lnSpc>
              <a:spcAft>
                <a:spcPts val="0"/>
              </a:spcAft>
            </a:pPr>
            <a:r>
              <a:rPr lang="en-US" sz="1000" dirty="0">
                <a:latin typeface="Trebuchet MS" panose="020B0603020202020204" pitchFamily="34" charset="0"/>
                <a:ea typeface="Times New Roman" panose="02020603050405020304" pitchFamily="18" charset="0"/>
                <a:cs typeface="Times New Roman" panose="02020603050405020304" pitchFamily="18" charset="0"/>
              </a:rPr>
              <a:t>38</a:t>
            </a:r>
            <a:endParaRPr lang="en-IN"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32" name="Chart 31">
            <a:extLst>
              <a:ext uri="{FF2B5EF4-FFF2-40B4-BE49-F238E27FC236}">
                <a16:creationId xmlns:a16="http://schemas.microsoft.com/office/drawing/2014/main" id="{35D7E9AB-4E0D-4813-A101-58E4258FDF2E}"/>
              </a:ext>
            </a:extLst>
          </p:cNvPr>
          <p:cNvGraphicFramePr/>
          <p:nvPr/>
        </p:nvGraphicFramePr>
        <p:xfrm>
          <a:off x="3048000" y="3275012"/>
          <a:ext cx="2581275" cy="2181224"/>
        </p:xfrm>
        <a:graphic>
          <a:graphicData uri="http://schemas.openxmlformats.org/drawingml/2006/chart">
            <c:chart xmlns:c="http://schemas.openxmlformats.org/drawingml/2006/chart" xmlns:r="http://schemas.openxmlformats.org/officeDocument/2006/relationships" r:id="rId5"/>
          </a:graphicData>
        </a:graphic>
      </p:graphicFrame>
      <p:cxnSp>
        <p:nvCxnSpPr>
          <p:cNvPr id="33" name="Straight Arrow Connector 32">
            <a:extLst>
              <a:ext uri="{FF2B5EF4-FFF2-40B4-BE49-F238E27FC236}">
                <a16:creationId xmlns:a16="http://schemas.microsoft.com/office/drawing/2014/main" id="{BB8C8BA0-AA77-4B40-981D-9E59C900DEF6}"/>
              </a:ext>
            </a:extLst>
          </p:cNvPr>
          <p:cNvCxnSpPr>
            <a:cxnSpLocks/>
          </p:cNvCxnSpPr>
          <p:nvPr/>
        </p:nvCxnSpPr>
        <p:spPr>
          <a:xfrm>
            <a:off x="4267200" y="4494212"/>
            <a:ext cx="342545" cy="144153"/>
          </a:xfrm>
          <a:prstGeom prst="straightConnector1">
            <a:avLst/>
          </a:prstGeom>
          <a:ln>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7572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892040" y="1979612"/>
            <a:ext cx="1965960" cy="791940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pPr algn="ctr"/>
            <a:endParaRPr lang="en-US" dirty="0">
              <a:latin typeface="Garamond" pitchFamily="18" charset="0"/>
            </a:endParaRPr>
          </a:p>
        </p:txBody>
      </p:sp>
      <p:sp>
        <p:nvSpPr>
          <p:cNvPr id="6" name="Rectangle 5"/>
          <p:cNvSpPr/>
          <p:nvPr/>
        </p:nvSpPr>
        <p:spPr>
          <a:xfrm>
            <a:off x="292" y="1979610"/>
            <a:ext cx="4892040" cy="453547"/>
          </a:xfrm>
          <a:prstGeom prst="rect">
            <a:avLst/>
          </a:prstGeom>
          <a:solidFill>
            <a:srgbClr val="B80D48"/>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r>
              <a:rPr lang="en-IN" b="1" i="1" dirty="0">
                <a:solidFill>
                  <a:schemeClr val="bg1"/>
                </a:solidFill>
              </a:rPr>
              <a:t>Constraining Factors</a:t>
            </a:r>
          </a:p>
        </p:txBody>
      </p:sp>
      <p:sp>
        <p:nvSpPr>
          <p:cNvPr id="12" name="TextBox 11"/>
          <p:cNvSpPr txBox="1"/>
          <p:nvPr/>
        </p:nvSpPr>
        <p:spPr>
          <a:xfrm>
            <a:off x="0" y="659825"/>
            <a:ext cx="5181600" cy="584739"/>
          </a:xfrm>
          <a:prstGeom prst="rect">
            <a:avLst/>
          </a:prstGeom>
          <a:noFill/>
        </p:spPr>
        <p:txBody>
          <a:bodyPr wrap="square" lIns="91405" tIns="45702" rIns="91405" bIns="45702" rtlCol="0">
            <a:spAutoFit/>
          </a:bodyPr>
          <a:lstStyle/>
          <a:p>
            <a:r>
              <a:rPr lang="en-US" sz="3200" b="1" dirty="0">
                <a:solidFill>
                  <a:schemeClr val="bg1"/>
                </a:solidFill>
                <a:latin typeface="Garamond" pitchFamily="18" charset="0"/>
              </a:rPr>
              <a:t>Business Confidence Survey</a:t>
            </a:r>
          </a:p>
        </p:txBody>
      </p:sp>
      <p:sp>
        <p:nvSpPr>
          <p:cNvPr id="2" name="Rectangle 2"/>
          <p:cNvSpPr>
            <a:spLocks noChangeArrowheads="1"/>
          </p:cNvSpPr>
          <p:nvPr/>
        </p:nvSpPr>
        <p:spPr bwMode="auto">
          <a:xfrm>
            <a:off x="0" y="43879"/>
            <a:ext cx="184660" cy="36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05" tIns="45702" rIns="91405" bIns="45702" numCol="1" anchor="ctr" anchorCtr="0" compatLnSpc="1">
            <a:prstTxWarp prst="textNoShape">
              <a:avLst/>
            </a:prstTxWarp>
            <a:spAutoFit/>
          </a:bodyPr>
          <a:lstStyle/>
          <a:p>
            <a:endParaRPr lang="en-IN" dirty="0"/>
          </a:p>
        </p:txBody>
      </p:sp>
      <p:sp>
        <p:nvSpPr>
          <p:cNvPr id="20" name="TextBox 19"/>
          <p:cNvSpPr txBox="1"/>
          <p:nvPr/>
        </p:nvSpPr>
        <p:spPr>
          <a:xfrm>
            <a:off x="5047750" y="2757037"/>
            <a:ext cx="1605617" cy="1354181"/>
          </a:xfrm>
          <a:prstGeom prst="rect">
            <a:avLst/>
          </a:prstGeom>
          <a:noFill/>
        </p:spPr>
        <p:txBody>
          <a:bodyPr wrap="square" lIns="91405" tIns="45702" rIns="91405" bIns="45702" rtlCol="0">
            <a:spAutoFit/>
          </a:bodyPr>
          <a:lstStyle/>
          <a:p>
            <a:pPr algn="ctr"/>
            <a:r>
              <a:rPr lang="en-US" sz="1200" b="1" dirty="0">
                <a:solidFill>
                  <a:srgbClr val="2B6A6C"/>
                </a:solidFill>
              </a:rPr>
              <a:t>Average Interest on Term Loans: 10.2%</a:t>
            </a:r>
          </a:p>
          <a:p>
            <a:pPr algn="ctr"/>
            <a:r>
              <a:rPr lang="en-US" sz="1200" b="1" dirty="0">
                <a:solidFill>
                  <a:srgbClr val="2B6A6C"/>
                </a:solidFill>
              </a:rPr>
              <a:t>Average Interest on Working Capital Loans: 9.97%</a:t>
            </a:r>
          </a:p>
          <a:p>
            <a:pPr algn="ctr"/>
            <a:endParaRPr lang="en-US" sz="1100" b="1" i="1" dirty="0">
              <a:solidFill>
                <a:srgbClr val="2B6A6C"/>
              </a:solidFill>
            </a:endParaRPr>
          </a:p>
          <a:p>
            <a:pPr algn="ctr"/>
            <a:endParaRPr lang="en-US" sz="1100" b="1" i="1" dirty="0">
              <a:solidFill>
                <a:srgbClr val="2B6A6C"/>
              </a:solidFill>
            </a:endParaRPr>
          </a:p>
        </p:txBody>
      </p:sp>
      <p:sp>
        <p:nvSpPr>
          <p:cNvPr id="24" name="Rectangle 10"/>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25" name="Rectangle 14"/>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10" name="Rectangle 9"/>
          <p:cNvSpPr/>
          <p:nvPr/>
        </p:nvSpPr>
        <p:spPr>
          <a:xfrm>
            <a:off x="22861" y="3275012"/>
            <a:ext cx="4678678" cy="577081"/>
          </a:xfrm>
          <a:prstGeom prst="rect">
            <a:avLst/>
          </a:prstGeom>
        </p:spPr>
        <p:txBody>
          <a:bodyPr wrap="square">
            <a:spAutoFit/>
          </a:bodyPr>
          <a:lstStyle/>
          <a:p>
            <a:pPr algn="ctr">
              <a:tabLst>
                <a:tab pos="4705350" algn="l"/>
              </a:tabLst>
            </a:pPr>
            <a:r>
              <a:rPr lang="en-US" sz="1050" dirty="0">
                <a:latin typeface="+mj-lt"/>
                <a:ea typeface="Times New Roman" panose="02020603050405020304" pitchFamily="18" charset="0"/>
                <a:cs typeface="Times New Roman" panose="02020603050405020304" pitchFamily="18" charset="0"/>
              </a:rPr>
              <a:t>Survey findings indicate that companies are paying an average interest rate of 10.2% on term loans and an average interest rate of 9.97% on working capital loans.</a:t>
            </a:r>
            <a:endParaRPr lang="en-IN" sz="1050" dirty="0">
              <a:latin typeface="+mj-lt"/>
              <a:ea typeface="Times New Roman" panose="02020603050405020304" pitchFamily="18" charset="0"/>
              <a:cs typeface="Times New Roman" panose="02020603050405020304" pitchFamily="18" charset="0"/>
            </a:endParaRPr>
          </a:p>
        </p:txBody>
      </p:sp>
      <p:sp>
        <p:nvSpPr>
          <p:cNvPr id="34" name="TextBox 33"/>
          <p:cNvSpPr txBox="1"/>
          <p:nvPr/>
        </p:nvSpPr>
        <p:spPr>
          <a:xfrm>
            <a:off x="44629" y="4113212"/>
            <a:ext cx="4678678" cy="261574"/>
          </a:xfrm>
          <a:prstGeom prst="rect">
            <a:avLst/>
          </a:prstGeom>
          <a:solidFill>
            <a:srgbClr val="FFC000"/>
          </a:solidFill>
        </p:spPr>
        <p:txBody>
          <a:bodyPr wrap="square" lIns="91405" tIns="45702" rIns="91405" bIns="45702" rtlCol="0">
            <a:spAutoFit/>
          </a:bodyPr>
          <a:lstStyle/>
          <a:p>
            <a:pPr algn="ctr"/>
            <a:r>
              <a:rPr lang="en-US" sz="1100" b="1" i="1" dirty="0"/>
              <a:t>Raw Material Costs- A Major Concern</a:t>
            </a:r>
            <a:endParaRPr lang="en-IN" sz="1100" dirty="0"/>
          </a:p>
        </p:txBody>
      </p:sp>
      <p:sp>
        <p:nvSpPr>
          <p:cNvPr id="11" name="Rectangle 10"/>
          <p:cNvSpPr/>
          <p:nvPr/>
        </p:nvSpPr>
        <p:spPr>
          <a:xfrm>
            <a:off x="10639" y="4494212"/>
            <a:ext cx="4678678" cy="738664"/>
          </a:xfrm>
          <a:prstGeom prst="rect">
            <a:avLst/>
          </a:prstGeom>
        </p:spPr>
        <p:txBody>
          <a:bodyPr wrap="square">
            <a:spAutoFit/>
          </a:bodyPr>
          <a:lstStyle/>
          <a:p>
            <a:pPr algn="ctr">
              <a:tabLst>
                <a:tab pos="4705350" algn="l"/>
              </a:tabLst>
            </a:pPr>
            <a:r>
              <a:rPr lang="en-US" sz="1050" dirty="0">
                <a:latin typeface="+mj-lt"/>
                <a:ea typeface="Times New Roman" panose="02020603050405020304" pitchFamily="18" charset="0"/>
                <a:cs typeface="Times New Roman" panose="02020603050405020304" pitchFamily="18" charset="0"/>
              </a:rPr>
              <a:t>In the present survey, rising raw material prices were reported to be a constraining factor by 36% of the respondents. The corresponding figure in the previous survey round was 40%, and 58% a year back. With economic activity being slow, the demand for commodities has taken a sharp hit.</a:t>
            </a:r>
            <a:endParaRPr lang="en-IN" sz="1050" dirty="0">
              <a:latin typeface="+mj-lt"/>
              <a:ea typeface="Times New Roman" panose="02020603050405020304" pitchFamily="18" charset="0"/>
              <a:cs typeface="Times New Roman" panose="02020603050405020304" pitchFamily="18" charset="0"/>
            </a:endParaRPr>
          </a:p>
        </p:txBody>
      </p:sp>
      <p:pic>
        <p:nvPicPr>
          <p:cNvPr id="35" name="Picture 34" descr="F:\user frofile\shreya.sharma\AppData\Local\Microsoft\Windows\INetCacheContent.Word\raw material.jpg"/>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559754" y="5585817"/>
            <a:ext cx="3542552" cy="1300587"/>
          </a:xfrm>
          <a:prstGeom prst="rect">
            <a:avLst/>
          </a:prstGeom>
          <a:noFill/>
          <a:ln>
            <a:noFill/>
          </a:ln>
        </p:spPr>
      </p:pic>
      <p:sp>
        <p:nvSpPr>
          <p:cNvPr id="36" name="Rectangle 35"/>
          <p:cNvSpPr>
            <a:spLocks/>
          </p:cNvSpPr>
          <p:nvPr/>
        </p:nvSpPr>
        <p:spPr>
          <a:xfrm>
            <a:off x="141056" y="6090561"/>
            <a:ext cx="1465268" cy="562056"/>
          </a:xfrm>
          <a:prstGeom prst="rect">
            <a:avLst/>
          </a:prstGeom>
          <a:noFill/>
          <a:ln w="19050" cap="flat" cmpd="sng" algn="ctr">
            <a:solidFill>
              <a:srgbClr val="B80D48"/>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US" sz="900" b="1" dirty="0">
                <a:effectLst/>
                <a:latin typeface="Trebuchet MS" panose="020B0603020202020204" pitchFamily="34" charset="0"/>
                <a:ea typeface="Times New Roman" panose="02020603050405020304" pitchFamily="18" charset="0"/>
                <a:cs typeface="Times New Roman" panose="02020603050405020304" pitchFamily="18" charset="0"/>
              </a:rPr>
              <a:t>% of respondents citing raw material costs to be a concern</a:t>
            </a:r>
            <a:endParaRPr lang="en-IN"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8" name="Rectangle 37"/>
          <p:cNvSpPr>
            <a:spLocks/>
          </p:cNvSpPr>
          <p:nvPr/>
        </p:nvSpPr>
        <p:spPr>
          <a:xfrm>
            <a:off x="1558086" y="5570726"/>
            <a:ext cx="1197610" cy="271780"/>
          </a:xfrm>
          <a:prstGeom prst="rect">
            <a:avLst/>
          </a:prstGeom>
          <a:noFill/>
          <a:ln w="19050" cap="flat" cmpd="dbl" algn="ctr">
            <a:solidFill>
              <a:srgbClr val="2B6A6C"/>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US" sz="900" b="1">
                <a:effectLst/>
                <a:latin typeface="Trebuchet MS" panose="020B0603020202020204" pitchFamily="34" charset="0"/>
                <a:ea typeface="Times New Roman" panose="02020603050405020304" pitchFamily="18" charset="0"/>
                <a:cs typeface="Times New Roman" panose="02020603050405020304" pitchFamily="18" charset="0"/>
              </a:rPr>
              <a:t>Present Survey</a:t>
            </a:r>
            <a:endParaRPr lang="en-IN" sz="11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9" name="Rectangle 38"/>
          <p:cNvSpPr>
            <a:spLocks/>
          </p:cNvSpPr>
          <p:nvPr/>
        </p:nvSpPr>
        <p:spPr>
          <a:xfrm>
            <a:off x="2831068" y="5580392"/>
            <a:ext cx="1193165" cy="271780"/>
          </a:xfrm>
          <a:prstGeom prst="rect">
            <a:avLst/>
          </a:prstGeom>
          <a:noFill/>
          <a:ln w="19050" cap="flat" cmpd="dbl" algn="ctr">
            <a:solidFill>
              <a:srgbClr val="2B6A6C"/>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US" sz="900" b="1">
                <a:effectLst/>
                <a:latin typeface="Trebuchet MS" panose="020B0603020202020204" pitchFamily="34" charset="0"/>
                <a:ea typeface="Times New Roman" panose="02020603050405020304" pitchFamily="18" charset="0"/>
                <a:cs typeface="Times New Roman" panose="02020603050405020304" pitchFamily="18" charset="0"/>
              </a:rPr>
              <a:t>Last Survey</a:t>
            </a:r>
            <a:endParaRPr lang="en-IN" sz="11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0" name="Oval 39"/>
          <p:cNvSpPr>
            <a:spLocks noChangeArrowheads="1"/>
          </p:cNvSpPr>
          <p:nvPr/>
        </p:nvSpPr>
        <p:spPr bwMode="auto">
          <a:xfrm>
            <a:off x="1718114" y="6154429"/>
            <a:ext cx="982005" cy="337213"/>
          </a:xfrm>
          <a:prstGeom prst="ellipse">
            <a:avLst/>
          </a:prstGeom>
          <a:solidFill>
            <a:srgbClr val="FFFFFF"/>
          </a:solidFill>
          <a:ln w="12700" cmpd="sng">
            <a:solidFill>
              <a:srgbClr val="B80D48"/>
            </a:solidFill>
            <a:prstDash val="sysDash"/>
            <a:round/>
            <a:headEnd/>
            <a:tailEnd/>
          </a:ln>
        </p:spPr>
        <p:txBody>
          <a:bodyPr rot="0" vert="horz" wrap="square" lIns="91440" tIns="45720" rIns="91440" bIns="45720" anchor="t" anchorCtr="0" upright="1">
            <a:noAutofit/>
          </a:bodyPr>
          <a:lstStyle/>
          <a:p>
            <a:pPr algn="ctr">
              <a:lnSpc>
                <a:spcPct val="115000"/>
              </a:lnSpc>
              <a:spcAft>
                <a:spcPts val="0"/>
              </a:spcAft>
            </a:pPr>
            <a:r>
              <a:rPr lang="en-IN" sz="1100" dirty="0">
                <a:effectLst/>
                <a:latin typeface="+mj-lt"/>
                <a:ea typeface="Times New Roman" panose="02020603050405020304" pitchFamily="18" charset="0"/>
                <a:cs typeface="Times New Roman" panose="02020603050405020304" pitchFamily="18" charset="0"/>
              </a:rPr>
              <a:t>36</a:t>
            </a:r>
          </a:p>
        </p:txBody>
      </p:sp>
      <p:sp>
        <p:nvSpPr>
          <p:cNvPr id="41" name="Oval 40"/>
          <p:cNvSpPr>
            <a:spLocks noChangeArrowheads="1"/>
          </p:cNvSpPr>
          <p:nvPr/>
        </p:nvSpPr>
        <p:spPr bwMode="auto">
          <a:xfrm>
            <a:off x="2970451" y="6163004"/>
            <a:ext cx="914400" cy="337213"/>
          </a:xfrm>
          <a:prstGeom prst="ellipse">
            <a:avLst/>
          </a:prstGeom>
          <a:solidFill>
            <a:srgbClr val="FFFFFF"/>
          </a:solidFill>
          <a:ln w="12700" cmpd="sng">
            <a:solidFill>
              <a:srgbClr val="B80D48"/>
            </a:solidFill>
            <a:prstDash val="sysDash"/>
            <a:round/>
            <a:headEnd/>
            <a:tailEnd/>
          </a:ln>
        </p:spPr>
        <p:txBody>
          <a:bodyPr rot="0" vert="horz" wrap="square" lIns="91440" tIns="45720" rIns="91440" bIns="45720" anchor="t" anchorCtr="0" upright="1">
            <a:noAutofit/>
          </a:bodyPr>
          <a:lstStyle/>
          <a:p>
            <a:pPr algn="ctr">
              <a:lnSpc>
                <a:spcPct val="115000"/>
              </a:lnSpc>
              <a:spcAft>
                <a:spcPts val="0"/>
              </a:spcAft>
            </a:pPr>
            <a:r>
              <a:rPr lang="en-US" sz="1000" dirty="0">
                <a:latin typeface="+mj-lt"/>
                <a:ea typeface="Times New Roman" panose="02020603050405020304" pitchFamily="18" charset="0"/>
                <a:cs typeface="Times New Roman" panose="02020603050405020304" pitchFamily="18" charset="0"/>
              </a:rPr>
              <a:t>40</a:t>
            </a:r>
            <a:endParaRPr lang="en-IN" sz="1100" dirty="0">
              <a:effectLst/>
              <a:latin typeface="+mj-lt"/>
              <a:ea typeface="Times New Roman" panose="02020603050405020304" pitchFamily="18" charset="0"/>
              <a:cs typeface="Times New Roman" panose="02020603050405020304" pitchFamily="18" charset="0"/>
            </a:endParaRPr>
          </a:p>
        </p:txBody>
      </p:sp>
      <p:sp>
        <p:nvSpPr>
          <p:cNvPr id="42" name="Text Box 1"/>
          <p:cNvSpPr txBox="1"/>
          <p:nvPr/>
        </p:nvSpPr>
        <p:spPr>
          <a:xfrm>
            <a:off x="3313117" y="5256212"/>
            <a:ext cx="1590675" cy="247650"/>
          </a:xfrm>
          <a:prstGeom prst="rect">
            <a:avLst/>
          </a:prstGeom>
        </p:spPr>
        <p:txBody>
          <a:bodyPr wrap="square" rtlCol="0"/>
          <a:lstStyle/>
          <a:p>
            <a:pPr>
              <a:spcAft>
                <a:spcPts val="0"/>
              </a:spcAft>
            </a:pPr>
            <a:r>
              <a:rPr lang="en-IN" sz="900" dirty="0">
                <a:effectLst/>
                <a:latin typeface="Calibri" panose="020F0502020204030204" pitchFamily="34" charset="0"/>
                <a:ea typeface="Times New Roman" panose="02020603050405020304" pitchFamily="18" charset="0"/>
                <a:cs typeface="Times New Roman" panose="02020603050405020304" pitchFamily="18" charset="0"/>
              </a:rPr>
              <a:t> (</a:t>
            </a:r>
            <a:r>
              <a:rPr lang="en-IN" sz="800" i="1" dirty="0">
                <a:effectLst/>
                <a:latin typeface="Calibri" panose="020F0502020204030204" pitchFamily="34" charset="0"/>
                <a:ea typeface="Times New Roman" panose="02020603050405020304" pitchFamily="18" charset="0"/>
                <a:cs typeface="Times New Roman" panose="02020603050405020304" pitchFamily="18" charset="0"/>
              </a:rPr>
              <a:t>Proportion of respondents)</a:t>
            </a:r>
            <a:endParaRPr lang="en-IN" sz="1100" i="1" dirty="0">
              <a:effectLst/>
              <a:latin typeface="Times New Roman" panose="02020603050405020304" pitchFamily="18" charset="0"/>
              <a:ea typeface="Times New Roman" panose="02020603050405020304" pitchFamily="18" charset="0"/>
            </a:endParaRPr>
          </a:p>
        </p:txBody>
      </p:sp>
      <p:sp>
        <p:nvSpPr>
          <p:cNvPr id="13" name="Rectangle 12"/>
          <p:cNvSpPr/>
          <p:nvPr/>
        </p:nvSpPr>
        <p:spPr>
          <a:xfrm>
            <a:off x="27342" y="9142412"/>
            <a:ext cx="843896" cy="73225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43" name="Picture 42" descr="new_ficci_logo"/>
          <p:cNvPicPr/>
          <p:nvPr/>
        </p:nvPicPr>
        <p:blipFill>
          <a:blip r:embed="rId4" cstate="print"/>
          <a:srcRect/>
          <a:stretch>
            <a:fillRect/>
          </a:stretch>
        </p:blipFill>
        <p:spPr bwMode="auto">
          <a:xfrm>
            <a:off x="96619" y="9306662"/>
            <a:ext cx="609600" cy="495300"/>
          </a:xfrm>
          <a:prstGeom prst="rect">
            <a:avLst/>
          </a:prstGeom>
          <a:noFill/>
          <a:ln w="9525">
            <a:noFill/>
            <a:miter lim="800000"/>
            <a:headEnd/>
            <a:tailEnd/>
          </a:ln>
        </p:spPr>
      </p:pic>
      <p:sp>
        <p:nvSpPr>
          <p:cNvPr id="7" name="Rectangle 6"/>
          <p:cNvSpPr/>
          <p:nvPr/>
        </p:nvSpPr>
        <p:spPr>
          <a:xfrm>
            <a:off x="33755" y="2587607"/>
            <a:ext cx="4653652" cy="907941"/>
          </a:xfrm>
          <a:prstGeom prst="rect">
            <a:avLst/>
          </a:prstGeom>
        </p:spPr>
        <p:txBody>
          <a:bodyPr wrap="square">
            <a:spAutoFit/>
          </a:bodyPr>
          <a:lstStyle/>
          <a:p>
            <a:pPr algn="ctr">
              <a:spcAft>
                <a:spcPts val="0"/>
              </a:spcAft>
              <a:tabLst>
                <a:tab pos="4705350" algn="l"/>
              </a:tabLst>
            </a:pPr>
            <a:r>
              <a:rPr lang="en-US" sz="1050" dirty="0">
                <a:latin typeface="+mj-lt"/>
                <a:ea typeface="Times New Roman" panose="02020603050405020304" pitchFamily="18" charset="0"/>
                <a:cs typeface="Times New Roman" panose="02020603050405020304" pitchFamily="18" charset="0"/>
              </a:rPr>
              <a:t>Furthermore, </a:t>
            </a:r>
            <a:r>
              <a:rPr lang="en-US" sz="1050" dirty="0">
                <a:ea typeface="Times New Roman" panose="02020603050405020304" pitchFamily="18" charset="0"/>
                <a:cs typeface="Times New Roman" panose="02020603050405020304" pitchFamily="18" charset="0"/>
              </a:rPr>
              <a:t>in the present survey, proportion of respondents citing cost of credit as a worrisome factor declined marginally from the previous round- around 37%  participants cited credit costs as a concern. </a:t>
            </a:r>
            <a:r>
              <a:rPr lang="en-US" sz="1100" dirty="0">
                <a:ea typeface="Times New Roman" panose="02020603050405020304" pitchFamily="18" charset="0"/>
                <a:cs typeface="Times New Roman" panose="02020603050405020304" pitchFamily="18" charset="0"/>
              </a:rPr>
              <a:t> </a:t>
            </a:r>
            <a:endParaRPr lang="en-IN" sz="1100" dirty="0">
              <a:ea typeface="Times New Roman" panose="02020603050405020304" pitchFamily="18" charset="0"/>
              <a:cs typeface="Times New Roman" panose="02020603050405020304" pitchFamily="18" charset="0"/>
            </a:endParaRPr>
          </a:p>
          <a:p>
            <a:pPr algn="just">
              <a:spcAft>
                <a:spcPts val="0"/>
              </a:spcAft>
              <a:tabLst>
                <a:tab pos="4705350" algn="l"/>
              </a:tabLst>
            </a:pPr>
            <a:endParaRPr lang="en-US" sz="1050" dirty="0">
              <a:latin typeface="+mj-lt"/>
              <a:ea typeface="Times New Roman" panose="02020603050405020304" pitchFamily="18" charset="0"/>
              <a:cs typeface="Times New Roman" panose="02020603050405020304" pitchFamily="18" charset="0"/>
            </a:endParaRPr>
          </a:p>
          <a:p>
            <a:pPr algn="just">
              <a:spcAft>
                <a:spcPts val="0"/>
              </a:spcAft>
              <a:tabLst>
                <a:tab pos="4705350" algn="l"/>
              </a:tabLst>
            </a:pPr>
            <a:r>
              <a:rPr lang="en-US" sz="1050" dirty="0">
                <a:latin typeface="+mj-lt"/>
                <a:ea typeface="Times New Roman" panose="02020603050405020304" pitchFamily="18" charset="0"/>
                <a:cs typeface="Times New Roman" panose="02020603050405020304" pitchFamily="18" charset="0"/>
              </a:rPr>
              <a:t> </a:t>
            </a:r>
          </a:p>
        </p:txBody>
      </p:sp>
      <p:sp>
        <p:nvSpPr>
          <p:cNvPr id="37" name="TextBox 36"/>
          <p:cNvSpPr txBox="1"/>
          <p:nvPr/>
        </p:nvSpPr>
        <p:spPr>
          <a:xfrm>
            <a:off x="5153917" y="5219440"/>
            <a:ext cx="1605617" cy="1200292"/>
          </a:xfrm>
          <a:prstGeom prst="rect">
            <a:avLst/>
          </a:prstGeom>
          <a:noFill/>
        </p:spPr>
        <p:txBody>
          <a:bodyPr wrap="square" lIns="91405" tIns="45702" rIns="91405" bIns="45702" rtlCol="0">
            <a:spAutoFit/>
          </a:bodyPr>
          <a:lstStyle/>
          <a:p>
            <a:pPr algn="ctr"/>
            <a:r>
              <a:rPr lang="en-US" sz="1200" b="1" dirty="0">
                <a:solidFill>
                  <a:srgbClr val="2B6A6C"/>
                </a:solidFill>
              </a:rPr>
              <a:t>Raw material costs pose a major challenge for about 36% of the companies…</a:t>
            </a:r>
          </a:p>
          <a:p>
            <a:pPr algn="ctr"/>
            <a:endParaRPr lang="en-US" sz="1200" b="1" dirty="0">
              <a:solidFill>
                <a:srgbClr val="2B6A6C"/>
              </a:solidFill>
            </a:endParaRPr>
          </a:p>
        </p:txBody>
      </p:sp>
    </p:spTree>
    <p:extLst>
      <p:ext uri="{BB962C8B-B14F-4D97-AF65-F5344CB8AC3E}">
        <p14:creationId xmlns:p14="http://schemas.microsoft.com/office/powerpoint/2010/main" val="1333577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631" y="1979612"/>
            <a:ext cx="1989831" cy="791940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pPr algn="ctr"/>
            <a:endParaRPr lang="en-US" dirty="0">
              <a:latin typeface="Garamond" pitchFamily="18" charset="0"/>
            </a:endParaRPr>
          </a:p>
        </p:txBody>
      </p:sp>
      <p:sp>
        <p:nvSpPr>
          <p:cNvPr id="6" name="Rectangle 5"/>
          <p:cNvSpPr/>
          <p:nvPr/>
        </p:nvSpPr>
        <p:spPr>
          <a:xfrm>
            <a:off x="1981199" y="1980564"/>
            <a:ext cx="4885431" cy="584737"/>
          </a:xfrm>
          <a:prstGeom prst="rect">
            <a:avLst/>
          </a:prstGeom>
          <a:solidFill>
            <a:srgbClr val="B80D48"/>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r>
              <a:rPr lang="en-IN" b="1" i="1" dirty="0">
                <a:solidFill>
                  <a:schemeClr val="bg1"/>
                </a:solidFill>
              </a:rPr>
              <a:t>Impact of the Covid-19 pandemic and measures to sustain businesses </a:t>
            </a:r>
          </a:p>
        </p:txBody>
      </p:sp>
      <p:sp>
        <p:nvSpPr>
          <p:cNvPr id="12" name="TextBox 11"/>
          <p:cNvSpPr txBox="1"/>
          <p:nvPr/>
        </p:nvSpPr>
        <p:spPr>
          <a:xfrm>
            <a:off x="0" y="659825"/>
            <a:ext cx="5181600" cy="584739"/>
          </a:xfrm>
          <a:prstGeom prst="rect">
            <a:avLst/>
          </a:prstGeom>
          <a:noFill/>
        </p:spPr>
        <p:txBody>
          <a:bodyPr wrap="square" lIns="91405" tIns="45702" rIns="91405" bIns="45702" rtlCol="0">
            <a:spAutoFit/>
          </a:bodyPr>
          <a:lstStyle/>
          <a:p>
            <a:r>
              <a:rPr lang="en-US" sz="3200" b="1" dirty="0">
                <a:solidFill>
                  <a:schemeClr val="bg1"/>
                </a:solidFill>
                <a:latin typeface="Garamond" pitchFamily="18" charset="0"/>
              </a:rPr>
              <a:t>Business Confidence Survey</a:t>
            </a:r>
          </a:p>
        </p:txBody>
      </p:sp>
      <p:sp>
        <p:nvSpPr>
          <p:cNvPr id="2" name="Rectangle 2"/>
          <p:cNvSpPr>
            <a:spLocks noChangeArrowheads="1"/>
          </p:cNvSpPr>
          <p:nvPr/>
        </p:nvSpPr>
        <p:spPr bwMode="auto">
          <a:xfrm>
            <a:off x="0" y="43879"/>
            <a:ext cx="184660" cy="36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05" tIns="45702" rIns="91405" bIns="45702" numCol="1" anchor="ctr" anchorCtr="0" compatLnSpc="1">
            <a:prstTxWarp prst="textNoShape">
              <a:avLst/>
            </a:prstTxWarp>
            <a:spAutoFit/>
          </a:bodyPr>
          <a:lstStyle/>
          <a:p>
            <a:endParaRPr lang="en-IN" dirty="0"/>
          </a:p>
        </p:txBody>
      </p:sp>
      <p:sp>
        <p:nvSpPr>
          <p:cNvPr id="20" name="TextBox 19"/>
          <p:cNvSpPr txBox="1"/>
          <p:nvPr/>
        </p:nvSpPr>
        <p:spPr>
          <a:xfrm>
            <a:off x="184660" y="4357393"/>
            <a:ext cx="1605617" cy="784794"/>
          </a:xfrm>
          <a:prstGeom prst="rect">
            <a:avLst/>
          </a:prstGeom>
          <a:noFill/>
        </p:spPr>
        <p:txBody>
          <a:bodyPr wrap="square" lIns="91405" tIns="45702" rIns="91405" bIns="45702" rtlCol="0">
            <a:spAutoFit/>
          </a:bodyPr>
          <a:lstStyle/>
          <a:p>
            <a:pPr marL="171450" indent="-171450">
              <a:buFont typeface="Wingdings" panose="05000000000000000000" pitchFamily="2" charset="2"/>
              <a:buChar char="ü"/>
            </a:pPr>
            <a:endParaRPr lang="en-US" sz="1200" b="1" dirty="0">
              <a:solidFill>
                <a:srgbClr val="2B6A6C"/>
              </a:solidFill>
            </a:endParaRPr>
          </a:p>
          <a:p>
            <a:pPr marL="171450" indent="-171450">
              <a:buFont typeface="Wingdings" panose="05000000000000000000" pitchFamily="2" charset="2"/>
              <a:buChar char="ü"/>
            </a:pPr>
            <a:endParaRPr lang="en-US" sz="1100" b="1" i="1" dirty="0">
              <a:solidFill>
                <a:srgbClr val="2B6A6C"/>
              </a:solidFill>
            </a:endParaRPr>
          </a:p>
          <a:p>
            <a:pPr marL="171450" indent="-171450">
              <a:buFont typeface="Wingdings" panose="05000000000000000000" pitchFamily="2" charset="2"/>
              <a:buChar char="ü"/>
            </a:pPr>
            <a:endParaRPr lang="en-US" sz="1100" b="1" i="1" dirty="0">
              <a:solidFill>
                <a:srgbClr val="2B6A6C"/>
              </a:solidFill>
            </a:endParaRPr>
          </a:p>
          <a:p>
            <a:pPr marL="171450" indent="-171450" algn="ctr">
              <a:buFont typeface="Wingdings" panose="05000000000000000000" pitchFamily="2" charset="2"/>
              <a:buChar char="ü"/>
            </a:pPr>
            <a:endParaRPr lang="en-US" sz="1100" b="1" i="1" dirty="0">
              <a:solidFill>
                <a:srgbClr val="2B6A6C"/>
              </a:solidFill>
            </a:endParaRPr>
          </a:p>
        </p:txBody>
      </p:sp>
      <p:sp>
        <p:nvSpPr>
          <p:cNvPr id="24" name="Rectangle 10"/>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25" name="Rectangle 14"/>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8" name="Rectangle 7"/>
          <p:cNvSpPr/>
          <p:nvPr/>
        </p:nvSpPr>
        <p:spPr>
          <a:xfrm>
            <a:off x="1981200" y="2513012"/>
            <a:ext cx="4800600" cy="6555641"/>
          </a:xfrm>
          <a:prstGeom prst="rect">
            <a:avLst/>
          </a:prstGeom>
        </p:spPr>
        <p:txBody>
          <a:bodyPr wrap="square">
            <a:spAutoFit/>
          </a:bodyPr>
          <a:lstStyle/>
          <a:p>
            <a:pPr marL="91440" marR="137160" algn="just">
              <a:spcAft>
                <a:spcPts val="0"/>
              </a:spcAft>
            </a:pPr>
            <a:endParaRPr lang="en-US" sz="1050" dirty="0">
              <a:solidFill>
                <a:srgbClr val="000000"/>
              </a:solidFill>
              <a:latin typeface="+mj-lt"/>
            </a:endParaRPr>
          </a:p>
          <a:p>
            <a:pPr marL="91440" marR="137160" algn="just">
              <a:spcAft>
                <a:spcPts val="0"/>
              </a:spcAft>
            </a:pPr>
            <a:r>
              <a:rPr lang="en-US" sz="1050" dirty="0"/>
              <a:t>The year 2019 was a difficult one with both global as well as India’s economy witnessing a rough patch. Nonetheless, a recovery was widely being anticipated in the year 2020. But the sudden and exponential spread of the coronavirus pandemic  caught the world (as well as India) off guard and has now put everyone on tenterhooks. With large scale economic impacts being felt across the world amidst lockdowns, experts are trying to study the extent and longevity of impact on trade and economy. Given this backdrop, participating companies were asked to share their experience and the impact the pandemic is having on their businesses. They were also asked to share measures that they planned to undertake to deal with the current crisis.</a:t>
            </a:r>
          </a:p>
          <a:p>
            <a:pPr marL="91440" marR="137160" algn="just">
              <a:spcAft>
                <a:spcPts val="0"/>
              </a:spcAft>
            </a:pPr>
            <a:endParaRPr lang="en-US" sz="1050" dirty="0"/>
          </a:p>
          <a:p>
            <a:pPr marL="91440" marR="137160" algn="just">
              <a:spcAft>
                <a:spcPts val="0"/>
              </a:spcAft>
            </a:pPr>
            <a:endParaRPr lang="en-US" sz="1050" dirty="0">
              <a:latin typeface="+mj-lt"/>
            </a:endParaRPr>
          </a:p>
          <a:p>
            <a:pPr marL="91440" marR="137160" algn="just">
              <a:spcAft>
                <a:spcPts val="0"/>
              </a:spcAft>
            </a:pPr>
            <a:endParaRPr lang="en-US" sz="1050" dirty="0">
              <a:latin typeface="+mj-lt"/>
            </a:endParaRPr>
          </a:p>
          <a:p>
            <a:pPr marL="91440" marR="137160" algn="just">
              <a:spcAft>
                <a:spcPts val="0"/>
              </a:spcAft>
            </a:pPr>
            <a:endParaRPr lang="en-US" sz="1050" dirty="0">
              <a:latin typeface="+mj-lt"/>
            </a:endParaRPr>
          </a:p>
          <a:p>
            <a:pPr marL="91440" marR="137160" algn="just">
              <a:spcAft>
                <a:spcPts val="0"/>
              </a:spcAft>
            </a:pPr>
            <a:endParaRPr lang="en-US" sz="1050" dirty="0">
              <a:latin typeface="+mj-lt"/>
            </a:endParaRPr>
          </a:p>
          <a:p>
            <a:pPr marL="91440" marR="137160" algn="just">
              <a:spcAft>
                <a:spcPts val="0"/>
              </a:spcAft>
            </a:pPr>
            <a:endParaRPr lang="en-US" sz="1050" dirty="0">
              <a:latin typeface="+mj-lt"/>
            </a:endParaRPr>
          </a:p>
          <a:p>
            <a:pPr marL="91440" marR="137160" algn="just">
              <a:spcAft>
                <a:spcPts val="0"/>
              </a:spcAft>
            </a:pPr>
            <a:endParaRPr lang="en-US" sz="1050" dirty="0">
              <a:latin typeface="+mj-lt"/>
            </a:endParaRPr>
          </a:p>
          <a:p>
            <a:pPr marL="91440" marR="137160" algn="just">
              <a:spcAft>
                <a:spcPts val="0"/>
              </a:spcAft>
            </a:pPr>
            <a:endParaRPr lang="en-US" sz="1050" dirty="0">
              <a:latin typeface="+mj-lt"/>
            </a:endParaRPr>
          </a:p>
          <a:p>
            <a:pPr marL="91440" marR="137160" algn="just">
              <a:spcAft>
                <a:spcPts val="0"/>
              </a:spcAft>
            </a:pPr>
            <a:endParaRPr lang="en-US" sz="1050" dirty="0">
              <a:latin typeface="+mj-lt"/>
            </a:endParaRPr>
          </a:p>
          <a:p>
            <a:pPr marL="91440" marR="137160" algn="just">
              <a:spcAft>
                <a:spcPts val="0"/>
              </a:spcAft>
            </a:pPr>
            <a:endParaRPr lang="en-US" sz="1050" dirty="0">
              <a:latin typeface="+mj-lt"/>
            </a:endParaRPr>
          </a:p>
          <a:p>
            <a:pPr marL="91440" marR="137160" algn="just">
              <a:spcAft>
                <a:spcPts val="0"/>
              </a:spcAft>
            </a:pPr>
            <a:endParaRPr lang="en-US" sz="1050" dirty="0">
              <a:latin typeface="+mj-lt"/>
            </a:endParaRPr>
          </a:p>
          <a:p>
            <a:pPr marL="91440" marR="137160" algn="just">
              <a:spcAft>
                <a:spcPts val="0"/>
              </a:spcAft>
            </a:pPr>
            <a:endParaRPr lang="en-US" sz="1050" dirty="0">
              <a:latin typeface="+mj-lt"/>
            </a:endParaRPr>
          </a:p>
          <a:p>
            <a:pPr marL="91440" marR="137160" algn="just">
              <a:spcAft>
                <a:spcPts val="0"/>
              </a:spcAft>
            </a:pPr>
            <a:endParaRPr lang="en-US" sz="1050" dirty="0">
              <a:latin typeface="+mj-lt"/>
            </a:endParaRPr>
          </a:p>
          <a:p>
            <a:pPr marL="91440" marR="137160" algn="just">
              <a:spcAft>
                <a:spcPts val="0"/>
              </a:spcAft>
            </a:pPr>
            <a:endParaRPr lang="en-US" sz="1050" dirty="0">
              <a:latin typeface="+mj-lt"/>
            </a:endParaRPr>
          </a:p>
          <a:p>
            <a:pPr marL="91440" marR="137160" algn="just">
              <a:spcAft>
                <a:spcPts val="0"/>
              </a:spcAft>
            </a:pPr>
            <a:r>
              <a:rPr lang="en-US" sz="1050" dirty="0">
                <a:latin typeface="+mj-lt"/>
              </a:rPr>
              <a:t>A majority of the participating companies said that the corona virus pandemic and the consequent steps to eradicate the same have had an adverse  impact on their businesses. Around 72% of the respondents said that their operations have been hit hard by the virus outbreak. Only 5% of the respondents were not impacted by the pandemic.  </a:t>
            </a:r>
          </a:p>
          <a:p>
            <a:pPr marL="91440" marR="137160" algn="just">
              <a:spcAft>
                <a:spcPts val="0"/>
              </a:spcAft>
            </a:pPr>
            <a:endParaRPr lang="en-US" sz="1050" dirty="0">
              <a:latin typeface="+mj-lt"/>
            </a:endParaRPr>
          </a:p>
          <a:p>
            <a:pPr marL="91440" marR="137160" algn="just">
              <a:spcAft>
                <a:spcPts val="0"/>
              </a:spcAft>
            </a:pPr>
            <a:r>
              <a:rPr lang="en-US" sz="1050" dirty="0">
                <a:latin typeface="+mj-lt"/>
              </a:rPr>
              <a:t>In addition, 90% of the respondents of the survey said that their supply chains have been impacted.</a:t>
            </a:r>
          </a:p>
          <a:p>
            <a:pPr marL="91440" marR="137160" algn="just">
              <a:spcAft>
                <a:spcPts val="0"/>
              </a:spcAft>
            </a:pPr>
            <a:endParaRPr lang="en-US" sz="1050" dirty="0">
              <a:latin typeface="+mj-lt"/>
            </a:endParaRPr>
          </a:p>
          <a:p>
            <a:pPr marL="91440" marR="137160" algn="just">
              <a:spcAft>
                <a:spcPts val="0"/>
              </a:spcAft>
            </a:pPr>
            <a:r>
              <a:rPr lang="en-US" sz="1050" dirty="0">
                <a:latin typeface="+mj-lt"/>
              </a:rPr>
              <a:t>Respondents were also asked to share the measures they were planning to undertake to support their business in these unprecedented times.  </a:t>
            </a:r>
          </a:p>
          <a:p>
            <a:pPr marL="91440" marR="137160" algn="just">
              <a:spcAft>
                <a:spcPts val="0"/>
              </a:spcAft>
            </a:pPr>
            <a:endParaRPr lang="en-US" sz="1050" dirty="0">
              <a:latin typeface="+mj-lt"/>
            </a:endParaRPr>
          </a:p>
          <a:p>
            <a:pPr marL="91440" marR="137160" algn="just">
              <a:spcAft>
                <a:spcPts val="0"/>
              </a:spcAft>
            </a:pPr>
            <a:r>
              <a:rPr lang="en-US" sz="1050" dirty="0">
                <a:latin typeface="+mj-lt"/>
              </a:rPr>
              <a:t>Participating companies shared a wide variety of measures that they are planning to save their business from being shut. The most prominent theme was inward looking towards meeting domestic demand and supply. </a:t>
            </a:r>
          </a:p>
        </p:txBody>
      </p:sp>
      <p:pic>
        <p:nvPicPr>
          <p:cNvPr id="16" name="Picture 15" descr="new_ficci_logo">
            <a:extLst>
              <a:ext uri="{FF2B5EF4-FFF2-40B4-BE49-F238E27FC236}">
                <a16:creationId xmlns:a16="http://schemas.microsoft.com/office/drawing/2014/main" id="{854527B3-F5F1-43ED-9B74-7C827D292E04}"/>
              </a:ext>
            </a:extLst>
          </p:cNvPr>
          <p:cNvPicPr/>
          <p:nvPr/>
        </p:nvPicPr>
        <p:blipFill>
          <a:blip r:embed="rId3" cstate="print"/>
          <a:srcRect/>
          <a:stretch>
            <a:fillRect/>
          </a:stretch>
        </p:blipFill>
        <p:spPr bwMode="auto">
          <a:xfrm>
            <a:off x="6172200" y="9326141"/>
            <a:ext cx="609600" cy="495300"/>
          </a:xfrm>
          <a:prstGeom prst="rect">
            <a:avLst/>
          </a:prstGeom>
          <a:noFill/>
          <a:ln w="9525">
            <a:noFill/>
            <a:miter lim="800000"/>
            <a:headEnd/>
            <a:tailEnd/>
          </a:ln>
        </p:spPr>
      </p:pic>
      <p:graphicFrame>
        <p:nvGraphicFramePr>
          <p:cNvPr id="11" name="Chart 10">
            <a:extLst>
              <a:ext uri="{FF2B5EF4-FFF2-40B4-BE49-F238E27FC236}">
                <a16:creationId xmlns:a16="http://schemas.microsoft.com/office/drawing/2014/main" id="{1582B4A4-0DED-464D-B425-FD6B6CECFDD7}"/>
              </a:ext>
            </a:extLst>
          </p:cNvPr>
          <p:cNvGraphicFramePr/>
          <p:nvPr/>
        </p:nvGraphicFramePr>
        <p:xfrm>
          <a:off x="2133600" y="4646612"/>
          <a:ext cx="2362200" cy="1752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hart 12">
            <a:extLst>
              <a:ext uri="{FF2B5EF4-FFF2-40B4-BE49-F238E27FC236}">
                <a16:creationId xmlns:a16="http://schemas.microsoft.com/office/drawing/2014/main" id="{2F562F6B-DC18-40F6-8DBD-2CFCD8CABA22}"/>
              </a:ext>
            </a:extLst>
          </p:cNvPr>
          <p:cNvGraphicFramePr/>
          <p:nvPr>
            <p:extLst>
              <p:ext uri="{D42A27DB-BD31-4B8C-83A1-F6EECF244321}">
                <p14:modId xmlns:p14="http://schemas.microsoft.com/office/powerpoint/2010/main" val="2943564709"/>
              </p:ext>
            </p:extLst>
          </p:nvPr>
        </p:nvGraphicFramePr>
        <p:xfrm>
          <a:off x="4038600" y="4646612"/>
          <a:ext cx="2819400" cy="1752600"/>
        </p:xfrm>
        <a:graphic>
          <a:graphicData uri="http://schemas.openxmlformats.org/drawingml/2006/chart">
            <c:chart xmlns:c="http://schemas.openxmlformats.org/drawingml/2006/chart" xmlns:r="http://schemas.openxmlformats.org/officeDocument/2006/relationships" r:id="rId5"/>
          </a:graphicData>
        </a:graphic>
      </p:graphicFrame>
      <p:sp>
        <p:nvSpPr>
          <p:cNvPr id="14" name="Text Box 1">
            <a:extLst>
              <a:ext uri="{FF2B5EF4-FFF2-40B4-BE49-F238E27FC236}">
                <a16:creationId xmlns:a16="http://schemas.microsoft.com/office/drawing/2014/main" id="{72B0DBB9-2C19-416F-A16B-5F1FB47BEBD5}"/>
              </a:ext>
            </a:extLst>
          </p:cNvPr>
          <p:cNvSpPr txBox="1"/>
          <p:nvPr/>
        </p:nvSpPr>
        <p:spPr>
          <a:xfrm>
            <a:off x="4953000" y="4341812"/>
            <a:ext cx="1590675" cy="247650"/>
          </a:xfrm>
          <a:prstGeom prst="rect">
            <a:avLst/>
          </a:prstGeom>
        </p:spPr>
        <p:txBody>
          <a:bodyPr wrap="square" rtlCol="0"/>
          <a:lstStyle/>
          <a:p>
            <a:pPr>
              <a:spcAft>
                <a:spcPts val="0"/>
              </a:spcAft>
            </a:pPr>
            <a:r>
              <a:rPr lang="en-IN" sz="900" dirty="0">
                <a:effectLst/>
                <a:latin typeface="Calibri" panose="020F0502020204030204" pitchFamily="34" charset="0"/>
                <a:ea typeface="Times New Roman" panose="02020603050405020304" pitchFamily="18" charset="0"/>
                <a:cs typeface="Times New Roman" panose="02020603050405020304" pitchFamily="18" charset="0"/>
              </a:rPr>
              <a:t> </a:t>
            </a:r>
            <a:r>
              <a:rPr lang="en-IN" sz="800" i="1" dirty="0">
                <a:effectLst/>
                <a:latin typeface="Calibri" panose="020F0502020204030204" pitchFamily="34" charset="0"/>
                <a:ea typeface="Times New Roman" panose="02020603050405020304" pitchFamily="18" charset="0"/>
                <a:cs typeface="Times New Roman" panose="02020603050405020304" pitchFamily="18" charset="0"/>
              </a:rPr>
              <a:t>(Proportion of respondents)</a:t>
            </a:r>
            <a:endParaRPr lang="en-IN" sz="1100" i="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29457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892040" y="1983422"/>
            <a:ext cx="1965960" cy="791940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pPr algn="ctr"/>
            <a:endParaRPr lang="en-US" dirty="0">
              <a:latin typeface="Garamond" pitchFamily="18" charset="0"/>
            </a:endParaRPr>
          </a:p>
        </p:txBody>
      </p:sp>
      <p:sp>
        <p:nvSpPr>
          <p:cNvPr id="12" name="TextBox 11"/>
          <p:cNvSpPr txBox="1"/>
          <p:nvPr/>
        </p:nvSpPr>
        <p:spPr>
          <a:xfrm>
            <a:off x="0" y="659825"/>
            <a:ext cx="5181600" cy="584739"/>
          </a:xfrm>
          <a:prstGeom prst="rect">
            <a:avLst/>
          </a:prstGeom>
          <a:noFill/>
        </p:spPr>
        <p:txBody>
          <a:bodyPr wrap="square" lIns="91405" tIns="45702" rIns="91405" bIns="45702" rtlCol="0">
            <a:spAutoFit/>
          </a:bodyPr>
          <a:lstStyle/>
          <a:p>
            <a:r>
              <a:rPr lang="en-US" sz="3200" b="1" dirty="0">
                <a:solidFill>
                  <a:schemeClr val="bg1"/>
                </a:solidFill>
                <a:latin typeface="Garamond" pitchFamily="18" charset="0"/>
              </a:rPr>
              <a:t>Business Confidence Survey</a:t>
            </a:r>
          </a:p>
        </p:txBody>
      </p:sp>
      <p:sp>
        <p:nvSpPr>
          <p:cNvPr id="2" name="Rectangle 2"/>
          <p:cNvSpPr>
            <a:spLocks noChangeArrowheads="1"/>
          </p:cNvSpPr>
          <p:nvPr/>
        </p:nvSpPr>
        <p:spPr bwMode="auto">
          <a:xfrm>
            <a:off x="0" y="43879"/>
            <a:ext cx="184660" cy="36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05" tIns="45702" rIns="91405" bIns="45702" numCol="1" anchor="ctr" anchorCtr="0" compatLnSpc="1">
            <a:prstTxWarp prst="textNoShape">
              <a:avLst/>
            </a:prstTxWarp>
            <a:spAutoFit/>
          </a:bodyPr>
          <a:lstStyle/>
          <a:p>
            <a:endParaRPr lang="en-IN" dirty="0"/>
          </a:p>
        </p:txBody>
      </p:sp>
      <p:sp>
        <p:nvSpPr>
          <p:cNvPr id="11" name="Rectangle 10"/>
          <p:cNvSpPr/>
          <p:nvPr/>
        </p:nvSpPr>
        <p:spPr>
          <a:xfrm>
            <a:off x="184660" y="9142412"/>
            <a:ext cx="729740" cy="685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21" name="Picture 20" descr="new_ficci_logo"/>
          <p:cNvPicPr/>
          <p:nvPr/>
        </p:nvPicPr>
        <p:blipFill>
          <a:blip r:embed="rId3" cstate="print"/>
          <a:srcRect/>
          <a:stretch>
            <a:fillRect/>
          </a:stretch>
        </p:blipFill>
        <p:spPr bwMode="auto">
          <a:xfrm>
            <a:off x="92330" y="9237662"/>
            <a:ext cx="609600" cy="495300"/>
          </a:xfrm>
          <a:prstGeom prst="rect">
            <a:avLst/>
          </a:prstGeom>
          <a:noFill/>
          <a:ln w="9525">
            <a:noFill/>
            <a:miter lim="800000"/>
            <a:headEnd/>
            <a:tailEnd/>
          </a:ln>
        </p:spPr>
      </p:pic>
      <p:sp>
        <p:nvSpPr>
          <p:cNvPr id="4" name="Rectangle 3"/>
          <p:cNvSpPr/>
          <p:nvPr/>
        </p:nvSpPr>
        <p:spPr>
          <a:xfrm>
            <a:off x="-1" y="2089858"/>
            <a:ext cx="4863465" cy="6232475"/>
          </a:xfrm>
          <a:prstGeom prst="rect">
            <a:avLst/>
          </a:prstGeom>
        </p:spPr>
        <p:txBody>
          <a:bodyPr wrap="square">
            <a:spAutoFit/>
          </a:bodyPr>
          <a:lstStyle/>
          <a:p>
            <a:pPr marL="91440" marR="137160" algn="just">
              <a:spcAft>
                <a:spcPts val="0"/>
              </a:spcAft>
            </a:pPr>
            <a:r>
              <a:rPr lang="en-US" sz="1050" dirty="0">
                <a:latin typeface="+mj-lt"/>
              </a:rPr>
              <a:t>Many participants felt that they were  majorly dependant on imports for their raw materials supply. They are now looking at developing alternate local supplies to meet their requirements. Moreover, as global supply chains have more or less come to a stand still, participating companies are also focusing more on serving domestic customers. For this they plan to invest in learning ways to serve customers through digital means.</a:t>
            </a:r>
          </a:p>
          <a:p>
            <a:pPr marL="91440" marR="137160" algn="just">
              <a:spcAft>
                <a:spcPts val="0"/>
              </a:spcAft>
            </a:pPr>
            <a:endParaRPr lang="en-US" sz="1050" dirty="0">
              <a:latin typeface="+mj-lt"/>
            </a:endParaRPr>
          </a:p>
          <a:p>
            <a:pPr marL="91440" marR="137160" algn="just">
              <a:spcAft>
                <a:spcPts val="0"/>
              </a:spcAft>
            </a:pPr>
            <a:r>
              <a:rPr lang="en-US" sz="1050" dirty="0">
                <a:latin typeface="+mj-lt"/>
              </a:rPr>
              <a:t>Companies are  trying to be more flexible in their product mix execution and are prioritizing production of essential goods portfolios. They are also proactively interacting with vendors as well as customers to meet the supply demand gap. They are utilizing this time to find innovative ways to restart their operations and regain demand for their products and services. These include updating products and services, improve quality and ensure cost efficiency. </a:t>
            </a:r>
          </a:p>
          <a:p>
            <a:pPr marL="91440" marR="137160" algn="just">
              <a:spcAft>
                <a:spcPts val="0"/>
              </a:spcAft>
            </a:pPr>
            <a:endParaRPr lang="en-US" sz="1050" dirty="0">
              <a:latin typeface="+mj-lt"/>
            </a:endParaRPr>
          </a:p>
          <a:p>
            <a:pPr marL="91440" marR="137160" algn="just">
              <a:spcAft>
                <a:spcPts val="0"/>
              </a:spcAft>
            </a:pPr>
            <a:r>
              <a:rPr lang="en-US" sz="1050" dirty="0">
                <a:latin typeface="+mj-lt"/>
              </a:rPr>
              <a:t>Apart from this, companies are  watching their cash flows and liquidity closely and are undertaking requisite steps to cut costs. This includes reviewing their capex decisions while simultaneously scaling down capacity; moderating salaries; deferring increments; renegotiating contracts with vendors for lowering prices;  reducing office space etc.  Alongside, many firms have indicated that they are looking at increased automation and may have to look at manpower rationalization as well.</a:t>
            </a:r>
          </a:p>
          <a:p>
            <a:pPr marL="91440" marR="137160" algn="just">
              <a:spcAft>
                <a:spcPts val="0"/>
              </a:spcAft>
            </a:pPr>
            <a:endParaRPr lang="en-US" sz="1050" dirty="0">
              <a:latin typeface="+mj-lt"/>
            </a:endParaRPr>
          </a:p>
          <a:p>
            <a:pPr marL="91440" marR="137160" algn="just">
              <a:spcAft>
                <a:spcPts val="0"/>
              </a:spcAft>
            </a:pPr>
            <a:r>
              <a:rPr lang="en-US" sz="1050" dirty="0">
                <a:latin typeface="+mj-lt"/>
              </a:rPr>
              <a:t>Furthermore, participants  have expressed concerns and are worried about their employees health and are ensuring that all possible support is extended to protect their health. Companies have enabled work from home wherever possible and are also preparing for </a:t>
            </a:r>
            <a:r>
              <a:rPr lang="en-US" sz="1050" dirty="0"/>
              <a:t>health checks </a:t>
            </a:r>
            <a:r>
              <a:rPr lang="en-US" sz="1050" dirty="0">
                <a:latin typeface="+mj-lt"/>
              </a:rPr>
              <a:t>post lockdown</a:t>
            </a:r>
            <a:r>
              <a:rPr lang="en-US" sz="1050" dirty="0"/>
              <a:t> phase</a:t>
            </a:r>
            <a:r>
              <a:rPr lang="en-US" sz="1050" dirty="0">
                <a:latin typeface="+mj-lt"/>
              </a:rPr>
              <a:t>. </a:t>
            </a:r>
          </a:p>
          <a:p>
            <a:pPr marL="91440" marR="137160" algn="just">
              <a:spcAft>
                <a:spcPts val="0"/>
              </a:spcAft>
            </a:pPr>
            <a:endParaRPr lang="en-US" sz="1050" dirty="0">
              <a:latin typeface="+mj-lt"/>
            </a:endParaRPr>
          </a:p>
          <a:p>
            <a:pPr marL="91440" marR="137160" algn="just">
              <a:spcAft>
                <a:spcPts val="0"/>
              </a:spcAft>
            </a:pPr>
            <a:r>
              <a:rPr lang="en-US" sz="1050" dirty="0">
                <a:latin typeface="+mj-lt"/>
              </a:rPr>
              <a:t>Big  businesses have implemented their existing contingency and business continuity plans. Others are carrying out forecasts to implement future course of actions  in maintaining inventory. Participating companies unanimously agreed that prior planning along with adequate and timely government support was necessary to enable smooth </a:t>
            </a:r>
            <a:r>
              <a:rPr lang="en-US" sz="1050" dirty="0"/>
              <a:t>restart of their operations</a:t>
            </a:r>
            <a:r>
              <a:rPr lang="en-US" sz="1050" dirty="0">
                <a:latin typeface="+mj-lt"/>
              </a:rPr>
              <a:t>. They are regularly monitoring the situation on ground  and are taking necessary and feasible measures for course correction in these unprecedented times. </a:t>
            </a:r>
          </a:p>
          <a:p>
            <a:pPr marL="91440" marR="137160" algn="just">
              <a:spcAft>
                <a:spcPts val="0"/>
              </a:spcAft>
            </a:pPr>
            <a:endParaRPr lang="en-US" sz="1050" dirty="0">
              <a:latin typeface="+mj-lt"/>
            </a:endParaRPr>
          </a:p>
          <a:p>
            <a:pPr marL="91440" marR="137160" algn="just">
              <a:spcAft>
                <a:spcPts val="0"/>
              </a:spcAft>
            </a:pPr>
            <a:r>
              <a:rPr lang="en-US" sz="1050" dirty="0">
                <a:latin typeface="+mj-lt"/>
              </a:rPr>
              <a:t>Respondents were hopeful about the future and were of the view that the impact of covid-19 would significantly lower over the next twelve months across the globe and allow businesses to flourish sustainably there on.</a:t>
            </a:r>
          </a:p>
        </p:txBody>
      </p:sp>
    </p:spTree>
    <p:extLst>
      <p:ext uri="{BB962C8B-B14F-4D97-AF65-F5344CB8AC3E}">
        <p14:creationId xmlns:p14="http://schemas.microsoft.com/office/powerpoint/2010/main" val="424742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631" y="1979612"/>
            <a:ext cx="1989831" cy="791940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pPr algn="ctr"/>
            <a:endParaRPr lang="en-US" dirty="0">
              <a:latin typeface="Garamond" pitchFamily="18" charset="0"/>
            </a:endParaRPr>
          </a:p>
        </p:txBody>
      </p:sp>
      <p:sp>
        <p:nvSpPr>
          <p:cNvPr id="12" name="TextBox 11"/>
          <p:cNvSpPr txBox="1"/>
          <p:nvPr/>
        </p:nvSpPr>
        <p:spPr>
          <a:xfrm>
            <a:off x="0" y="659825"/>
            <a:ext cx="5181600" cy="584739"/>
          </a:xfrm>
          <a:prstGeom prst="rect">
            <a:avLst/>
          </a:prstGeom>
          <a:noFill/>
        </p:spPr>
        <p:txBody>
          <a:bodyPr wrap="square" lIns="91405" tIns="45702" rIns="91405" bIns="45702" rtlCol="0">
            <a:spAutoFit/>
          </a:bodyPr>
          <a:lstStyle/>
          <a:p>
            <a:r>
              <a:rPr lang="en-US" sz="3200" b="1" dirty="0">
                <a:solidFill>
                  <a:schemeClr val="bg1"/>
                </a:solidFill>
                <a:latin typeface="Garamond" pitchFamily="18" charset="0"/>
              </a:rPr>
              <a:t>Business Confidence Survey</a:t>
            </a:r>
          </a:p>
        </p:txBody>
      </p:sp>
      <p:sp>
        <p:nvSpPr>
          <p:cNvPr id="2" name="Rectangle 2"/>
          <p:cNvSpPr>
            <a:spLocks noChangeArrowheads="1"/>
          </p:cNvSpPr>
          <p:nvPr/>
        </p:nvSpPr>
        <p:spPr bwMode="auto">
          <a:xfrm>
            <a:off x="0" y="43879"/>
            <a:ext cx="184660" cy="36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05" tIns="45702" rIns="91405" bIns="45702" numCol="1" anchor="ctr" anchorCtr="0" compatLnSpc="1">
            <a:prstTxWarp prst="textNoShape">
              <a:avLst/>
            </a:prstTxWarp>
            <a:spAutoFit/>
          </a:bodyPr>
          <a:lstStyle/>
          <a:p>
            <a:endParaRPr lang="en-IN" dirty="0"/>
          </a:p>
        </p:txBody>
      </p:sp>
      <p:sp>
        <p:nvSpPr>
          <p:cNvPr id="20" name="TextBox 19"/>
          <p:cNvSpPr txBox="1"/>
          <p:nvPr/>
        </p:nvSpPr>
        <p:spPr>
          <a:xfrm>
            <a:off x="184660" y="4357393"/>
            <a:ext cx="1605617" cy="784794"/>
          </a:xfrm>
          <a:prstGeom prst="rect">
            <a:avLst/>
          </a:prstGeom>
          <a:noFill/>
        </p:spPr>
        <p:txBody>
          <a:bodyPr wrap="square" lIns="91405" tIns="45702" rIns="91405" bIns="45702" rtlCol="0">
            <a:spAutoFit/>
          </a:bodyPr>
          <a:lstStyle/>
          <a:p>
            <a:pPr marL="171450" indent="-171450">
              <a:buFont typeface="Wingdings" panose="05000000000000000000" pitchFamily="2" charset="2"/>
              <a:buChar char="ü"/>
            </a:pPr>
            <a:endParaRPr lang="en-US" sz="1200" b="1" dirty="0">
              <a:solidFill>
                <a:srgbClr val="2B6A6C"/>
              </a:solidFill>
            </a:endParaRPr>
          </a:p>
          <a:p>
            <a:pPr marL="171450" indent="-171450">
              <a:buFont typeface="Wingdings" panose="05000000000000000000" pitchFamily="2" charset="2"/>
              <a:buChar char="ü"/>
            </a:pPr>
            <a:endParaRPr lang="en-US" sz="1100" b="1" i="1" dirty="0">
              <a:solidFill>
                <a:srgbClr val="2B6A6C"/>
              </a:solidFill>
            </a:endParaRPr>
          </a:p>
          <a:p>
            <a:pPr marL="171450" indent="-171450">
              <a:buFont typeface="Wingdings" panose="05000000000000000000" pitchFamily="2" charset="2"/>
              <a:buChar char="ü"/>
            </a:pPr>
            <a:endParaRPr lang="en-US" sz="1100" b="1" i="1" dirty="0">
              <a:solidFill>
                <a:srgbClr val="2B6A6C"/>
              </a:solidFill>
            </a:endParaRPr>
          </a:p>
          <a:p>
            <a:pPr marL="171450" indent="-171450" algn="ctr">
              <a:buFont typeface="Wingdings" panose="05000000000000000000" pitchFamily="2" charset="2"/>
              <a:buChar char="ü"/>
            </a:pPr>
            <a:endParaRPr lang="en-US" sz="1100" b="1" i="1" dirty="0">
              <a:solidFill>
                <a:srgbClr val="2B6A6C"/>
              </a:solidFill>
            </a:endParaRPr>
          </a:p>
        </p:txBody>
      </p:sp>
      <p:sp>
        <p:nvSpPr>
          <p:cNvPr id="24" name="Rectangle 10"/>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25" name="Rectangle 14"/>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8" name="Rectangle 7"/>
          <p:cNvSpPr/>
          <p:nvPr/>
        </p:nvSpPr>
        <p:spPr>
          <a:xfrm>
            <a:off x="1981200" y="2568406"/>
            <a:ext cx="4800600" cy="5747727"/>
          </a:xfrm>
          <a:prstGeom prst="rect">
            <a:avLst/>
          </a:prstGeom>
        </p:spPr>
        <p:txBody>
          <a:bodyPr wrap="square">
            <a:spAutoFit/>
          </a:bodyPr>
          <a:lstStyle/>
          <a:p>
            <a:pPr marL="91440" marR="137160" algn="just">
              <a:spcAft>
                <a:spcPts val="0"/>
              </a:spcAft>
            </a:pPr>
            <a:endParaRPr lang="en-US" sz="1050" dirty="0">
              <a:solidFill>
                <a:srgbClr val="000000"/>
              </a:solidFill>
              <a:latin typeface="+mj-lt"/>
              <a:ea typeface="Times New Roman" panose="02020603050405020304" pitchFamily="18" charset="0"/>
            </a:endParaRPr>
          </a:p>
          <a:p>
            <a:pPr marL="91440" marR="137160" algn="just"/>
            <a:r>
              <a:rPr lang="en-US" sz="1050" dirty="0">
                <a:latin typeface="+mj-lt"/>
              </a:rPr>
              <a:t>The Reserve Bank of India has announced several measures to overcome the liquidity and other regulatory constraints facing the economy amidst the corona virus pandemic in its Sixth (February 6, 2020) as well as Seventh (March 27, 2020) Monetary Policy. In this context respondents of the survey were asked to share their prognosis on whether the measures will support credit growth over the near to medium term. Additionally, respondents were asked to suggest further ways to ease the difficulties that have arisen during the pandemic led lockdown.</a:t>
            </a:r>
          </a:p>
          <a:p>
            <a:pPr marL="91440" marR="137160" algn="just"/>
            <a:endParaRPr lang="en-US" sz="1050" dirty="0">
              <a:latin typeface="+mj-lt"/>
            </a:endParaRPr>
          </a:p>
          <a:p>
            <a:pPr marL="91440" marR="137160" algn="just"/>
            <a:r>
              <a:rPr lang="en-US" sz="1050" dirty="0">
                <a:latin typeface="+mj-lt"/>
              </a:rPr>
              <a:t>A majority of the participating companies agreed that while RBI has released a lot of liquidity in the banking system, willingness on part of banks to implement RBI guidelines both in letter and spirit was the need of the hour. Alongside, the role of the government in facilitating and supporting industry at this juncture is crucial. Below are the measures suggested by the participating companies:</a:t>
            </a:r>
          </a:p>
          <a:p>
            <a:pPr marL="91440" marR="137160" algn="just"/>
            <a:endParaRPr lang="en-US" sz="1050" dirty="0">
              <a:latin typeface="+mj-lt"/>
            </a:endParaRPr>
          </a:p>
          <a:p>
            <a:pPr marL="91440" marR="137160" algn="just"/>
            <a:r>
              <a:rPr lang="en-US" sz="1050" b="1" dirty="0"/>
              <a:t>Suggestions for</a:t>
            </a:r>
            <a:r>
              <a:rPr lang="en-US" sz="1050" b="1" dirty="0">
                <a:latin typeface="+mj-lt"/>
              </a:rPr>
              <a:t> RBI…</a:t>
            </a:r>
          </a:p>
          <a:p>
            <a:pPr marL="91440" marR="137160" algn="just"/>
            <a:endParaRPr lang="en-US" sz="1050" dirty="0">
              <a:latin typeface="+mj-lt"/>
            </a:endParaRPr>
          </a:p>
          <a:p>
            <a:pPr marL="228600" marR="137160" indent="-176213" algn="just">
              <a:buFont typeface="Arial" pitchFamily="34" charset="0"/>
              <a:buChar char="•"/>
            </a:pPr>
            <a:r>
              <a:rPr lang="en-US" sz="1050" dirty="0">
                <a:latin typeface="+mj-lt"/>
              </a:rPr>
              <a:t>RBI should undertake direct purchase of corporate bonds.</a:t>
            </a:r>
          </a:p>
          <a:p>
            <a:pPr marL="228600" marR="137160" indent="-176213" algn="just">
              <a:buFont typeface="Arial" pitchFamily="34" charset="0"/>
              <a:buChar char="•"/>
            </a:pPr>
            <a:r>
              <a:rPr lang="en-US" sz="1050" dirty="0">
                <a:latin typeface="+mj-lt"/>
              </a:rPr>
              <a:t>Reduce the repo rate by an additional 100 bps.</a:t>
            </a:r>
          </a:p>
          <a:p>
            <a:pPr marL="228600" marR="137160" indent="-176213" algn="just">
              <a:buFont typeface="Arial" pitchFamily="34" charset="0"/>
              <a:buChar char="•"/>
            </a:pPr>
            <a:r>
              <a:rPr lang="en-US" sz="1050" dirty="0">
                <a:latin typeface="+mj-lt"/>
              </a:rPr>
              <a:t>Start direct purchase of NBFCs NCDs to provide them with long term durable liquidity.</a:t>
            </a:r>
          </a:p>
          <a:p>
            <a:pPr marL="228600" marR="137160" indent="-176213" algn="just">
              <a:buFont typeface="Arial" pitchFamily="34" charset="0"/>
              <a:buChar char="•"/>
            </a:pPr>
            <a:r>
              <a:rPr lang="en-US" sz="1050" dirty="0">
                <a:latin typeface="+mj-lt"/>
              </a:rPr>
              <a:t>Direct banks to enhance credit limit by at least 25% without requiring any collateral security. Further, the need for collateral for MSMEs and Startups must be completely done away with for some time. </a:t>
            </a:r>
          </a:p>
          <a:p>
            <a:pPr marL="228600" marR="137160" indent="-176213" algn="just">
              <a:buFont typeface="Arial" pitchFamily="34" charset="0"/>
              <a:buChar char="•"/>
            </a:pPr>
            <a:r>
              <a:rPr lang="en-US" sz="1050" dirty="0">
                <a:latin typeface="+mj-lt"/>
              </a:rPr>
              <a:t>Relax repayment/ NPA norms from 90 days to 360 days.</a:t>
            </a:r>
          </a:p>
          <a:p>
            <a:pPr marL="228600" marR="137160" indent="-176213" algn="just">
              <a:buFont typeface="Arial" pitchFamily="34" charset="0"/>
              <a:buChar char="•"/>
            </a:pPr>
            <a:r>
              <a:rPr lang="en-US" sz="1050" dirty="0">
                <a:latin typeface="+mj-lt"/>
              </a:rPr>
              <a:t>Provide interest subvention on all working capital limits to all industry players for 6 months.</a:t>
            </a:r>
          </a:p>
          <a:p>
            <a:pPr marL="228600" marR="137160" indent="-176213" algn="just">
              <a:buFont typeface="Arial" pitchFamily="34" charset="0"/>
              <a:buChar char="•"/>
            </a:pPr>
            <a:r>
              <a:rPr lang="en-US" sz="1050" dirty="0">
                <a:latin typeface="+mj-lt"/>
              </a:rPr>
              <a:t>RBI should ensure that the benefit of reduction in repo rate and its impact on MCLR is passed on to the borrowers by banks irrespective of the interest rate format agreed upon by borrowers.</a:t>
            </a:r>
          </a:p>
          <a:p>
            <a:pPr marL="228600" marR="137160" indent="-176213" algn="just">
              <a:buFont typeface="Arial" pitchFamily="34" charset="0"/>
              <a:buChar char="•"/>
            </a:pPr>
            <a:r>
              <a:rPr lang="en-US" sz="1050" dirty="0">
                <a:latin typeface="+mj-lt"/>
              </a:rPr>
              <a:t>Moratorium provision must be extended from three months  to at least six months. The same can be taken forward by increasing the loan period. </a:t>
            </a:r>
          </a:p>
          <a:p>
            <a:pPr marL="91440" marR="137160" algn="just"/>
            <a:endParaRPr lang="en-US" sz="1050" b="1" dirty="0">
              <a:latin typeface="+mj-lt"/>
            </a:endParaRPr>
          </a:p>
        </p:txBody>
      </p:sp>
      <p:pic>
        <p:nvPicPr>
          <p:cNvPr id="16" name="Picture 15" descr="new_ficci_logo">
            <a:extLst>
              <a:ext uri="{FF2B5EF4-FFF2-40B4-BE49-F238E27FC236}">
                <a16:creationId xmlns:a16="http://schemas.microsoft.com/office/drawing/2014/main" id="{F37773F6-EBAB-427E-AB7F-D09918234FD9}"/>
              </a:ext>
            </a:extLst>
          </p:cNvPr>
          <p:cNvPicPr/>
          <p:nvPr/>
        </p:nvPicPr>
        <p:blipFill>
          <a:blip r:embed="rId3" cstate="print"/>
          <a:srcRect/>
          <a:stretch>
            <a:fillRect/>
          </a:stretch>
        </p:blipFill>
        <p:spPr bwMode="auto">
          <a:xfrm>
            <a:off x="6172200" y="9326141"/>
            <a:ext cx="609600" cy="495300"/>
          </a:xfrm>
          <a:prstGeom prst="rect">
            <a:avLst/>
          </a:prstGeom>
          <a:noFill/>
          <a:ln w="9525">
            <a:noFill/>
            <a:miter lim="800000"/>
            <a:headEnd/>
            <a:tailEnd/>
          </a:ln>
        </p:spPr>
      </p:pic>
      <p:sp>
        <p:nvSpPr>
          <p:cNvPr id="10" name="Rectangle 9"/>
          <p:cNvSpPr/>
          <p:nvPr/>
        </p:nvSpPr>
        <p:spPr>
          <a:xfrm>
            <a:off x="1981199" y="1980564"/>
            <a:ext cx="4885431" cy="584737"/>
          </a:xfrm>
          <a:prstGeom prst="rect">
            <a:avLst/>
          </a:prstGeom>
          <a:solidFill>
            <a:srgbClr val="B80D48"/>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r>
              <a:rPr lang="en-IN" b="1" i="1" dirty="0">
                <a:solidFill>
                  <a:schemeClr val="bg1"/>
                </a:solidFill>
              </a:rPr>
              <a:t>Ways to overcome the difficulties posed by Covid-19 pandemic led lockdown</a:t>
            </a:r>
          </a:p>
        </p:txBody>
      </p:sp>
    </p:spTree>
    <p:extLst>
      <p:ext uri="{BB962C8B-B14F-4D97-AF65-F5344CB8AC3E}">
        <p14:creationId xmlns:p14="http://schemas.microsoft.com/office/powerpoint/2010/main" val="1277858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892040" y="1983422"/>
            <a:ext cx="1965960" cy="791940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pPr algn="ctr"/>
            <a:endParaRPr lang="en-US" dirty="0">
              <a:latin typeface="Garamond" pitchFamily="18" charset="0"/>
            </a:endParaRPr>
          </a:p>
        </p:txBody>
      </p:sp>
      <p:sp>
        <p:nvSpPr>
          <p:cNvPr id="12" name="TextBox 11"/>
          <p:cNvSpPr txBox="1"/>
          <p:nvPr/>
        </p:nvSpPr>
        <p:spPr>
          <a:xfrm>
            <a:off x="0" y="659825"/>
            <a:ext cx="5181600" cy="584739"/>
          </a:xfrm>
          <a:prstGeom prst="rect">
            <a:avLst/>
          </a:prstGeom>
          <a:noFill/>
        </p:spPr>
        <p:txBody>
          <a:bodyPr wrap="square" lIns="91405" tIns="45702" rIns="91405" bIns="45702" rtlCol="0">
            <a:spAutoFit/>
          </a:bodyPr>
          <a:lstStyle/>
          <a:p>
            <a:r>
              <a:rPr lang="en-US" sz="3200" b="1" dirty="0">
                <a:solidFill>
                  <a:schemeClr val="bg1"/>
                </a:solidFill>
                <a:latin typeface="Garamond" pitchFamily="18" charset="0"/>
              </a:rPr>
              <a:t>Business Confidence Survey</a:t>
            </a:r>
          </a:p>
        </p:txBody>
      </p:sp>
      <p:sp>
        <p:nvSpPr>
          <p:cNvPr id="2" name="Rectangle 2"/>
          <p:cNvSpPr>
            <a:spLocks noChangeArrowheads="1"/>
          </p:cNvSpPr>
          <p:nvPr/>
        </p:nvSpPr>
        <p:spPr bwMode="auto">
          <a:xfrm>
            <a:off x="0" y="43879"/>
            <a:ext cx="184660" cy="36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05" tIns="45702" rIns="91405" bIns="45702" numCol="1" anchor="ctr" anchorCtr="0" compatLnSpc="1">
            <a:prstTxWarp prst="textNoShape">
              <a:avLst/>
            </a:prstTxWarp>
            <a:spAutoFit/>
          </a:bodyPr>
          <a:lstStyle/>
          <a:p>
            <a:endParaRPr lang="en-IN" dirty="0"/>
          </a:p>
        </p:txBody>
      </p:sp>
      <p:sp>
        <p:nvSpPr>
          <p:cNvPr id="11" name="Rectangle 10"/>
          <p:cNvSpPr/>
          <p:nvPr/>
        </p:nvSpPr>
        <p:spPr>
          <a:xfrm>
            <a:off x="184660" y="9142412"/>
            <a:ext cx="729740" cy="685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21" name="Picture 20" descr="new_ficci_logo"/>
          <p:cNvPicPr/>
          <p:nvPr/>
        </p:nvPicPr>
        <p:blipFill>
          <a:blip r:embed="rId3" cstate="print"/>
          <a:srcRect/>
          <a:stretch>
            <a:fillRect/>
          </a:stretch>
        </p:blipFill>
        <p:spPr bwMode="auto">
          <a:xfrm>
            <a:off x="92330" y="9237662"/>
            <a:ext cx="609600" cy="495300"/>
          </a:xfrm>
          <a:prstGeom prst="rect">
            <a:avLst/>
          </a:prstGeom>
          <a:noFill/>
          <a:ln w="9525">
            <a:noFill/>
            <a:miter lim="800000"/>
            <a:headEnd/>
            <a:tailEnd/>
          </a:ln>
        </p:spPr>
      </p:pic>
      <p:sp>
        <p:nvSpPr>
          <p:cNvPr id="7" name="Rectangle 6"/>
          <p:cNvSpPr/>
          <p:nvPr/>
        </p:nvSpPr>
        <p:spPr>
          <a:xfrm>
            <a:off x="0" y="2055812"/>
            <a:ext cx="4892040" cy="6232475"/>
          </a:xfrm>
          <a:prstGeom prst="rect">
            <a:avLst/>
          </a:prstGeom>
        </p:spPr>
        <p:txBody>
          <a:bodyPr wrap="square">
            <a:spAutoFit/>
          </a:bodyPr>
          <a:lstStyle/>
          <a:p>
            <a:pPr marL="91440" marR="137160" algn="just">
              <a:spcAft>
                <a:spcPts val="0"/>
              </a:spcAft>
            </a:pPr>
            <a:r>
              <a:rPr lang="en-US" sz="1050" b="1" dirty="0"/>
              <a:t>Suggestions for Banks...</a:t>
            </a:r>
            <a:r>
              <a:rPr lang="en-US" sz="1050" dirty="0"/>
              <a:t> </a:t>
            </a:r>
          </a:p>
          <a:p>
            <a:pPr marL="91440" marR="137160" algn="just">
              <a:spcAft>
                <a:spcPts val="0"/>
              </a:spcAft>
            </a:pPr>
            <a:endParaRPr lang="en-US" sz="1050" dirty="0"/>
          </a:p>
          <a:p>
            <a:pPr marL="228600" marR="137160" indent="-138113" algn="just">
              <a:buFont typeface="Arial" pitchFamily="34" charset="0"/>
              <a:buChar char="•"/>
            </a:pPr>
            <a:r>
              <a:rPr lang="en-US" sz="1050" dirty="0"/>
              <a:t>Banks need to expedite decision making process and expedite lending.</a:t>
            </a:r>
          </a:p>
          <a:p>
            <a:pPr marL="228600" marR="137160" indent="-138113" algn="just">
              <a:buFont typeface="Arial" pitchFamily="34" charset="0"/>
              <a:buChar char="•"/>
            </a:pPr>
            <a:r>
              <a:rPr lang="en-US" sz="1050" dirty="0"/>
              <a:t>Adopt RBI guidelines in letter and spirit and ensure effective transmission of repo rate cuts into lower lending rates. </a:t>
            </a:r>
          </a:p>
          <a:p>
            <a:pPr marL="228600" marR="137160" indent="-138113" algn="just">
              <a:buFont typeface="Arial" pitchFamily="34" charset="0"/>
              <a:buChar char="•"/>
            </a:pPr>
            <a:r>
              <a:rPr lang="en-US" sz="1050" dirty="0"/>
              <a:t>Enhance funds available to the industry especially small and medium scale industry.</a:t>
            </a:r>
          </a:p>
          <a:p>
            <a:pPr marL="228600" marR="137160" indent="-138113" algn="just">
              <a:buFont typeface="Arial" pitchFamily="34" charset="0"/>
              <a:buChar char="•"/>
            </a:pPr>
            <a:endParaRPr lang="en-US" sz="1050" dirty="0"/>
          </a:p>
          <a:p>
            <a:pPr marL="228600" marR="137160" indent="-138113" algn="just"/>
            <a:r>
              <a:rPr lang="en-US" sz="1050" b="1" dirty="0"/>
              <a:t>Suggestions for Government…</a:t>
            </a:r>
          </a:p>
          <a:p>
            <a:pPr marL="228600" marR="137160" indent="-138113" algn="just"/>
            <a:endParaRPr lang="en-US" sz="1050" b="1" dirty="0"/>
          </a:p>
          <a:p>
            <a:pPr marL="228600" marR="137160" indent="-138113" algn="just">
              <a:buFont typeface="Arial" pitchFamily="34" charset="0"/>
              <a:buChar char="•"/>
            </a:pPr>
            <a:r>
              <a:rPr lang="en-US" sz="1050" dirty="0"/>
              <a:t>Financial package for the entire industry (especially MSMEs) must be provided in the form of subsidies, policy support, tax holidays, special dispensation of funds to sustain employment levels before Covid-19 pandemic etc.</a:t>
            </a:r>
          </a:p>
          <a:p>
            <a:pPr marL="228600" marR="137160" indent="-138113" algn="just">
              <a:buFont typeface="Arial" pitchFamily="34" charset="0"/>
              <a:buChar char="•"/>
            </a:pPr>
            <a:r>
              <a:rPr lang="en-US" sz="1050" dirty="0"/>
              <a:t>Immediate measures need to be taken to instill confidence in decision makers of banks. Simultaneously, efforts must be made to make the entire lending process foolproof which will ultimately enable swifter decisions.</a:t>
            </a:r>
          </a:p>
          <a:p>
            <a:pPr marL="228600" marR="137160" indent="-138113" algn="just">
              <a:buFont typeface="Arial" pitchFamily="34" charset="0"/>
              <a:buChar char="•"/>
            </a:pPr>
            <a:r>
              <a:rPr lang="en-US" sz="1050" dirty="0"/>
              <a:t>Serious reforms in the labor market is the need of the hour and must be taken up on priority.</a:t>
            </a:r>
          </a:p>
          <a:p>
            <a:pPr marL="228600" marR="137160" indent="-138113" algn="just">
              <a:buFont typeface="Arial" pitchFamily="34" charset="0"/>
              <a:buChar char="•"/>
            </a:pPr>
            <a:r>
              <a:rPr lang="en-US" sz="1050" dirty="0"/>
              <a:t>Adequate policy support and facilitation must be provided to attract all companies leaving China amidst the Covid-19 outbreak.</a:t>
            </a:r>
          </a:p>
          <a:p>
            <a:pPr marL="228600" marR="137160" indent="-138113" algn="just">
              <a:buFont typeface="Arial" pitchFamily="34" charset="0"/>
              <a:buChar char="•"/>
            </a:pPr>
            <a:r>
              <a:rPr lang="en-US" sz="1050" dirty="0"/>
              <a:t>The government must make all efforts to increase disposable income of consumers who are battling their fears on the health as well as income/ employment front. </a:t>
            </a:r>
          </a:p>
          <a:p>
            <a:pPr marL="228600" marR="137160" indent="-138113" algn="just">
              <a:buFont typeface="Arial" pitchFamily="34" charset="0"/>
              <a:buChar char="•"/>
            </a:pPr>
            <a:r>
              <a:rPr lang="en-US" sz="1050" dirty="0"/>
              <a:t>Provide temporary respite  to all affected organizations from GST for at least a year from the date of commencement of operations post lockdown</a:t>
            </a:r>
          </a:p>
          <a:p>
            <a:pPr marL="228600" marR="137160" indent="-138113" algn="just">
              <a:buFont typeface="Arial" pitchFamily="34" charset="0"/>
              <a:buChar char="•"/>
            </a:pPr>
            <a:r>
              <a:rPr lang="en-US" sz="1050" dirty="0"/>
              <a:t>The government must kick start a few large infrastructure projects to uplift credit and employment situation</a:t>
            </a:r>
          </a:p>
          <a:p>
            <a:pPr marL="228600" marR="137160" indent="-138113" algn="just">
              <a:buFont typeface="Arial" pitchFamily="34" charset="0"/>
              <a:buChar char="•"/>
            </a:pPr>
            <a:r>
              <a:rPr lang="en-US" sz="1050" dirty="0"/>
              <a:t>Process payments on time to industries handling Government contracts </a:t>
            </a:r>
          </a:p>
          <a:p>
            <a:pPr marL="228600" marR="137160" indent="-138113" algn="just">
              <a:buFont typeface="Arial" pitchFamily="34" charset="0"/>
              <a:buChar char="•"/>
            </a:pPr>
            <a:r>
              <a:rPr lang="en-US" sz="1050" dirty="0"/>
              <a:t>Support MSME Vendors by enhancing procurement from them</a:t>
            </a:r>
          </a:p>
          <a:p>
            <a:pPr marL="228600" marR="137160" indent="-138113" algn="just">
              <a:buFont typeface="Arial" pitchFamily="34" charset="0"/>
              <a:buChar char="•"/>
            </a:pPr>
            <a:r>
              <a:rPr lang="en-US" sz="1050" dirty="0"/>
              <a:t>Any incentive/ financial support should be kept simple and practical while ensuring quick implementation. </a:t>
            </a:r>
          </a:p>
          <a:p>
            <a:pPr marL="228600" marR="137160" indent="-138113" algn="just">
              <a:buFont typeface="Arial" pitchFamily="34" charset="0"/>
              <a:buChar char="•"/>
            </a:pPr>
            <a:endParaRPr lang="en-US" sz="1050" dirty="0"/>
          </a:p>
          <a:p>
            <a:pPr marL="91440" marR="137160" algn="just">
              <a:spcAft>
                <a:spcPts val="0"/>
              </a:spcAft>
            </a:pPr>
            <a:r>
              <a:rPr lang="en-US" sz="1050" dirty="0"/>
              <a:t>Participating companies unanimously agreed that all efforts must be made to support consumption demand. Credit growth and thus economic activity cannot witness an uptick unless consumption picks up. They believed that business could fully restart and run only after fears arising from the Covid-19 pandemic abate. </a:t>
            </a:r>
          </a:p>
          <a:p>
            <a:pPr marL="91440" marR="137160" algn="just">
              <a:spcAft>
                <a:spcPts val="0"/>
              </a:spcAft>
            </a:pPr>
            <a:endParaRPr lang="en-US" sz="1050" dirty="0"/>
          </a:p>
          <a:p>
            <a:pPr marL="91440" marR="137160" algn="just">
              <a:spcAft>
                <a:spcPts val="0"/>
              </a:spcAft>
            </a:pPr>
            <a:endParaRPr lang="en-US" sz="1050" dirty="0"/>
          </a:p>
        </p:txBody>
      </p:sp>
    </p:spTree>
    <p:extLst>
      <p:ext uri="{BB962C8B-B14F-4D97-AF65-F5344CB8AC3E}">
        <p14:creationId xmlns:p14="http://schemas.microsoft.com/office/powerpoint/2010/main" val="1581964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983422"/>
            <a:ext cx="1965960" cy="791940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pPr algn="ctr"/>
            <a:endParaRPr lang="en-US" dirty="0">
              <a:latin typeface="Garamond" pitchFamily="18" charset="0"/>
            </a:endParaRPr>
          </a:p>
        </p:txBody>
      </p:sp>
      <p:sp>
        <p:nvSpPr>
          <p:cNvPr id="6" name="Rectangle 5"/>
          <p:cNvSpPr/>
          <p:nvPr/>
        </p:nvSpPr>
        <p:spPr>
          <a:xfrm>
            <a:off x="1965960" y="1979758"/>
            <a:ext cx="4892040" cy="457054"/>
          </a:xfrm>
          <a:prstGeom prst="rect">
            <a:avLst/>
          </a:prstGeom>
          <a:solidFill>
            <a:srgbClr val="B80D48"/>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r>
              <a:rPr lang="en-IN" b="1" i="1" dirty="0">
                <a:solidFill>
                  <a:schemeClr val="bg1"/>
                </a:solidFill>
              </a:rPr>
              <a:t>Survey Profile</a:t>
            </a:r>
          </a:p>
        </p:txBody>
      </p:sp>
      <p:sp>
        <p:nvSpPr>
          <p:cNvPr id="12" name="TextBox 11"/>
          <p:cNvSpPr txBox="1"/>
          <p:nvPr/>
        </p:nvSpPr>
        <p:spPr>
          <a:xfrm>
            <a:off x="0" y="659825"/>
            <a:ext cx="5181600" cy="584739"/>
          </a:xfrm>
          <a:prstGeom prst="rect">
            <a:avLst/>
          </a:prstGeom>
          <a:noFill/>
        </p:spPr>
        <p:txBody>
          <a:bodyPr wrap="square" lIns="91405" tIns="45702" rIns="91405" bIns="45702" rtlCol="0">
            <a:spAutoFit/>
          </a:bodyPr>
          <a:lstStyle/>
          <a:p>
            <a:r>
              <a:rPr lang="en-US" sz="3200" b="1" dirty="0">
                <a:solidFill>
                  <a:schemeClr val="bg1"/>
                </a:solidFill>
                <a:latin typeface="Garamond" pitchFamily="18" charset="0"/>
              </a:rPr>
              <a:t>Business Confidence Survey</a:t>
            </a:r>
          </a:p>
        </p:txBody>
      </p:sp>
      <p:sp>
        <p:nvSpPr>
          <p:cNvPr id="2" name="Rectangle 2"/>
          <p:cNvSpPr>
            <a:spLocks noChangeArrowheads="1"/>
          </p:cNvSpPr>
          <p:nvPr/>
        </p:nvSpPr>
        <p:spPr bwMode="auto">
          <a:xfrm>
            <a:off x="0" y="43879"/>
            <a:ext cx="184660" cy="36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05" tIns="45702" rIns="91405" bIns="45702" numCol="1" anchor="ctr" anchorCtr="0" compatLnSpc="1">
            <a:prstTxWarp prst="textNoShape">
              <a:avLst/>
            </a:prstTxWarp>
            <a:spAutoFit/>
          </a:bodyPr>
          <a:lstStyle/>
          <a:p>
            <a:endParaRPr lang="en-IN" dirty="0"/>
          </a:p>
        </p:txBody>
      </p:sp>
      <p:pic>
        <p:nvPicPr>
          <p:cNvPr id="21" name="Picture 20" descr="new_ficci_logo"/>
          <p:cNvPicPr/>
          <p:nvPr/>
        </p:nvPicPr>
        <p:blipFill>
          <a:blip r:embed="rId3" cstate="print"/>
          <a:srcRect/>
          <a:stretch>
            <a:fillRect/>
          </a:stretch>
        </p:blipFill>
        <p:spPr bwMode="auto">
          <a:xfrm>
            <a:off x="5807330" y="9237662"/>
            <a:ext cx="609600" cy="495300"/>
          </a:xfrm>
          <a:prstGeom prst="rect">
            <a:avLst/>
          </a:prstGeom>
          <a:noFill/>
          <a:ln w="9525">
            <a:noFill/>
            <a:miter lim="800000"/>
            <a:headEnd/>
            <a:tailEnd/>
          </a:ln>
        </p:spPr>
      </p:pic>
      <p:sp>
        <p:nvSpPr>
          <p:cNvPr id="7" name="Rectangle 6"/>
          <p:cNvSpPr/>
          <p:nvPr/>
        </p:nvSpPr>
        <p:spPr>
          <a:xfrm>
            <a:off x="1965960" y="2566881"/>
            <a:ext cx="4892040" cy="900246"/>
          </a:xfrm>
          <a:prstGeom prst="rect">
            <a:avLst/>
          </a:prstGeom>
          <a:noFill/>
          <a:ln>
            <a:noFill/>
          </a:ln>
        </p:spPr>
        <p:txBody>
          <a:bodyPr wrap="square">
            <a:spAutoFit/>
          </a:bodyPr>
          <a:lstStyle/>
          <a:p>
            <a:pPr algn="just"/>
            <a:r>
              <a:rPr lang="en-IN" sz="1050" dirty="0"/>
              <a:t>The survey drew responses from about 190 companies with a turnover ranging from Rs 1 crore to Rs 98,800 crore and belonging to a wide array of sectors. The survey gauges expectations of the respondents for the period April to September 2020. </a:t>
            </a:r>
            <a:endParaRPr lang="en-US" sz="1050" dirty="0"/>
          </a:p>
          <a:p>
            <a:pPr algn="just"/>
            <a:endParaRPr lang="en-US" sz="1050" dirty="0"/>
          </a:p>
          <a:p>
            <a:pPr algn="just"/>
            <a:endParaRPr lang="en-IN" sz="1050" dirty="0"/>
          </a:p>
        </p:txBody>
      </p:sp>
      <p:sp>
        <p:nvSpPr>
          <p:cNvPr id="32" name="Rectangle 38"/>
          <p:cNvSpPr>
            <a:spLocks noChangeArrowheads="1"/>
          </p:cNvSpPr>
          <p:nvPr/>
        </p:nvSpPr>
        <p:spPr bwMode="auto">
          <a:xfrm>
            <a:off x="134315" y="3458131"/>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8" name="Rectangle 7">
            <a:extLst>
              <a:ext uri="{FF2B5EF4-FFF2-40B4-BE49-F238E27FC236}">
                <a16:creationId xmlns:a16="http://schemas.microsoft.com/office/drawing/2014/main" id="{3585C157-AD92-489D-AA63-2A0DD65D0B04}"/>
              </a:ext>
            </a:extLst>
          </p:cNvPr>
          <p:cNvSpPr/>
          <p:nvPr/>
        </p:nvSpPr>
        <p:spPr>
          <a:xfrm>
            <a:off x="5715000" y="8990012"/>
            <a:ext cx="914400" cy="8689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8" name="Picture 47" descr="new_ficci_logo"/>
          <p:cNvPicPr/>
          <p:nvPr/>
        </p:nvPicPr>
        <p:blipFill>
          <a:blip r:embed="rId3" cstate="print"/>
          <a:srcRect/>
          <a:stretch>
            <a:fillRect/>
          </a:stretch>
        </p:blipFill>
        <p:spPr bwMode="auto">
          <a:xfrm>
            <a:off x="5925447" y="9166156"/>
            <a:ext cx="609600" cy="495300"/>
          </a:xfrm>
          <a:prstGeom prst="rect">
            <a:avLst/>
          </a:prstGeom>
          <a:noFill/>
          <a:ln w="9525">
            <a:noFill/>
            <a:miter lim="800000"/>
            <a:headEnd/>
            <a:tailEnd/>
          </a:ln>
        </p:spPr>
      </p:pic>
      <p:graphicFrame>
        <p:nvGraphicFramePr>
          <p:cNvPr id="3" name="Table 2"/>
          <p:cNvGraphicFramePr>
            <a:graphicFrameLocks noGrp="1"/>
          </p:cNvGraphicFramePr>
          <p:nvPr>
            <p:extLst>
              <p:ext uri="{D42A27DB-BD31-4B8C-83A1-F6EECF244321}">
                <p14:modId xmlns:p14="http://schemas.microsoft.com/office/powerpoint/2010/main" val="4223624268"/>
              </p:ext>
            </p:extLst>
          </p:nvPr>
        </p:nvGraphicFramePr>
        <p:xfrm>
          <a:off x="2579812" y="3298367"/>
          <a:ext cx="3805748" cy="2563384"/>
        </p:xfrm>
        <a:graphic>
          <a:graphicData uri="http://schemas.openxmlformats.org/drawingml/2006/table">
            <a:tbl>
              <a:tblPr firstRow="1" bandRow="1">
                <a:tableStyleId>{5DA37D80-6434-44D0-A028-1B22A696006F}</a:tableStyleId>
              </a:tblPr>
              <a:tblGrid>
                <a:gridCol w="951437">
                  <a:extLst>
                    <a:ext uri="{9D8B030D-6E8A-4147-A177-3AD203B41FA5}">
                      <a16:colId xmlns:a16="http://schemas.microsoft.com/office/drawing/2014/main" val="20000"/>
                    </a:ext>
                  </a:extLst>
                </a:gridCol>
                <a:gridCol w="951437">
                  <a:extLst>
                    <a:ext uri="{9D8B030D-6E8A-4147-A177-3AD203B41FA5}">
                      <a16:colId xmlns:a16="http://schemas.microsoft.com/office/drawing/2014/main" val="20001"/>
                    </a:ext>
                  </a:extLst>
                </a:gridCol>
                <a:gridCol w="951437">
                  <a:extLst>
                    <a:ext uri="{9D8B030D-6E8A-4147-A177-3AD203B41FA5}">
                      <a16:colId xmlns:a16="http://schemas.microsoft.com/office/drawing/2014/main" val="20002"/>
                    </a:ext>
                  </a:extLst>
                </a:gridCol>
                <a:gridCol w="951437">
                  <a:extLst>
                    <a:ext uri="{9D8B030D-6E8A-4147-A177-3AD203B41FA5}">
                      <a16:colId xmlns:a16="http://schemas.microsoft.com/office/drawing/2014/main" val="20003"/>
                    </a:ext>
                  </a:extLst>
                </a:gridCol>
              </a:tblGrid>
              <a:tr h="357645">
                <a:tc gridSpan="4">
                  <a:txBody>
                    <a:bodyPr/>
                    <a:lstStyle/>
                    <a:p>
                      <a:pPr marL="0" marR="0" lvl="0" indent="0" algn="ctr" defTabSz="914046" rtl="0" eaLnBrk="1" fontAlgn="base" latinLnBrk="0" hangingPunct="1">
                        <a:lnSpc>
                          <a:spcPct val="100000"/>
                        </a:lnSpc>
                        <a:spcBef>
                          <a:spcPct val="0"/>
                        </a:spcBef>
                        <a:spcAft>
                          <a:spcPct val="0"/>
                        </a:spcAft>
                        <a:buClrTx/>
                        <a:buSzTx/>
                        <a:buFontTx/>
                        <a:buNone/>
                        <a:tabLst/>
                        <a:defRPr/>
                      </a:pPr>
                      <a:r>
                        <a:rPr lang="en-IN" sz="800" kern="1200" dirty="0">
                          <a:solidFill>
                            <a:schemeClr val="tx1">
                              <a:lumMod val="85000"/>
                              <a:lumOff val="15000"/>
                            </a:schemeClr>
                          </a:solidFill>
                          <a:latin typeface="Trebuchet MS" panose="020B0603020202020204" pitchFamily="34" charset="0"/>
                          <a:ea typeface="+mn-ea"/>
                          <a:cs typeface="+mn-cs"/>
                        </a:rPr>
                        <a:t>Broad Sectoral Coverage</a:t>
                      </a:r>
                    </a:p>
                  </a:txBody>
                  <a:tcPr anchor="ctr">
                    <a:noFill/>
                  </a:tcPr>
                </a:tc>
                <a:tc hMerge="1">
                  <a:txBody>
                    <a:bodyPr/>
                    <a:lstStyle/>
                    <a:p>
                      <a:pPr algn="ctr"/>
                      <a:endParaRPr lang="en-IN" sz="800" dirty="0">
                        <a:latin typeface="Trebuchet MS" panose="020B0603020202020204" pitchFamily="34" charset="0"/>
                      </a:endParaRPr>
                    </a:p>
                  </a:txBody>
                  <a:tcPr/>
                </a:tc>
                <a:tc hMerge="1">
                  <a:txBody>
                    <a:bodyPr/>
                    <a:lstStyle/>
                    <a:p>
                      <a:pPr algn="ctr"/>
                      <a:endParaRPr lang="en-IN" sz="800" dirty="0">
                        <a:latin typeface="Trebuchet MS" panose="020B0603020202020204" pitchFamily="34" charset="0"/>
                      </a:endParaRPr>
                    </a:p>
                  </a:txBody>
                  <a:tcPr/>
                </a:tc>
                <a:tc hMerge="1">
                  <a:txBody>
                    <a:bodyPr/>
                    <a:lstStyle/>
                    <a:p>
                      <a:pPr algn="ctr"/>
                      <a:endParaRPr lang="en-IN" sz="800" dirty="0">
                        <a:latin typeface="Trebuchet MS" panose="020B0603020202020204" pitchFamily="34" charset="0"/>
                      </a:endParaRPr>
                    </a:p>
                  </a:txBody>
                  <a:tcPr/>
                </a:tc>
                <a:extLst>
                  <a:ext uri="{0D108BD9-81ED-4DB2-BD59-A6C34878D82A}">
                    <a16:rowId xmlns:a16="http://schemas.microsoft.com/office/drawing/2014/main" val="10000"/>
                  </a:ext>
                </a:extLst>
              </a:tr>
              <a:tr h="376918">
                <a:tc>
                  <a:txBody>
                    <a:bodyPr/>
                    <a:lstStyle/>
                    <a:p>
                      <a:pPr marL="0" marR="0" lvl="0" indent="0" algn="ctr" defTabSz="914046" rtl="0" eaLnBrk="1" fontAlgn="auto" latinLnBrk="0" hangingPunct="1">
                        <a:lnSpc>
                          <a:spcPct val="100000"/>
                        </a:lnSpc>
                        <a:spcBef>
                          <a:spcPts val="0"/>
                        </a:spcBef>
                        <a:spcAft>
                          <a:spcPts val="0"/>
                        </a:spcAft>
                        <a:buClrTx/>
                        <a:buSzTx/>
                        <a:buFontTx/>
                        <a:buNone/>
                        <a:tabLst/>
                        <a:defRPr/>
                      </a:pPr>
                      <a:r>
                        <a:rPr kumimoji="0" lang="en-IN" sz="800" b="0" i="0" u="none" strike="noStrike" kern="1200" cap="none" normalizeH="0" baseline="0" dirty="0">
                          <a:ln>
                            <a:noFill/>
                          </a:ln>
                          <a:solidFill>
                            <a:schemeClr val="tx1">
                              <a:lumMod val="85000"/>
                              <a:lumOff val="15000"/>
                            </a:schemeClr>
                          </a:solidFill>
                          <a:effectLst/>
                          <a:latin typeface="Trebuchet MS" panose="020B0603020202020204" pitchFamily="34" charset="0"/>
                          <a:cs typeface="Times New Roman" panose="02020603050405020304" pitchFamily="18" charset="0"/>
                        </a:rPr>
                        <a:t>Chemicals</a:t>
                      </a:r>
                    </a:p>
                  </a:txBody>
                  <a:tcPr anchor="ctr"/>
                </a:tc>
                <a:tc>
                  <a:txBody>
                    <a:bodyPr/>
                    <a:lstStyle/>
                    <a:p>
                      <a:pPr algn="ctr"/>
                      <a:r>
                        <a:rPr lang="en-IN" sz="800" dirty="0">
                          <a:solidFill>
                            <a:schemeClr val="tx1">
                              <a:lumMod val="85000"/>
                              <a:lumOff val="15000"/>
                            </a:schemeClr>
                          </a:solidFill>
                          <a:latin typeface="Trebuchet MS" panose="020B0603020202020204" pitchFamily="34" charset="0"/>
                        </a:rPr>
                        <a:t>Textile/Apparel</a:t>
                      </a:r>
                    </a:p>
                  </a:txBody>
                  <a:tcPr anchor="ctr"/>
                </a:tc>
                <a:tc>
                  <a:txBody>
                    <a:bodyPr/>
                    <a:lstStyle/>
                    <a:p>
                      <a:pPr marL="0" marR="0" lvl="0" indent="0" algn="ctr" defTabSz="914046" rtl="0" eaLnBrk="1" fontAlgn="auto" latinLnBrk="0" hangingPunct="1">
                        <a:lnSpc>
                          <a:spcPct val="100000"/>
                        </a:lnSpc>
                        <a:spcBef>
                          <a:spcPts val="0"/>
                        </a:spcBef>
                        <a:spcAft>
                          <a:spcPts val="0"/>
                        </a:spcAft>
                        <a:buClrTx/>
                        <a:buSzTx/>
                        <a:buFontTx/>
                        <a:buNone/>
                        <a:tabLst/>
                        <a:defRPr/>
                      </a:pPr>
                      <a:r>
                        <a:rPr kumimoji="0" lang="en-US" altLang="en-US" sz="800" b="0" i="0" u="none" strike="noStrike" cap="none" normalizeH="0" baseline="0" dirty="0">
                          <a:ln>
                            <a:noFill/>
                          </a:ln>
                          <a:solidFill>
                            <a:schemeClr val="tx1">
                              <a:lumMod val="85000"/>
                              <a:lumOff val="15000"/>
                            </a:schemeClr>
                          </a:solidFill>
                          <a:effectLst/>
                          <a:latin typeface="Trebuchet MS" panose="020B0603020202020204" pitchFamily="34" charset="0"/>
                          <a:ea typeface="Times New Roman" panose="02020603050405020304" pitchFamily="18" charset="0"/>
                          <a:cs typeface="Times New Roman" panose="02020603050405020304" pitchFamily="18" charset="0"/>
                        </a:rPr>
                        <a:t>Pharmaceutical</a:t>
                      </a:r>
                      <a:endParaRPr kumimoji="0" lang="en-US" altLang="en-US" sz="1800" b="0" i="0" u="none" strike="noStrike" cap="none" normalizeH="0" baseline="0" dirty="0">
                        <a:ln>
                          <a:noFill/>
                        </a:ln>
                        <a:solidFill>
                          <a:schemeClr val="tx1">
                            <a:lumMod val="85000"/>
                            <a:lumOff val="15000"/>
                          </a:schemeClr>
                        </a:solidFill>
                        <a:effectLst/>
                        <a:latin typeface="Arial" panose="020B0604020202020204" pitchFamily="34" charset="0"/>
                      </a:endParaRPr>
                    </a:p>
                  </a:txBody>
                  <a:tcPr anchor="ctr"/>
                </a:tc>
                <a:tc>
                  <a:txBody>
                    <a:bodyPr/>
                    <a:lstStyle/>
                    <a:p>
                      <a:pPr algn="ctr"/>
                      <a:r>
                        <a:rPr kumimoji="0" lang="en-US" altLang="en-US" sz="800" b="0" i="0" u="none" strike="noStrike" cap="none" normalizeH="0" baseline="0" dirty="0">
                          <a:ln>
                            <a:noFill/>
                          </a:ln>
                          <a:solidFill>
                            <a:schemeClr val="tx1">
                              <a:lumMod val="85000"/>
                              <a:lumOff val="15000"/>
                            </a:schemeClr>
                          </a:solidFill>
                          <a:effectLst/>
                          <a:latin typeface="Trebuchet MS" panose="020B0603020202020204" pitchFamily="34" charset="0"/>
                          <a:ea typeface="Times New Roman" panose="02020603050405020304" pitchFamily="18" charset="0"/>
                          <a:cs typeface="Times New Roman" panose="02020603050405020304" pitchFamily="18" charset="0"/>
                        </a:rPr>
                        <a:t>Health &amp; Wellness</a:t>
                      </a:r>
                      <a:endParaRPr lang="en-IN" sz="800" dirty="0">
                        <a:solidFill>
                          <a:schemeClr val="tx1">
                            <a:lumMod val="85000"/>
                            <a:lumOff val="15000"/>
                          </a:schemeClr>
                        </a:solidFill>
                        <a:latin typeface="Trebuchet MS" panose="020B0603020202020204" pitchFamily="34" charset="0"/>
                      </a:endParaRPr>
                    </a:p>
                  </a:txBody>
                  <a:tcPr anchor="ctr"/>
                </a:tc>
                <a:extLst>
                  <a:ext uri="{0D108BD9-81ED-4DB2-BD59-A6C34878D82A}">
                    <a16:rowId xmlns:a16="http://schemas.microsoft.com/office/drawing/2014/main" val="10001"/>
                  </a:ext>
                </a:extLst>
              </a:tr>
              <a:tr h="373847">
                <a:tc>
                  <a:txBody>
                    <a:bodyPr/>
                    <a:lstStyle/>
                    <a:p>
                      <a:pPr marL="0" marR="0" lvl="0" indent="0" algn="ctr" defTabSz="914046" rtl="0" eaLnBrk="1" fontAlgn="auto" latinLnBrk="0" hangingPunct="1">
                        <a:lnSpc>
                          <a:spcPct val="100000"/>
                        </a:lnSpc>
                        <a:spcBef>
                          <a:spcPts val="0"/>
                        </a:spcBef>
                        <a:spcAft>
                          <a:spcPts val="0"/>
                        </a:spcAft>
                        <a:buClrTx/>
                        <a:buSzTx/>
                        <a:buFontTx/>
                        <a:buNone/>
                        <a:tabLst/>
                        <a:defRPr/>
                      </a:pPr>
                      <a:r>
                        <a:rPr kumimoji="0" lang="en-US" altLang="en-US" sz="800" b="0" i="0" u="none" strike="noStrike" cap="none" normalizeH="0" baseline="0" dirty="0">
                          <a:ln>
                            <a:noFill/>
                          </a:ln>
                          <a:solidFill>
                            <a:schemeClr val="tx1">
                              <a:lumMod val="85000"/>
                              <a:lumOff val="15000"/>
                            </a:schemeClr>
                          </a:solidFill>
                          <a:effectLst/>
                          <a:latin typeface="Trebuchet MS" panose="020B0603020202020204" pitchFamily="34" charset="0"/>
                          <a:ea typeface="Times New Roman" panose="02020603050405020304" pitchFamily="18" charset="0"/>
                          <a:cs typeface="Times New Roman" panose="02020603050405020304" pitchFamily="18" charset="0"/>
                        </a:rPr>
                        <a:t>Agricultural Equipment</a:t>
                      </a:r>
                      <a:endParaRPr kumimoji="0" lang="en-US" altLang="en-US" sz="1800" b="0" i="0" u="none" strike="noStrike" cap="none" normalizeH="0" baseline="0" dirty="0">
                        <a:ln>
                          <a:noFill/>
                        </a:ln>
                        <a:solidFill>
                          <a:schemeClr val="tx1">
                            <a:lumMod val="85000"/>
                            <a:lumOff val="15000"/>
                          </a:schemeClr>
                        </a:solidFill>
                        <a:effectLst/>
                        <a:latin typeface="Arial" panose="020B0604020202020204" pitchFamily="34" charset="0"/>
                      </a:endParaRPr>
                    </a:p>
                  </a:txBody>
                  <a:tcPr anchor="ctr"/>
                </a:tc>
                <a:tc>
                  <a:txBody>
                    <a:bodyPr/>
                    <a:lstStyle/>
                    <a:p>
                      <a:pPr marL="0" marR="0" lvl="0" indent="0" algn="ctr" defTabSz="914046" rtl="0" eaLnBrk="1" fontAlgn="auto" latinLnBrk="0" hangingPunct="1">
                        <a:lnSpc>
                          <a:spcPct val="100000"/>
                        </a:lnSpc>
                        <a:spcBef>
                          <a:spcPts val="0"/>
                        </a:spcBef>
                        <a:spcAft>
                          <a:spcPts val="0"/>
                        </a:spcAft>
                        <a:buClrTx/>
                        <a:buSzTx/>
                        <a:buFontTx/>
                        <a:buNone/>
                        <a:tabLst/>
                        <a:defRPr/>
                      </a:pPr>
                      <a:r>
                        <a:rPr kumimoji="0" lang="en-US" altLang="en-US" sz="800" b="0" i="0" u="none" strike="noStrike" cap="none" normalizeH="0" baseline="0" dirty="0">
                          <a:ln>
                            <a:noFill/>
                          </a:ln>
                          <a:solidFill>
                            <a:schemeClr val="tx1">
                              <a:lumMod val="85000"/>
                              <a:lumOff val="15000"/>
                            </a:schemeClr>
                          </a:solidFill>
                          <a:effectLst/>
                          <a:latin typeface="Trebuchet MS" panose="020B0603020202020204" pitchFamily="34" charset="0"/>
                          <a:ea typeface="Times New Roman" panose="02020603050405020304" pitchFamily="18" charset="0"/>
                          <a:cs typeface="Times New Roman" panose="02020603050405020304" pitchFamily="18" charset="0"/>
                        </a:rPr>
                        <a:t>Financial Services</a:t>
                      </a:r>
                      <a:endParaRPr kumimoji="0" lang="en-US" altLang="en-US" sz="1800" b="0" i="0" u="none" strike="noStrike" cap="none" normalizeH="0" baseline="0" dirty="0">
                        <a:ln>
                          <a:noFill/>
                        </a:ln>
                        <a:solidFill>
                          <a:schemeClr val="tx1">
                            <a:lumMod val="85000"/>
                            <a:lumOff val="15000"/>
                          </a:schemeClr>
                        </a:solidFill>
                        <a:effectLst/>
                        <a:latin typeface="Arial" panose="020B0604020202020204" pitchFamily="34" charset="0"/>
                      </a:endParaRPr>
                    </a:p>
                  </a:txBody>
                  <a:tcPr anchor="ctr"/>
                </a:tc>
                <a:tc>
                  <a:txBody>
                    <a:bodyPr/>
                    <a:lstStyle/>
                    <a:p>
                      <a:pPr marL="0" marR="0" lvl="0" indent="0" algn="ctr" defTabSz="914046" rtl="0" eaLnBrk="1" fontAlgn="auto" latinLnBrk="0" hangingPunct="1">
                        <a:lnSpc>
                          <a:spcPct val="100000"/>
                        </a:lnSpc>
                        <a:spcBef>
                          <a:spcPts val="0"/>
                        </a:spcBef>
                        <a:spcAft>
                          <a:spcPts val="0"/>
                        </a:spcAft>
                        <a:buClrTx/>
                        <a:buSzTx/>
                        <a:buFontTx/>
                        <a:buNone/>
                        <a:tabLst/>
                        <a:defRPr/>
                      </a:pPr>
                      <a:r>
                        <a:rPr kumimoji="0" lang="en-US" altLang="en-US" sz="800" b="0" i="0" u="none" strike="noStrike" cap="none" normalizeH="0" baseline="0" dirty="0">
                          <a:ln>
                            <a:noFill/>
                          </a:ln>
                          <a:solidFill>
                            <a:schemeClr val="tx1">
                              <a:lumMod val="85000"/>
                              <a:lumOff val="15000"/>
                            </a:schemeClr>
                          </a:solidFill>
                          <a:effectLst/>
                          <a:latin typeface="Trebuchet MS" panose="020B0603020202020204" pitchFamily="34" charset="0"/>
                          <a:ea typeface="Times New Roman" panose="02020603050405020304" pitchFamily="18" charset="0"/>
                          <a:cs typeface="Times New Roman" panose="02020603050405020304" pitchFamily="18" charset="0"/>
                        </a:rPr>
                        <a:t>Electronics</a:t>
                      </a:r>
                      <a:endParaRPr kumimoji="0" lang="en-US" altLang="en-US" sz="1800" b="0" i="0" u="none" strike="noStrike" cap="none" normalizeH="0" baseline="0" dirty="0">
                        <a:ln>
                          <a:noFill/>
                        </a:ln>
                        <a:solidFill>
                          <a:schemeClr val="tx1">
                            <a:lumMod val="85000"/>
                            <a:lumOff val="15000"/>
                          </a:schemeClr>
                        </a:solidFill>
                        <a:effectLst/>
                        <a:latin typeface="Arial" panose="020B0604020202020204" pitchFamily="34" charset="0"/>
                      </a:endParaRPr>
                    </a:p>
                  </a:txBody>
                  <a:tcPr anchor="ctr"/>
                </a:tc>
                <a:tc>
                  <a:txBody>
                    <a:bodyPr/>
                    <a:lstStyle/>
                    <a:p>
                      <a:pPr marL="0" marR="0" lvl="0" indent="0" algn="ctr" defTabSz="914046" rtl="0" eaLnBrk="1" fontAlgn="auto" latinLnBrk="0" hangingPunct="1">
                        <a:lnSpc>
                          <a:spcPct val="100000"/>
                        </a:lnSpc>
                        <a:spcBef>
                          <a:spcPts val="0"/>
                        </a:spcBef>
                        <a:spcAft>
                          <a:spcPts val="0"/>
                        </a:spcAft>
                        <a:buClrTx/>
                        <a:buSzTx/>
                        <a:buFontTx/>
                        <a:buNone/>
                        <a:tabLst/>
                        <a:defRPr/>
                      </a:pPr>
                      <a:r>
                        <a:rPr kumimoji="0" lang="en-US" altLang="en-US" sz="800" b="0" i="0" u="none" strike="noStrike" kern="1200" cap="none" normalizeH="0" baseline="0" dirty="0">
                          <a:ln>
                            <a:noFill/>
                          </a:ln>
                          <a:solidFill>
                            <a:schemeClr val="tx1">
                              <a:lumMod val="85000"/>
                              <a:lumOff val="15000"/>
                            </a:schemeClr>
                          </a:solidFill>
                          <a:effectLst/>
                          <a:latin typeface="Trebuchet MS" panose="020B0603020202020204" pitchFamily="34" charset="0"/>
                          <a:cs typeface="Times New Roman" panose="02020603050405020304" pitchFamily="18" charset="0"/>
                        </a:rPr>
                        <a:t>Tourism</a:t>
                      </a:r>
                    </a:p>
                  </a:txBody>
                  <a:tcPr anchor="ctr"/>
                </a:tc>
                <a:extLst>
                  <a:ext uri="{0D108BD9-81ED-4DB2-BD59-A6C34878D82A}">
                    <a16:rowId xmlns:a16="http://schemas.microsoft.com/office/drawing/2014/main" val="10002"/>
                  </a:ext>
                </a:extLst>
              </a:tr>
              <a:tr h="361727">
                <a:tc>
                  <a:txBody>
                    <a:bodyPr/>
                    <a:lstStyle/>
                    <a:p>
                      <a:pPr algn="ctr"/>
                      <a:r>
                        <a:rPr lang="en-IN" sz="800" dirty="0">
                          <a:solidFill>
                            <a:schemeClr val="tx1">
                              <a:lumMod val="85000"/>
                              <a:lumOff val="15000"/>
                            </a:schemeClr>
                          </a:solidFill>
                          <a:latin typeface="Trebuchet MS" panose="020B0603020202020204" pitchFamily="34" charset="0"/>
                        </a:rPr>
                        <a:t>Energy</a:t>
                      </a:r>
                    </a:p>
                  </a:txBody>
                  <a:tcPr anchor="ctr"/>
                </a:tc>
                <a:tc>
                  <a:txBody>
                    <a:bodyPr/>
                    <a:lstStyle/>
                    <a:p>
                      <a:pPr marL="0" marR="0" lvl="0" indent="0" algn="ctr" defTabSz="914046" rtl="0" eaLnBrk="1" fontAlgn="auto" latinLnBrk="0" hangingPunct="1">
                        <a:lnSpc>
                          <a:spcPct val="100000"/>
                        </a:lnSpc>
                        <a:spcBef>
                          <a:spcPts val="0"/>
                        </a:spcBef>
                        <a:spcAft>
                          <a:spcPts val="0"/>
                        </a:spcAft>
                        <a:buClrTx/>
                        <a:buSzTx/>
                        <a:buFontTx/>
                        <a:buNone/>
                        <a:tabLst/>
                        <a:defRPr/>
                      </a:pPr>
                      <a:r>
                        <a:rPr lang="en-US" altLang="en-US" sz="800" dirty="0">
                          <a:solidFill>
                            <a:schemeClr val="tx1">
                              <a:lumMod val="85000"/>
                              <a:lumOff val="15000"/>
                            </a:schemeClr>
                          </a:solidFill>
                          <a:latin typeface="Trebuchet MS" panose="020B0603020202020204" pitchFamily="34" charset="0"/>
                          <a:cs typeface="Times New Roman" panose="02020603050405020304" pitchFamily="18" charset="0"/>
                        </a:rPr>
                        <a:t>Engineering Goods</a:t>
                      </a:r>
                      <a:endParaRPr kumimoji="0" lang="en-US" altLang="en-US" sz="1800" b="0" i="0" u="none" strike="noStrike" cap="none" normalizeH="0" baseline="0" dirty="0">
                        <a:ln>
                          <a:noFill/>
                        </a:ln>
                        <a:solidFill>
                          <a:schemeClr val="tx1">
                            <a:lumMod val="85000"/>
                            <a:lumOff val="15000"/>
                          </a:schemeClr>
                        </a:solidFill>
                        <a:effectLst/>
                        <a:latin typeface="Arial" panose="020B0604020202020204" pitchFamily="34" charset="0"/>
                      </a:endParaRPr>
                    </a:p>
                  </a:txBody>
                  <a:tcPr anchor="ctr"/>
                </a:tc>
                <a:tc>
                  <a:txBody>
                    <a:bodyPr/>
                    <a:lstStyle/>
                    <a:p>
                      <a:pPr marL="0" marR="0" lvl="0" indent="0" algn="ctr" defTabSz="914046" rtl="0" eaLnBrk="1" fontAlgn="auto" latinLnBrk="0" hangingPunct="1">
                        <a:lnSpc>
                          <a:spcPct val="100000"/>
                        </a:lnSpc>
                        <a:spcBef>
                          <a:spcPts val="0"/>
                        </a:spcBef>
                        <a:spcAft>
                          <a:spcPts val="0"/>
                        </a:spcAft>
                        <a:buClrTx/>
                        <a:buSzTx/>
                        <a:buFontTx/>
                        <a:buNone/>
                        <a:tabLst/>
                        <a:defRPr/>
                      </a:pPr>
                      <a:r>
                        <a:rPr kumimoji="0" lang="en-US" altLang="en-US" sz="800" b="0" i="0" u="none" strike="noStrike" cap="none" normalizeH="0" baseline="0" dirty="0">
                          <a:ln>
                            <a:noFill/>
                          </a:ln>
                          <a:solidFill>
                            <a:schemeClr val="tx1">
                              <a:lumMod val="85000"/>
                              <a:lumOff val="15000"/>
                            </a:schemeClr>
                          </a:solidFill>
                          <a:effectLst/>
                          <a:latin typeface="Trebuchet MS" panose="020B0603020202020204" pitchFamily="34" charset="0"/>
                          <a:ea typeface="Times New Roman" panose="02020603050405020304" pitchFamily="18" charset="0"/>
                          <a:cs typeface="Times New Roman" panose="02020603050405020304" pitchFamily="18" charset="0"/>
                        </a:rPr>
                        <a:t>Services</a:t>
                      </a:r>
                      <a:endParaRPr kumimoji="0" lang="en-US" altLang="en-US" sz="1800" b="0" i="0" u="none" strike="noStrike" cap="none" normalizeH="0" baseline="0" dirty="0">
                        <a:ln>
                          <a:noFill/>
                        </a:ln>
                        <a:solidFill>
                          <a:schemeClr val="tx1">
                            <a:lumMod val="85000"/>
                            <a:lumOff val="15000"/>
                          </a:schemeClr>
                        </a:solidFill>
                        <a:effectLst/>
                        <a:latin typeface="Arial" panose="020B0604020202020204" pitchFamily="34" charset="0"/>
                      </a:endParaRPr>
                    </a:p>
                  </a:txBody>
                  <a:tcPr anchor="ctr"/>
                </a:tc>
                <a:tc>
                  <a:txBody>
                    <a:bodyPr/>
                    <a:lstStyle/>
                    <a:p>
                      <a:pPr marL="0" marR="0" lvl="0" indent="0" algn="ctr" defTabSz="914046" rtl="0" eaLnBrk="1" fontAlgn="auto" latinLnBrk="0" hangingPunct="1">
                        <a:lnSpc>
                          <a:spcPct val="100000"/>
                        </a:lnSpc>
                        <a:spcBef>
                          <a:spcPts val="0"/>
                        </a:spcBef>
                        <a:spcAft>
                          <a:spcPts val="0"/>
                        </a:spcAft>
                        <a:buClrTx/>
                        <a:buSzTx/>
                        <a:buFontTx/>
                        <a:buNone/>
                        <a:tabLst/>
                        <a:defRPr/>
                      </a:pPr>
                      <a:r>
                        <a:rPr kumimoji="0" lang="en-US" altLang="en-US" sz="800" b="0" i="0" u="none" strike="noStrike" cap="none" normalizeH="0" baseline="0" dirty="0">
                          <a:ln>
                            <a:noFill/>
                          </a:ln>
                          <a:solidFill>
                            <a:schemeClr val="tx1">
                              <a:lumMod val="85000"/>
                              <a:lumOff val="15000"/>
                            </a:schemeClr>
                          </a:solidFill>
                          <a:effectLst/>
                          <a:latin typeface="Trebuchet MS" panose="020B0603020202020204" pitchFamily="34" charset="0"/>
                          <a:ea typeface="Times New Roman" panose="02020603050405020304" pitchFamily="18" charset="0"/>
                          <a:cs typeface="Times New Roman" panose="02020603050405020304" pitchFamily="18" charset="0"/>
                        </a:rPr>
                        <a:t>Food Processing</a:t>
                      </a:r>
                      <a:endParaRPr kumimoji="0" lang="en-US" altLang="en-US" sz="1800" b="0" i="0" u="none" strike="noStrike" cap="none" normalizeH="0" baseline="0" dirty="0">
                        <a:ln>
                          <a:noFill/>
                        </a:ln>
                        <a:solidFill>
                          <a:schemeClr val="tx1">
                            <a:lumMod val="85000"/>
                            <a:lumOff val="15000"/>
                          </a:schemeClr>
                        </a:solidFill>
                        <a:effectLst/>
                        <a:latin typeface="Arial" panose="020B0604020202020204" pitchFamily="34" charset="0"/>
                      </a:endParaRPr>
                    </a:p>
                  </a:txBody>
                  <a:tcPr anchor="ctr"/>
                </a:tc>
                <a:extLst>
                  <a:ext uri="{0D108BD9-81ED-4DB2-BD59-A6C34878D82A}">
                    <a16:rowId xmlns:a16="http://schemas.microsoft.com/office/drawing/2014/main" val="10003"/>
                  </a:ext>
                </a:extLst>
              </a:tr>
              <a:tr h="563908">
                <a:tc>
                  <a:txBody>
                    <a:bodyPr/>
                    <a:lstStyle/>
                    <a:p>
                      <a:pPr marL="0" marR="0" lvl="0" indent="0" algn="ctr" defTabSz="914046" rtl="0" eaLnBrk="1" fontAlgn="auto" latinLnBrk="0" hangingPunct="1">
                        <a:lnSpc>
                          <a:spcPct val="100000"/>
                        </a:lnSpc>
                        <a:spcBef>
                          <a:spcPts val="0"/>
                        </a:spcBef>
                        <a:spcAft>
                          <a:spcPts val="0"/>
                        </a:spcAft>
                        <a:buClrTx/>
                        <a:buSzTx/>
                        <a:buFontTx/>
                        <a:buNone/>
                        <a:tabLst/>
                        <a:defRPr/>
                      </a:pPr>
                      <a:r>
                        <a:rPr kumimoji="0" lang="en-US" altLang="en-US" sz="800" b="0" i="0" u="none" strike="noStrike" cap="none" normalizeH="0" baseline="0" dirty="0">
                          <a:ln>
                            <a:noFill/>
                          </a:ln>
                          <a:solidFill>
                            <a:schemeClr val="tx1">
                              <a:lumMod val="85000"/>
                              <a:lumOff val="15000"/>
                            </a:schemeClr>
                          </a:solidFill>
                          <a:effectLst/>
                          <a:latin typeface="Trebuchet MS" panose="020B0603020202020204" pitchFamily="34" charset="0"/>
                          <a:ea typeface="Times New Roman" panose="02020603050405020304" pitchFamily="18" charset="0"/>
                          <a:cs typeface="Times New Roman" panose="02020603050405020304" pitchFamily="18" charset="0"/>
                        </a:rPr>
                        <a:t>Automotive</a:t>
                      </a:r>
                      <a:endParaRPr kumimoji="0" lang="en-US" altLang="en-US" sz="1800" b="0" i="0" u="none" strike="noStrike" cap="none" normalizeH="0" baseline="0" dirty="0">
                        <a:ln>
                          <a:noFill/>
                        </a:ln>
                        <a:solidFill>
                          <a:schemeClr val="tx1">
                            <a:lumMod val="85000"/>
                            <a:lumOff val="15000"/>
                          </a:schemeClr>
                        </a:solidFill>
                        <a:effectLst/>
                        <a:latin typeface="Arial" panose="020B0604020202020204" pitchFamily="34" charset="0"/>
                      </a:endParaRPr>
                    </a:p>
                  </a:txBody>
                  <a:tcPr anchor="ctr"/>
                </a:tc>
                <a:tc>
                  <a:txBody>
                    <a:bodyPr/>
                    <a:lstStyle/>
                    <a:p>
                      <a:pPr marL="0" marR="0" lvl="0" indent="0" algn="ctr" defTabSz="914046" rtl="0" eaLnBrk="1" fontAlgn="auto" latinLnBrk="0" hangingPunct="1">
                        <a:lnSpc>
                          <a:spcPct val="100000"/>
                        </a:lnSpc>
                        <a:spcBef>
                          <a:spcPts val="0"/>
                        </a:spcBef>
                        <a:spcAft>
                          <a:spcPts val="0"/>
                        </a:spcAft>
                        <a:buClrTx/>
                        <a:buSzTx/>
                        <a:buFontTx/>
                        <a:buNone/>
                        <a:tabLst/>
                        <a:defRPr/>
                      </a:pPr>
                      <a:endParaRPr kumimoji="0" lang="en-US" altLang="en-US" sz="800" b="0" i="0" u="none" strike="noStrike" kern="1200" cap="none" normalizeH="0" baseline="0" dirty="0">
                        <a:ln>
                          <a:noFill/>
                        </a:ln>
                        <a:solidFill>
                          <a:schemeClr val="tx1">
                            <a:lumMod val="85000"/>
                            <a:lumOff val="15000"/>
                          </a:schemeClr>
                        </a:solidFill>
                        <a:effectLst/>
                        <a:latin typeface="Trebuchet MS" panose="020B0603020202020204" pitchFamily="34" charset="0"/>
                        <a:ea typeface="Times New Roman" panose="02020603050405020304" pitchFamily="18" charset="0"/>
                        <a:cs typeface="Times New Roman" panose="02020603050405020304" pitchFamily="18" charset="0"/>
                      </a:endParaRPr>
                    </a:p>
                    <a:p>
                      <a:pPr marL="0" marR="0" lvl="0" indent="0" algn="ctr" defTabSz="914046" rtl="0" eaLnBrk="1" fontAlgn="auto" latinLnBrk="0" hangingPunct="1">
                        <a:lnSpc>
                          <a:spcPct val="100000"/>
                        </a:lnSpc>
                        <a:spcBef>
                          <a:spcPts val="0"/>
                        </a:spcBef>
                        <a:spcAft>
                          <a:spcPts val="0"/>
                        </a:spcAft>
                        <a:buClrTx/>
                        <a:buSzTx/>
                        <a:buFontTx/>
                        <a:buNone/>
                        <a:tabLst/>
                        <a:defRPr/>
                      </a:pPr>
                      <a:endParaRPr kumimoji="0" lang="en-US" altLang="en-US" sz="800" b="0" i="0" u="none" strike="noStrike" kern="1200" cap="none" normalizeH="0" baseline="0" dirty="0">
                        <a:ln>
                          <a:noFill/>
                        </a:ln>
                        <a:solidFill>
                          <a:schemeClr val="tx1">
                            <a:lumMod val="85000"/>
                            <a:lumOff val="15000"/>
                          </a:schemeClr>
                        </a:solidFill>
                        <a:effectLst/>
                        <a:latin typeface="Trebuchet MS" panose="020B0603020202020204" pitchFamily="34" charset="0"/>
                        <a:ea typeface="Times New Roman" panose="02020603050405020304" pitchFamily="18" charset="0"/>
                        <a:cs typeface="Times New Roman" panose="02020603050405020304" pitchFamily="18" charset="0"/>
                      </a:endParaRPr>
                    </a:p>
                    <a:p>
                      <a:pPr marL="0" marR="0" lvl="0" indent="0" algn="ctr" defTabSz="914046" rtl="0" eaLnBrk="1" fontAlgn="auto" latinLnBrk="0" hangingPunct="1">
                        <a:lnSpc>
                          <a:spcPct val="100000"/>
                        </a:lnSpc>
                        <a:spcBef>
                          <a:spcPts val="0"/>
                        </a:spcBef>
                        <a:spcAft>
                          <a:spcPts val="0"/>
                        </a:spcAft>
                        <a:buClrTx/>
                        <a:buSzTx/>
                        <a:buFontTx/>
                        <a:buNone/>
                        <a:tabLst/>
                        <a:defRPr/>
                      </a:pPr>
                      <a:r>
                        <a:rPr kumimoji="0" lang="en-US" altLang="en-US" sz="800" b="0" i="0" u="none" strike="noStrike" kern="1200" cap="none" normalizeH="0" baseline="0" dirty="0">
                          <a:ln>
                            <a:noFill/>
                          </a:ln>
                          <a:solidFill>
                            <a:schemeClr val="tx1">
                              <a:lumMod val="85000"/>
                              <a:lumOff val="15000"/>
                            </a:schemeClr>
                          </a:solidFill>
                          <a:effectLst/>
                          <a:latin typeface="Trebuchet MS" panose="020B0603020202020204" pitchFamily="34" charset="0"/>
                          <a:ea typeface="Times New Roman" panose="02020603050405020304" pitchFamily="18" charset="0"/>
                          <a:cs typeface="Times New Roman" panose="02020603050405020304" pitchFamily="18" charset="0"/>
                        </a:rPr>
                        <a:t>Telecom</a:t>
                      </a:r>
                    </a:p>
                    <a:p>
                      <a:pPr marL="0" marR="0" lvl="0" indent="0" algn="ctr" defTabSz="914046" rtl="0" eaLnBrk="1" fontAlgn="auto" latinLnBrk="0" hangingPunct="1">
                        <a:lnSpc>
                          <a:spcPct val="100000"/>
                        </a:lnSpc>
                        <a:spcBef>
                          <a:spcPts val="0"/>
                        </a:spcBef>
                        <a:spcAft>
                          <a:spcPts val="0"/>
                        </a:spcAft>
                        <a:buClrTx/>
                        <a:buSzTx/>
                        <a:buFontTx/>
                        <a:buNone/>
                        <a:tabLst/>
                        <a:defRPr/>
                      </a:pPr>
                      <a:endParaRPr kumimoji="0" lang="en-US" altLang="en-US" sz="1800" b="0" i="0" u="none" strike="noStrike" cap="none" normalizeH="0" baseline="0" dirty="0">
                        <a:ln>
                          <a:noFill/>
                        </a:ln>
                        <a:solidFill>
                          <a:schemeClr val="tx1">
                            <a:lumMod val="85000"/>
                            <a:lumOff val="15000"/>
                          </a:schemeClr>
                        </a:solidFill>
                        <a:effectLst/>
                        <a:latin typeface="Arial" panose="020B0604020202020204" pitchFamily="34" charset="0"/>
                      </a:endParaRPr>
                    </a:p>
                  </a:txBody>
                  <a:tcPr anchor="ctr"/>
                </a:tc>
                <a:tc>
                  <a:txBody>
                    <a:bodyPr/>
                    <a:lstStyle/>
                    <a:p>
                      <a:pPr marL="0" marR="0" lvl="0" indent="0" algn="ctr" defTabSz="914046" rtl="0" eaLnBrk="1" fontAlgn="auto" latinLnBrk="0" hangingPunct="1">
                        <a:lnSpc>
                          <a:spcPct val="100000"/>
                        </a:lnSpc>
                        <a:spcBef>
                          <a:spcPts val="0"/>
                        </a:spcBef>
                        <a:spcAft>
                          <a:spcPts val="0"/>
                        </a:spcAft>
                        <a:buClrTx/>
                        <a:buSzTx/>
                        <a:buFontTx/>
                        <a:buNone/>
                        <a:tabLst/>
                        <a:defRPr/>
                      </a:pPr>
                      <a:r>
                        <a:rPr kumimoji="0" lang="en-US" altLang="en-US" sz="800" b="0" i="0" u="none" strike="noStrike" cap="none" normalizeH="0" baseline="0" dirty="0">
                          <a:ln>
                            <a:noFill/>
                          </a:ln>
                          <a:solidFill>
                            <a:schemeClr val="tx1">
                              <a:lumMod val="85000"/>
                              <a:lumOff val="15000"/>
                            </a:schemeClr>
                          </a:solidFill>
                          <a:effectLst/>
                          <a:latin typeface="Trebuchet MS" panose="020B0603020202020204" pitchFamily="34" charset="0"/>
                          <a:ea typeface="Times New Roman" panose="02020603050405020304" pitchFamily="18" charset="0"/>
                          <a:cs typeface="Times New Roman" panose="02020603050405020304" pitchFamily="18" charset="0"/>
                        </a:rPr>
                        <a:t>Industrial Machinery</a:t>
                      </a:r>
                      <a:endParaRPr kumimoji="0" lang="en-US" altLang="en-US" sz="1800" b="0" i="0" u="none" strike="noStrike" cap="none" normalizeH="0" baseline="0" dirty="0">
                        <a:ln>
                          <a:noFill/>
                        </a:ln>
                        <a:solidFill>
                          <a:schemeClr val="tx1">
                            <a:lumMod val="85000"/>
                            <a:lumOff val="15000"/>
                          </a:schemeClr>
                        </a:solidFill>
                        <a:effectLst/>
                        <a:latin typeface="Arial" panose="020B0604020202020204" pitchFamily="34" charset="0"/>
                      </a:endParaRPr>
                    </a:p>
                  </a:txBody>
                  <a:tcPr anchor="ctr"/>
                </a:tc>
                <a:tc>
                  <a:txBody>
                    <a:bodyPr/>
                    <a:lstStyle/>
                    <a:p>
                      <a:pPr algn="ctr"/>
                      <a:r>
                        <a:rPr lang="en-IN" sz="800" dirty="0">
                          <a:solidFill>
                            <a:schemeClr val="tx1">
                              <a:lumMod val="85000"/>
                              <a:lumOff val="15000"/>
                            </a:schemeClr>
                          </a:solidFill>
                          <a:latin typeface="Trebuchet MS" panose="020B0603020202020204" pitchFamily="34" charset="0"/>
                        </a:rPr>
                        <a:t>Footwear</a:t>
                      </a:r>
                    </a:p>
                  </a:txBody>
                  <a:tcPr anchor="ctr"/>
                </a:tc>
                <a:extLst>
                  <a:ext uri="{0D108BD9-81ED-4DB2-BD59-A6C34878D82A}">
                    <a16:rowId xmlns:a16="http://schemas.microsoft.com/office/drawing/2014/main" val="10004"/>
                  </a:ext>
                </a:extLst>
              </a:tr>
              <a:tr h="361727">
                <a:tc>
                  <a:txBody>
                    <a:bodyPr/>
                    <a:lstStyle/>
                    <a:p>
                      <a:pPr algn="ctr"/>
                      <a:r>
                        <a:rPr lang="en-IN" sz="800" dirty="0">
                          <a:solidFill>
                            <a:schemeClr val="tx1">
                              <a:lumMod val="85000"/>
                              <a:lumOff val="15000"/>
                            </a:schemeClr>
                          </a:solidFill>
                          <a:latin typeface="Trebuchet MS" panose="020B0603020202020204" pitchFamily="34" charset="0"/>
                        </a:rPr>
                        <a:t>Plastics</a:t>
                      </a:r>
                    </a:p>
                  </a:txBody>
                  <a:tcPr anchor="ctr"/>
                </a:tc>
                <a:tc>
                  <a:txBody>
                    <a:bodyPr/>
                    <a:lstStyle/>
                    <a:p>
                      <a:pPr marL="0" marR="0" lvl="0" indent="0" algn="ctr" defTabSz="914046" rtl="0" eaLnBrk="1" fontAlgn="auto" latinLnBrk="0" hangingPunct="1">
                        <a:lnSpc>
                          <a:spcPct val="100000"/>
                        </a:lnSpc>
                        <a:spcBef>
                          <a:spcPts val="0"/>
                        </a:spcBef>
                        <a:spcAft>
                          <a:spcPts val="0"/>
                        </a:spcAft>
                        <a:buClrTx/>
                        <a:buSzTx/>
                        <a:buFontTx/>
                        <a:buNone/>
                        <a:tabLst/>
                        <a:defRPr/>
                      </a:pPr>
                      <a:r>
                        <a:rPr kumimoji="0" lang="en-US" altLang="en-US" sz="800" b="0" i="0" u="none" strike="noStrike" cap="none" normalizeH="0" baseline="0" dirty="0">
                          <a:ln>
                            <a:noFill/>
                          </a:ln>
                          <a:solidFill>
                            <a:schemeClr val="tx1">
                              <a:lumMod val="85000"/>
                              <a:lumOff val="15000"/>
                            </a:schemeClr>
                          </a:solidFill>
                          <a:effectLst/>
                          <a:latin typeface="Trebuchet MS" panose="020B0603020202020204" pitchFamily="34" charset="0"/>
                          <a:ea typeface="Times New Roman" panose="02020603050405020304" pitchFamily="18" charset="0"/>
                          <a:cs typeface="Times New Roman" panose="02020603050405020304" pitchFamily="18" charset="0"/>
                        </a:rPr>
                        <a:t>Steel &amp; Steel Products</a:t>
                      </a:r>
                      <a:endParaRPr kumimoji="0" lang="en-US" altLang="en-US" sz="1800" b="0" i="0" u="none" strike="noStrike" cap="none" normalizeH="0" baseline="0" dirty="0">
                        <a:ln>
                          <a:noFill/>
                        </a:ln>
                        <a:solidFill>
                          <a:schemeClr val="tx1">
                            <a:lumMod val="85000"/>
                            <a:lumOff val="15000"/>
                          </a:schemeClr>
                        </a:solidFill>
                        <a:effectLst/>
                        <a:latin typeface="Arial" panose="020B0604020202020204" pitchFamily="34" charset="0"/>
                      </a:endParaRPr>
                    </a:p>
                  </a:txBody>
                  <a:tcPr anchor="ctr"/>
                </a:tc>
                <a:tc>
                  <a:txBody>
                    <a:bodyPr/>
                    <a:lstStyle/>
                    <a:p>
                      <a:pPr marL="0" marR="0" lvl="0" indent="0" algn="ctr" defTabSz="914046" rtl="0" eaLnBrk="1" fontAlgn="auto" latinLnBrk="0" hangingPunct="1">
                        <a:lnSpc>
                          <a:spcPct val="100000"/>
                        </a:lnSpc>
                        <a:spcBef>
                          <a:spcPts val="0"/>
                        </a:spcBef>
                        <a:spcAft>
                          <a:spcPts val="0"/>
                        </a:spcAft>
                        <a:buClrTx/>
                        <a:buSzTx/>
                        <a:buFontTx/>
                        <a:buNone/>
                        <a:tabLst/>
                        <a:defRPr/>
                      </a:pPr>
                      <a:r>
                        <a:rPr kumimoji="0" lang="en-US" altLang="en-US" sz="800" b="0" i="0" u="none" strike="noStrike" kern="1200" cap="none" normalizeH="0" baseline="0" dirty="0">
                          <a:ln>
                            <a:noFill/>
                          </a:ln>
                          <a:solidFill>
                            <a:schemeClr val="tx1">
                              <a:lumMod val="85000"/>
                              <a:lumOff val="15000"/>
                            </a:schemeClr>
                          </a:solidFill>
                          <a:effectLst/>
                          <a:latin typeface="Trebuchet MS" panose="020B0603020202020204" pitchFamily="34" charset="0"/>
                          <a:cs typeface="Times New Roman" panose="02020603050405020304" pitchFamily="18" charset="0"/>
                        </a:rPr>
                        <a:t>Lighting</a:t>
                      </a:r>
                    </a:p>
                  </a:txBody>
                  <a:tcPr anchor="ctr"/>
                </a:tc>
                <a:tc>
                  <a:txBody>
                    <a:bodyPr/>
                    <a:lstStyle/>
                    <a:p>
                      <a:pPr algn="ctr"/>
                      <a:r>
                        <a:rPr lang="en-IN" sz="800" dirty="0">
                          <a:solidFill>
                            <a:schemeClr val="tx1">
                              <a:lumMod val="85000"/>
                              <a:lumOff val="15000"/>
                            </a:schemeClr>
                          </a:solidFill>
                          <a:latin typeface="Trebuchet MS" panose="020B0603020202020204" pitchFamily="34" charset="0"/>
                        </a:rPr>
                        <a:t>FMCG</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01987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43879"/>
            <a:ext cx="184660" cy="36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05" tIns="45702" rIns="91405" bIns="45702" numCol="1" anchor="ctr" anchorCtr="0" compatLnSpc="1">
            <a:prstTxWarp prst="textNoShape">
              <a:avLst/>
            </a:prstTxWarp>
            <a:spAutoFit/>
          </a:bodyPr>
          <a:lstStyle/>
          <a:p>
            <a:endParaRPr lang="en-IN" dirty="0"/>
          </a:p>
        </p:txBody>
      </p:sp>
      <p:sp>
        <p:nvSpPr>
          <p:cNvPr id="16" name="Rectangle 15"/>
          <p:cNvSpPr/>
          <p:nvPr/>
        </p:nvSpPr>
        <p:spPr>
          <a:xfrm>
            <a:off x="1671475" y="7389812"/>
            <a:ext cx="3429000" cy="1220847"/>
          </a:xfrm>
          <a:prstGeom prst="rect">
            <a:avLst/>
          </a:prstGeom>
        </p:spPr>
        <p:txBody>
          <a:bodyPr>
            <a:spAutoFit/>
          </a:bodyPr>
          <a:lstStyle/>
          <a:p>
            <a:pPr>
              <a:lnSpc>
                <a:spcPct val="115000"/>
              </a:lnSpc>
              <a:spcAft>
                <a:spcPts val="1000"/>
              </a:spcAft>
              <a:tabLst>
                <a:tab pos="2495550" algn="l"/>
              </a:tabLst>
            </a:pPr>
            <a:r>
              <a:rPr lang="en-US" sz="20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endParaRPr lang="en-IN" sz="2800" dirty="0">
              <a:latin typeface="Calibri" panose="020F0502020204030204" pitchFamily="34" charset="0"/>
              <a:ea typeface="Times New Roman" panose="02020603050405020304" pitchFamily="18" charset="0"/>
              <a:cs typeface="Times New Roman" panose="02020603050405020304" pitchFamily="18" charset="0"/>
            </a:endParaRPr>
          </a:p>
          <a:p>
            <a:pPr algn="ctr">
              <a:tabLst>
                <a:tab pos="762000" algn="l"/>
              </a:tabLst>
            </a:pPr>
            <a:r>
              <a:rPr lang="en-US" sz="1050" dirty="0">
                <a:latin typeface="+mj-lt"/>
                <a:ea typeface="Times New Roman" panose="02020603050405020304" pitchFamily="18" charset="0"/>
                <a:cs typeface="Times New Roman" panose="02020603050405020304" pitchFamily="18" charset="0"/>
              </a:rPr>
              <a:t>Federation of Indian Chambers of Commerce and Industry</a:t>
            </a:r>
            <a:br>
              <a:rPr lang="en-US" sz="1050" dirty="0">
                <a:latin typeface="+mj-lt"/>
                <a:ea typeface="Times New Roman" panose="02020603050405020304" pitchFamily="18" charset="0"/>
                <a:cs typeface="Times New Roman" panose="02020603050405020304" pitchFamily="18" charset="0"/>
              </a:rPr>
            </a:br>
            <a:r>
              <a:rPr lang="en-US" sz="1050" dirty="0">
                <a:latin typeface="+mj-lt"/>
                <a:ea typeface="Times New Roman" panose="02020603050405020304" pitchFamily="18" charset="0"/>
                <a:cs typeface="Times New Roman" panose="02020603050405020304" pitchFamily="18" charset="0"/>
              </a:rPr>
              <a:t>Federation House </a:t>
            </a:r>
            <a:br>
              <a:rPr lang="en-US" sz="1050" dirty="0">
                <a:latin typeface="+mj-lt"/>
                <a:ea typeface="Times New Roman" panose="02020603050405020304" pitchFamily="18" charset="0"/>
                <a:cs typeface="Times New Roman" panose="02020603050405020304" pitchFamily="18" charset="0"/>
              </a:rPr>
            </a:br>
            <a:r>
              <a:rPr lang="en-US" sz="1050" dirty="0" err="1">
                <a:latin typeface="+mj-lt"/>
                <a:ea typeface="Times New Roman" panose="02020603050405020304" pitchFamily="18" charset="0"/>
                <a:cs typeface="Times New Roman" panose="02020603050405020304" pitchFamily="18" charset="0"/>
              </a:rPr>
              <a:t>Tansen</a:t>
            </a:r>
            <a:r>
              <a:rPr lang="en-US" sz="1050" dirty="0">
                <a:latin typeface="+mj-lt"/>
                <a:ea typeface="Times New Roman" panose="02020603050405020304" pitchFamily="18" charset="0"/>
                <a:cs typeface="Times New Roman" panose="02020603050405020304" pitchFamily="18" charset="0"/>
              </a:rPr>
              <a:t> Marg, New Delhi 110001</a:t>
            </a:r>
            <a:endParaRPr lang="en-IN" sz="1050" dirty="0">
              <a:latin typeface="+mj-lt"/>
              <a:ea typeface="Times New Roman" panose="02020603050405020304" pitchFamily="18" charset="0"/>
              <a:cs typeface="Times New Roman" panose="02020603050405020304" pitchFamily="18" charset="0"/>
            </a:endParaRPr>
          </a:p>
          <a:p>
            <a:pPr algn="ctr">
              <a:tabLst>
                <a:tab pos="762000" algn="l"/>
              </a:tabLst>
            </a:pPr>
            <a:r>
              <a:rPr lang="en-US" sz="1050" b="1" dirty="0">
                <a:solidFill>
                  <a:srgbClr val="000000"/>
                </a:solidFill>
                <a:latin typeface="+mj-lt"/>
                <a:ea typeface="Times New Roman" panose="02020603050405020304" pitchFamily="18" charset="0"/>
                <a:cs typeface="Arial" panose="020B0604020202020204" pitchFamily="34" charset="0"/>
              </a:rPr>
              <a:t>Follow us on</a:t>
            </a:r>
            <a:endParaRPr lang="en-IN" sz="1050" dirty="0">
              <a:effectLst/>
              <a:latin typeface="+mj-lt"/>
              <a:ea typeface="Times New Roman" panose="02020603050405020304" pitchFamily="18" charset="0"/>
              <a:cs typeface="Times New Roman" panose="02020603050405020304" pitchFamily="18" charset="0"/>
            </a:endParaRPr>
          </a:p>
        </p:txBody>
      </p:sp>
      <p:pic>
        <p:nvPicPr>
          <p:cNvPr id="39" name="Picture 38" descr="Members' Network"/>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28551" y="8706626"/>
            <a:ext cx="556895" cy="258445"/>
          </a:xfrm>
          <a:prstGeom prst="rect">
            <a:avLst/>
          </a:prstGeom>
          <a:noFill/>
          <a:ln>
            <a:noFill/>
          </a:ln>
        </p:spPr>
      </p:pic>
      <p:pic>
        <p:nvPicPr>
          <p:cNvPr id="40" name="Picture 39" descr="FICCI on Twitte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85446" y="8754910"/>
            <a:ext cx="260985" cy="258743"/>
          </a:xfrm>
          <a:prstGeom prst="rect">
            <a:avLst/>
          </a:prstGeom>
          <a:noFill/>
          <a:ln>
            <a:noFill/>
          </a:ln>
        </p:spPr>
      </p:pic>
      <p:pic>
        <p:nvPicPr>
          <p:cNvPr id="41" name="Picture 40" descr="FICCI on Slideshare"/>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39359" y="8744651"/>
            <a:ext cx="319405" cy="319405"/>
          </a:xfrm>
          <a:prstGeom prst="rect">
            <a:avLst/>
          </a:prstGeom>
          <a:noFill/>
          <a:ln>
            <a:noFill/>
          </a:ln>
        </p:spPr>
      </p:pic>
      <p:pic>
        <p:nvPicPr>
          <p:cNvPr id="42" name="Picture 41" descr="FICCI on Pinterest"/>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42341" y="8724578"/>
            <a:ext cx="319405" cy="319405"/>
          </a:xfrm>
          <a:prstGeom prst="rect">
            <a:avLst/>
          </a:prstGeom>
          <a:noFill/>
          <a:ln>
            <a:noFill/>
          </a:ln>
        </p:spPr>
      </p:pic>
      <p:pic>
        <p:nvPicPr>
          <p:cNvPr id="43" name="Picture 42" descr="FICCI Blo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61746" y="8695500"/>
            <a:ext cx="471805" cy="368556"/>
          </a:xfrm>
          <a:prstGeom prst="rect">
            <a:avLst/>
          </a:prstGeom>
          <a:noFill/>
          <a:ln>
            <a:noFill/>
          </a:ln>
        </p:spPr>
      </p:pic>
      <p:sp>
        <p:nvSpPr>
          <p:cNvPr id="5" name="Rectangle 4"/>
          <p:cNvSpPr/>
          <p:nvPr/>
        </p:nvSpPr>
        <p:spPr>
          <a:xfrm>
            <a:off x="184660" y="8990012"/>
            <a:ext cx="882140" cy="8588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Rectangle 2">
            <a:extLst>
              <a:ext uri="{FF2B5EF4-FFF2-40B4-BE49-F238E27FC236}">
                <a16:creationId xmlns:a16="http://schemas.microsoft.com/office/drawing/2014/main" id="{A0794635-3E0D-44B5-A334-C4DB6B14BB86}"/>
              </a:ext>
            </a:extLst>
          </p:cNvPr>
          <p:cNvSpPr/>
          <p:nvPr/>
        </p:nvSpPr>
        <p:spPr>
          <a:xfrm>
            <a:off x="0" y="-77788"/>
            <a:ext cx="6858000" cy="2057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8638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892040" y="1979612"/>
            <a:ext cx="1965960" cy="79222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pPr algn="ctr"/>
            <a:endParaRPr lang="en-US" dirty="0">
              <a:latin typeface="Garamond" pitchFamily="18" charset="0"/>
            </a:endParaRPr>
          </a:p>
        </p:txBody>
      </p:sp>
      <p:sp>
        <p:nvSpPr>
          <p:cNvPr id="6" name="Rectangle 5"/>
          <p:cNvSpPr/>
          <p:nvPr/>
        </p:nvSpPr>
        <p:spPr>
          <a:xfrm>
            <a:off x="0" y="1979612"/>
            <a:ext cx="4892040" cy="457054"/>
          </a:xfrm>
          <a:prstGeom prst="rect">
            <a:avLst/>
          </a:prstGeom>
          <a:solidFill>
            <a:srgbClr val="B80D48"/>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r>
              <a:rPr lang="en-IN" b="1" i="1" dirty="0">
                <a:solidFill>
                  <a:schemeClr val="bg1"/>
                </a:solidFill>
              </a:rPr>
              <a:t>Summary</a:t>
            </a:r>
          </a:p>
        </p:txBody>
      </p:sp>
      <p:sp>
        <p:nvSpPr>
          <p:cNvPr id="12" name="TextBox 11"/>
          <p:cNvSpPr txBox="1"/>
          <p:nvPr/>
        </p:nvSpPr>
        <p:spPr>
          <a:xfrm>
            <a:off x="0" y="659825"/>
            <a:ext cx="5181600" cy="584739"/>
          </a:xfrm>
          <a:prstGeom prst="rect">
            <a:avLst/>
          </a:prstGeom>
          <a:noFill/>
        </p:spPr>
        <p:txBody>
          <a:bodyPr wrap="square" lIns="91405" tIns="45702" rIns="91405" bIns="45702" rtlCol="0">
            <a:spAutoFit/>
          </a:bodyPr>
          <a:lstStyle/>
          <a:p>
            <a:r>
              <a:rPr lang="en-US" sz="3200" b="1" dirty="0">
                <a:solidFill>
                  <a:schemeClr val="bg1"/>
                </a:solidFill>
                <a:latin typeface="Garamond" pitchFamily="18" charset="0"/>
              </a:rPr>
              <a:t>Business Confidence Survey</a:t>
            </a:r>
          </a:p>
        </p:txBody>
      </p:sp>
      <p:sp>
        <p:nvSpPr>
          <p:cNvPr id="2" name="Rectangle 2"/>
          <p:cNvSpPr>
            <a:spLocks noChangeArrowheads="1"/>
          </p:cNvSpPr>
          <p:nvPr/>
        </p:nvSpPr>
        <p:spPr bwMode="auto">
          <a:xfrm>
            <a:off x="0" y="43879"/>
            <a:ext cx="184660" cy="36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05" tIns="45702" rIns="91405" bIns="45702" numCol="1" anchor="ctr" anchorCtr="0" compatLnSpc="1">
            <a:prstTxWarp prst="textNoShape">
              <a:avLst/>
            </a:prstTxWarp>
            <a:spAutoFit/>
          </a:bodyPr>
          <a:lstStyle/>
          <a:p>
            <a:endParaRPr lang="en-IN" dirty="0"/>
          </a:p>
        </p:txBody>
      </p:sp>
      <p:sp>
        <p:nvSpPr>
          <p:cNvPr id="8" name="Rectangle 7"/>
          <p:cNvSpPr/>
          <p:nvPr/>
        </p:nvSpPr>
        <p:spPr>
          <a:xfrm>
            <a:off x="0" y="2496489"/>
            <a:ext cx="4892040" cy="1046440"/>
          </a:xfrm>
          <a:prstGeom prst="rect">
            <a:avLst/>
          </a:prstGeom>
        </p:spPr>
        <p:txBody>
          <a:bodyPr wrap="square">
            <a:spAutoFit/>
          </a:bodyPr>
          <a:lstStyle/>
          <a:p>
            <a:pPr algn="ctr"/>
            <a:r>
              <a:rPr lang="en-US" sz="1200" b="1" u="sng" dirty="0">
                <a:solidFill>
                  <a:schemeClr val="tx1">
                    <a:lumMod val="75000"/>
                    <a:lumOff val="25000"/>
                  </a:schemeClr>
                </a:solidFill>
                <a:ea typeface="Times New Roman" panose="02020603050405020304" pitchFamily="18" charset="0"/>
                <a:cs typeface="Times New Roman" panose="02020603050405020304" pitchFamily="18" charset="0"/>
              </a:rPr>
              <a:t>Overall Confidence Index slips and stood at its lowest levels since the Global Financial Crisis</a:t>
            </a:r>
          </a:p>
          <a:p>
            <a:pPr algn="ctr"/>
            <a:br>
              <a:rPr lang="en-US" sz="1200" b="1" u="sng" dirty="0">
                <a:solidFill>
                  <a:schemeClr val="tx1">
                    <a:lumMod val="75000"/>
                    <a:lumOff val="25000"/>
                  </a:schemeClr>
                </a:solidFill>
                <a:ea typeface="Times New Roman" panose="02020603050405020304" pitchFamily="18" charset="0"/>
                <a:cs typeface="Times New Roman" panose="02020603050405020304" pitchFamily="18" charset="0"/>
              </a:rPr>
            </a:br>
            <a:r>
              <a:rPr lang="en-US" sz="1200" b="1" u="sng" dirty="0">
                <a:solidFill>
                  <a:schemeClr val="tx1">
                    <a:lumMod val="75000"/>
                    <a:lumOff val="25000"/>
                  </a:schemeClr>
                </a:solidFill>
                <a:ea typeface="Times New Roman" panose="02020603050405020304" pitchFamily="18" charset="0"/>
                <a:cs typeface="Times New Roman" panose="02020603050405020304" pitchFamily="18" charset="0"/>
              </a:rPr>
              <a:t>Weak demand continues to be a major impediment for the industry</a:t>
            </a:r>
          </a:p>
          <a:p>
            <a:pPr algn="ctr">
              <a:spcAft>
                <a:spcPts val="0"/>
              </a:spcAft>
            </a:pPr>
            <a:r>
              <a:rPr lang="en-US" sz="1400" b="1" dirty="0">
                <a:solidFill>
                  <a:schemeClr val="tx1">
                    <a:lumMod val="75000"/>
                    <a:lumOff val="25000"/>
                  </a:schemeClr>
                </a:solidFill>
                <a:ea typeface="Times New Roman" panose="02020603050405020304" pitchFamily="18" charset="0"/>
                <a:cs typeface="Times New Roman" panose="02020603050405020304" pitchFamily="18" charset="0"/>
              </a:rPr>
              <a:t>                      </a:t>
            </a:r>
          </a:p>
        </p:txBody>
      </p:sp>
      <p:sp>
        <p:nvSpPr>
          <p:cNvPr id="20" name="TextBox 19"/>
          <p:cNvSpPr txBox="1"/>
          <p:nvPr/>
        </p:nvSpPr>
        <p:spPr>
          <a:xfrm>
            <a:off x="5110311" y="3308047"/>
            <a:ext cx="1605617" cy="6463271"/>
          </a:xfrm>
          <a:prstGeom prst="rect">
            <a:avLst/>
          </a:prstGeom>
          <a:noFill/>
        </p:spPr>
        <p:txBody>
          <a:bodyPr wrap="square" lIns="91405" tIns="45702" rIns="91405" bIns="45702" rtlCol="0">
            <a:spAutoFit/>
          </a:bodyPr>
          <a:lstStyle/>
          <a:p>
            <a:pPr algn="ctr"/>
            <a:r>
              <a:rPr lang="en-US" sz="1200" b="1" dirty="0">
                <a:solidFill>
                  <a:srgbClr val="2B6A6C"/>
                </a:solidFill>
              </a:rPr>
              <a:t>Overall Business Confidence Index drops to 42.9</a:t>
            </a: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r>
              <a:rPr lang="en-US" sz="1200" b="1" dirty="0">
                <a:solidFill>
                  <a:srgbClr val="2B6A6C"/>
                </a:solidFill>
              </a:rPr>
              <a:t>Near term investment outlook subdued</a:t>
            </a: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r>
              <a:rPr lang="en-US" sz="1200" b="1" dirty="0">
                <a:solidFill>
                  <a:srgbClr val="2B6A6C"/>
                </a:solidFill>
              </a:rPr>
              <a:t>Outlook on major operational parameters took a beating</a:t>
            </a: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r>
              <a:rPr lang="en-US" sz="1200" b="1" dirty="0">
                <a:solidFill>
                  <a:srgbClr val="2B6A6C"/>
                </a:solidFill>
              </a:rPr>
              <a:t>Weak demand a major impediment for industry participants</a:t>
            </a: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000" b="1" dirty="0">
              <a:solidFill>
                <a:srgbClr val="2B6A6C"/>
              </a:solidFill>
            </a:endParaRPr>
          </a:p>
          <a:p>
            <a:pPr algn="ctr"/>
            <a:endParaRPr lang="en-US" sz="1000" b="1" dirty="0">
              <a:solidFill>
                <a:srgbClr val="2B6A6C"/>
              </a:solidFill>
            </a:endParaRPr>
          </a:p>
          <a:p>
            <a:pPr algn="ctr"/>
            <a:endParaRPr lang="en-US" sz="1000" b="1" i="1" dirty="0">
              <a:solidFill>
                <a:srgbClr val="2B6A6C"/>
              </a:solidFill>
            </a:endParaRPr>
          </a:p>
        </p:txBody>
      </p:sp>
      <p:sp>
        <p:nvSpPr>
          <p:cNvPr id="13" name="TextBox 12"/>
          <p:cNvSpPr txBox="1"/>
          <p:nvPr/>
        </p:nvSpPr>
        <p:spPr>
          <a:xfrm>
            <a:off x="54719" y="3350296"/>
            <a:ext cx="4745881" cy="6093940"/>
          </a:xfrm>
          <a:prstGeom prst="rect">
            <a:avLst/>
          </a:prstGeom>
          <a:noFill/>
        </p:spPr>
        <p:txBody>
          <a:bodyPr wrap="square" lIns="91405" tIns="45702" rIns="91405" bIns="45702" rtlCol="0">
            <a:spAutoFit/>
          </a:bodyPr>
          <a:lstStyle/>
          <a:p>
            <a:pPr marL="171450" indent="-171450" algn="just">
              <a:buFont typeface="Arial" panose="020B0604020202020204" pitchFamily="34" charset="0"/>
              <a:buChar char="•"/>
            </a:pPr>
            <a:r>
              <a:rPr lang="en-IN" sz="1000" dirty="0"/>
              <a:t>The latest round of FICCI’s Business Confidence Survey revealed sharpest moderation in the confidence level of members of India Inc since the global financial crisis</a:t>
            </a:r>
            <a:r>
              <a:rPr lang="en-IN" sz="1000" b="1" i="1" dirty="0"/>
              <a:t>. </a:t>
            </a:r>
            <a:r>
              <a:rPr lang="en-US" sz="1000" b="1" i="1" dirty="0"/>
              <a:t>The Overall Business Confidence Index stood at 42.9 in the current round vis-à-vis an index value of 59.0 reported in the last survey. The index value had slipped to a low of 37.8 in Q2 of 2008-09 – at time of the global financial crisis. </a:t>
            </a:r>
            <a:r>
              <a:rPr lang="en-US" sz="1000" dirty="0"/>
              <a:t>Sharp moderation both in  current conditions as well expectations were responsible for pulling the overall index value down during the quarter.</a:t>
            </a:r>
          </a:p>
          <a:p>
            <a:pPr marL="171450" indent="-171450" algn="just">
              <a:buFont typeface="Arial" panose="020B0604020202020204" pitchFamily="34" charset="0"/>
              <a:buChar char="•"/>
            </a:pPr>
            <a:endParaRPr lang="en-US" sz="1000" b="1" i="1" dirty="0"/>
          </a:p>
          <a:p>
            <a:pPr marL="171450" indent="-171450" algn="just">
              <a:buFont typeface="Arial" panose="020B0604020202020204" pitchFamily="34" charset="0"/>
              <a:buChar char="•"/>
            </a:pPr>
            <a:r>
              <a:rPr lang="en-IN" sz="1000" b="1" i="1" dirty="0"/>
              <a:t>Companies were less optimistic about their forecasts for operational parameters over the period April-September 2020</a:t>
            </a:r>
            <a:r>
              <a:rPr lang="en-IN" sz="1000" dirty="0">
                <a:solidFill>
                  <a:prstClr val="black"/>
                </a:solidFill>
                <a:ea typeface="Times New Roman" panose="02020603050405020304" pitchFamily="18" charset="0"/>
                <a:cs typeface="Times New Roman" panose="02020603050405020304" pitchFamily="18" charset="0"/>
              </a:rPr>
              <a:t>. In the current survey round, </a:t>
            </a:r>
            <a:r>
              <a:rPr lang="en-US" sz="1000" dirty="0">
                <a:ea typeface="Times New Roman" panose="02020603050405020304" pitchFamily="18" charset="0"/>
                <a:cs typeface="Times New Roman" panose="02020603050405020304" pitchFamily="18" charset="0"/>
              </a:rPr>
              <a:t>a sharp increase was noticed in the proportion of respondents anticipating lower sales in next six months. About 53% respondents expected lower sales over the next two quarters, vis-à-vis 17% stating the same in previous round. Likewise, an increase was noted in the proportion of respondents citing decline in investments going ahead. About 38% participants anticipated lower investments in next six months vis-a-vis 30% stating likewise in the previous round. With consumption demand plummeting amidst the nationwide lockdown, companies are seeing existing capacities being freed up. The present environment is not very conducive for undertaking fresh investments. </a:t>
            </a:r>
            <a:endParaRPr lang="en-IN" sz="1000" dirty="0"/>
          </a:p>
          <a:p>
            <a:pPr marL="171450" indent="-171450" algn="just">
              <a:buFont typeface="Arial" panose="020B0604020202020204" pitchFamily="34" charset="0"/>
              <a:buChar char="•"/>
            </a:pPr>
            <a:endParaRPr lang="en-IN" sz="1000" b="1" i="1" dirty="0">
              <a:solidFill>
                <a:schemeClr val="accent6">
                  <a:lumMod val="75000"/>
                </a:schemeClr>
              </a:solidFill>
            </a:endParaRPr>
          </a:p>
          <a:p>
            <a:pPr marL="171450" indent="-171450" algn="just">
              <a:buFont typeface="Arial" panose="020B0604020202020204" pitchFamily="34" charset="0"/>
              <a:buChar char="•"/>
            </a:pPr>
            <a:r>
              <a:rPr lang="en-IN" sz="1000" dirty="0"/>
              <a:t>The outlook on employment too worsened in the present survey. About 19% participating companies said that they foresee a rise in hiring activity over coming six months </a:t>
            </a:r>
            <a:r>
              <a:rPr lang="en-US" sz="1000" dirty="0"/>
              <a:t>vis-à-vis</a:t>
            </a:r>
            <a:r>
              <a:rPr lang="en-IN" sz="1000" dirty="0"/>
              <a:t> 24% stating likewise in the previous round. </a:t>
            </a:r>
          </a:p>
          <a:p>
            <a:pPr marL="171450" indent="-171450" algn="just">
              <a:buFont typeface="Arial" panose="020B0604020202020204" pitchFamily="34" charset="0"/>
              <a:buChar char="•"/>
            </a:pPr>
            <a:endParaRPr lang="en-US" sz="1000" dirty="0"/>
          </a:p>
          <a:p>
            <a:pPr marL="171450" indent="-171450" algn="just">
              <a:buFont typeface="Arial" panose="020B0604020202020204" pitchFamily="34" charset="0"/>
              <a:buChar char="•"/>
            </a:pPr>
            <a:r>
              <a:rPr lang="en-IN" sz="1000" dirty="0"/>
              <a:t>On the export front, </a:t>
            </a:r>
            <a:r>
              <a:rPr lang="en-US" sz="1000" dirty="0">
                <a:cs typeface="Times New Roman" panose="02020603050405020304" pitchFamily="18" charset="0"/>
              </a:rPr>
              <a:t>m</a:t>
            </a:r>
            <a:r>
              <a:rPr lang="en-US" sz="1000" dirty="0">
                <a:ea typeface="Times New Roman" panose="02020603050405020304" pitchFamily="18" charset="0"/>
                <a:cs typeface="Times New Roman" panose="02020603050405020304" pitchFamily="18" charset="0"/>
              </a:rPr>
              <a:t>ore than half of the respondents expected lower exports in the coming six months. The response is on expected lines as global supply chains stand disrupted and trade linkages have been severely impacted amidst the covid-19 pandemic outbreak. </a:t>
            </a:r>
            <a:endParaRPr lang="en-US" sz="1000" b="1" i="1" dirty="0"/>
          </a:p>
          <a:p>
            <a:pPr marL="171450" indent="-171450" algn="just">
              <a:buFont typeface="Arial" panose="020B0604020202020204" pitchFamily="34" charset="0"/>
              <a:buChar char="•"/>
            </a:pPr>
            <a:endParaRPr lang="en-US" sz="1000" b="1" i="1" dirty="0"/>
          </a:p>
          <a:p>
            <a:pPr marL="171450" indent="-171450" algn="just">
              <a:buFont typeface="Arial" panose="020B0604020202020204" pitchFamily="34" charset="0"/>
              <a:buChar char="•"/>
            </a:pPr>
            <a:r>
              <a:rPr lang="en-US" sz="1000" b="1" i="1" dirty="0"/>
              <a:t>Moreover in the present round, majority of respondents continued to cite </a:t>
            </a:r>
            <a:r>
              <a:rPr lang="en-IN" sz="1000" b="1" i="1" dirty="0"/>
              <a:t>worsening of the demand situation</a:t>
            </a:r>
            <a:r>
              <a:rPr lang="en-IN" sz="1000" dirty="0"/>
              <a:t>. In the current survey, 77% participants reported weak demand conditions as a bothering factor as compared to 76% stating the same in the previous round. As a result, companies have cited worsening capacity utilization rates for the past few quarters and the same was reiterated in the latest round as well. Only 26% of the participating companies cited a capacity utilization rate of more than 75% in the current survey as compared to 28% stating likewise in the previous round. The corresponding number previous year was 52%.</a:t>
            </a:r>
          </a:p>
          <a:p>
            <a:pPr marL="171450" indent="-171450" algn="just">
              <a:buFont typeface="Arial" panose="020B0604020202020204" pitchFamily="34" charset="0"/>
              <a:buChar char="•"/>
            </a:pPr>
            <a:endParaRPr lang="en-IN" sz="1000" dirty="0">
              <a:ea typeface="Times New Roman" panose="02020603050405020304" pitchFamily="18" charset="0"/>
              <a:cs typeface="Times New Roman" panose="02020603050405020304" pitchFamily="18" charset="0"/>
            </a:endParaRPr>
          </a:p>
          <a:p>
            <a:pPr algn="just"/>
            <a:endParaRPr lang="en-US" sz="1000" dirty="0">
              <a:ea typeface="Times New Roman" panose="02020603050405020304" pitchFamily="18" charset="0"/>
              <a:cs typeface="Times New Roman" panose="02020603050405020304" pitchFamily="18" charset="0"/>
            </a:endParaRPr>
          </a:p>
          <a:p>
            <a:pPr marL="171450" indent="-171450" algn="just">
              <a:buFont typeface="Arial" panose="020B0604020202020204" pitchFamily="34" charset="0"/>
              <a:buChar char="•"/>
            </a:pPr>
            <a:endParaRPr lang="en-IN" sz="1000" dirty="0">
              <a:solidFill>
                <a:prstClr val="black"/>
              </a:solidFill>
              <a:cs typeface="Times New Roman" panose="02020603050405020304" pitchFamily="18" charset="0"/>
            </a:endParaRPr>
          </a:p>
        </p:txBody>
      </p:sp>
      <p:pic>
        <p:nvPicPr>
          <p:cNvPr id="14" name="Picture 13" descr="new_ficci_logo"/>
          <p:cNvPicPr/>
          <p:nvPr/>
        </p:nvPicPr>
        <p:blipFill>
          <a:blip r:embed="rId3" cstate="print"/>
          <a:srcRect/>
          <a:stretch>
            <a:fillRect/>
          </a:stretch>
        </p:blipFill>
        <p:spPr bwMode="auto">
          <a:xfrm>
            <a:off x="152400" y="9256712"/>
            <a:ext cx="609600" cy="495300"/>
          </a:xfrm>
          <a:prstGeom prst="rect">
            <a:avLst/>
          </a:prstGeom>
          <a:noFill/>
          <a:ln w="9525">
            <a:noFill/>
            <a:miter lim="800000"/>
            <a:headEnd/>
            <a:tailEnd/>
          </a:ln>
        </p:spPr>
      </p:pic>
    </p:spTree>
    <p:extLst>
      <p:ext uri="{BB962C8B-B14F-4D97-AF65-F5344CB8AC3E}">
        <p14:creationId xmlns:p14="http://schemas.microsoft.com/office/powerpoint/2010/main" val="1882217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979612"/>
            <a:ext cx="1965960" cy="79222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pPr algn="ctr"/>
            <a:endParaRPr lang="en-US" dirty="0">
              <a:latin typeface="Garamond" pitchFamily="18" charset="0"/>
            </a:endParaRPr>
          </a:p>
        </p:txBody>
      </p:sp>
      <p:sp>
        <p:nvSpPr>
          <p:cNvPr id="6" name="Rectangle 5"/>
          <p:cNvSpPr/>
          <p:nvPr/>
        </p:nvSpPr>
        <p:spPr>
          <a:xfrm>
            <a:off x="1965960" y="1979612"/>
            <a:ext cx="4892040" cy="457054"/>
          </a:xfrm>
          <a:prstGeom prst="rect">
            <a:avLst/>
          </a:prstGeom>
          <a:solidFill>
            <a:srgbClr val="B80D48"/>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r>
              <a:rPr lang="en-IN" b="1" i="1" dirty="0">
                <a:solidFill>
                  <a:schemeClr val="bg1"/>
                </a:solidFill>
              </a:rPr>
              <a:t>Summary</a:t>
            </a:r>
          </a:p>
        </p:txBody>
      </p:sp>
      <p:sp>
        <p:nvSpPr>
          <p:cNvPr id="12" name="TextBox 11"/>
          <p:cNvSpPr txBox="1"/>
          <p:nvPr/>
        </p:nvSpPr>
        <p:spPr>
          <a:xfrm>
            <a:off x="0" y="659825"/>
            <a:ext cx="5181600" cy="584739"/>
          </a:xfrm>
          <a:prstGeom prst="rect">
            <a:avLst/>
          </a:prstGeom>
          <a:noFill/>
        </p:spPr>
        <p:txBody>
          <a:bodyPr wrap="square" lIns="91405" tIns="45702" rIns="91405" bIns="45702" rtlCol="0">
            <a:spAutoFit/>
          </a:bodyPr>
          <a:lstStyle/>
          <a:p>
            <a:r>
              <a:rPr lang="en-US" sz="3200" b="1" dirty="0">
                <a:solidFill>
                  <a:schemeClr val="bg1"/>
                </a:solidFill>
                <a:latin typeface="Garamond" pitchFamily="18" charset="0"/>
              </a:rPr>
              <a:t>Business Confidence Survey</a:t>
            </a:r>
          </a:p>
        </p:txBody>
      </p:sp>
      <p:sp>
        <p:nvSpPr>
          <p:cNvPr id="2" name="Rectangle 2"/>
          <p:cNvSpPr>
            <a:spLocks noChangeArrowheads="1"/>
          </p:cNvSpPr>
          <p:nvPr/>
        </p:nvSpPr>
        <p:spPr bwMode="auto">
          <a:xfrm>
            <a:off x="0" y="43879"/>
            <a:ext cx="184660" cy="36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05" tIns="45702" rIns="91405" bIns="45702" numCol="1" anchor="ctr" anchorCtr="0" compatLnSpc="1">
            <a:prstTxWarp prst="textNoShape">
              <a:avLst/>
            </a:prstTxWarp>
            <a:spAutoFit/>
          </a:bodyPr>
          <a:lstStyle/>
          <a:p>
            <a:endParaRPr lang="en-IN" dirty="0"/>
          </a:p>
        </p:txBody>
      </p:sp>
      <p:pic>
        <p:nvPicPr>
          <p:cNvPr id="14" name="Picture 13" descr="new_ficci_logo"/>
          <p:cNvPicPr/>
          <p:nvPr/>
        </p:nvPicPr>
        <p:blipFill>
          <a:blip r:embed="rId3" cstate="print"/>
          <a:srcRect/>
          <a:stretch>
            <a:fillRect/>
          </a:stretch>
        </p:blipFill>
        <p:spPr bwMode="auto">
          <a:xfrm>
            <a:off x="6096000" y="9218612"/>
            <a:ext cx="609600" cy="495300"/>
          </a:xfrm>
          <a:prstGeom prst="rect">
            <a:avLst/>
          </a:prstGeom>
          <a:noFill/>
          <a:ln w="9525">
            <a:noFill/>
            <a:miter lim="800000"/>
            <a:headEnd/>
            <a:tailEnd/>
          </a:ln>
        </p:spPr>
      </p:pic>
      <p:sp>
        <p:nvSpPr>
          <p:cNvPr id="8" name="TextBox 7">
            <a:extLst>
              <a:ext uri="{FF2B5EF4-FFF2-40B4-BE49-F238E27FC236}">
                <a16:creationId xmlns:a16="http://schemas.microsoft.com/office/drawing/2014/main" id="{38F3BC52-3C7F-4147-888D-65220891EA10}"/>
              </a:ext>
            </a:extLst>
          </p:cNvPr>
          <p:cNvSpPr txBox="1"/>
          <p:nvPr/>
        </p:nvSpPr>
        <p:spPr>
          <a:xfrm>
            <a:off x="2035919" y="2436812"/>
            <a:ext cx="4745881" cy="6709493"/>
          </a:xfrm>
          <a:prstGeom prst="rect">
            <a:avLst/>
          </a:prstGeom>
          <a:noFill/>
        </p:spPr>
        <p:txBody>
          <a:bodyPr wrap="square" lIns="91405" tIns="45702" rIns="91405" bIns="45702" rtlCol="0">
            <a:spAutoFit/>
          </a:bodyPr>
          <a:lstStyle/>
          <a:p>
            <a:pPr marL="171450" indent="-171450" algn="just"/>
            <a:r>
              <a:rPr lang="en-IN" sz="1000" dirty="0"/>
              <a:t> </a:t>
            </a:r>
          </a:p>
          <a:p>
            <a:pPr marL="171450" indent="-171450" algn="just">
              <a:buFont typeface="Arial" pitchFamily="34" charset="0"/>
              <a:buChar char="•"/>
            </a:pPr>
            <a:r>
              <a:rPr lang="en-US" sz="1000" dirty="0">
                <a:ea typeface="Times New Roman" panose="02020603050405020304" pitchFamily="18" charset="0"/>
                <a:cs typeface="Times New Roman" panose="02020603050405020304" pitchFamily="18" charset="0"/>
              </a:rPr>
              <a:t>In the present round, the proportion of respondents citing availability of credit as a major concern noted a considerable increase. Around 54% respondents cited availability of credit as a bothersome factor. The corresponding number was 39% in the previous. Availability of credit has been a concern despite sufficient liquidity available in the system </a:t>
            </a:r>
            <a:r>
              <a:rPr lang="en-US" sz="1000" b="1" i="1" dirty="0"/>
              <a:t>.</a:t>
            </a:r>
            <a:endParaRPr lang="en-US" sz="1000" dirty="0">
              <a:cs typeface="Times New Roman" panose="02020603050405020304" pitchFamily="18" charset="0"/>
            </a:endParaRPr>
          </a:p>
          <a:p>
            <a:pPr algn="just"/>
            <a:endParaRPr lang="en-IN" sz="1000" dirty="0"/>
          </a:p>
          <a:p>
            <a:pPr algn="just"/>
            <a:r>
              <a:rPr lang="en-IN" sz="1000" dirty="0"/>
              <a:t>The respondents were also asked to share their opinion on the </a:t>
            </a:r>
            <a:r>
              <a:rPr lang="en-US" sz="1000" dirty="0"/>
              <a:t>impact of Covid-19 pandemic on their business and the measures being undertaken to deal with the challenges  are coming to fore</a:t>
            </a:r>
            <a:r>
              <a:rPr lang="en-IN" sz="1000" dirty="0"/>
              <a:t>.</a:t>
            </a:r>
          </a:p>
          <a:p>
            <a:pPr algn="just"/>
            <a:endParaRPr lang="en-IN" sz="1000" dirty="0"/>
          </a:p>
          <a:p>
            <a:pPr algn="just"/>
            <a:r>
              <a:rPr lang="en-US" sz="1000" b="1" i="1" dirty="0"/>
              <a:t>Impact of the Covid-19 pandemic and measures to sustain businesses… </a:t>
            </a:r>
          </a:p>
          <a:p>
            <a:pPr algn="just"/>
            <a:endParaRPr lang="en-US" sz="1000" b="1" i="1" dirty="0"/>
          </a:p>
          <a:p>
            <a:pPr marL="171450" indent="-171450" algn="just">
              <a:buFont typeface="Arial" panose="020B0604020202020204" pitchFamily="34" charset="0"/>
              <a:buChar char="•"/>
            </a:pPr>
            <a:r>
              <a:rPr lang="en-US" sz="1000" dirty="0"/>
              <a:t>A majority of the participating companies said that the corona virus pandemic has had an adverse  impact on their businesses. </a:t>
            </a:r>
          </a:p>
          <a:p>
            <a:pPr marL="171450" indent="-171450" algn="just">
              <a:buFont typeface="Arial" panose="020B0604020202020204" pitchFamily="34" charset="0"/>
              <a:buChar char="•"/>
            </a:pPr>
            <a:r>
              <a:rPr lang="en-US" sz="1000" dirty="0"/>
              <a:t>Around 72% of the respondents said that their operations have been impacted due to the pandemic outbreak.</a:t>
            </a:r>
          </a:p>
          <a:p>
            <a:pPr marL="171450" indent="-171450" algn="just">
              <a:buFont typeface="Arial" panose="020B0604020202020204" pitchFamily="34" charset="0"/>
              <a:buChar char="•"/>
            </a:pPr>
            <a:r>
              <a:rPr lang="en-US" sz="1000" dirty="0"/>
              <a:t>In addition, 90% of the participants said that their supply chains have been severely impacted.</a:t>
            </a:r>
          </a:p>
          <a:p>
            <a:pPr marL="171450" indent="-171450" algn="just">
              <a:buFont typeface="Arial" panose="020B0604020202020204" pitchFamily="34" charset="0"/>
              <a:buChar char="•"/>
            </a:pPr>
            <a:r>
              <a:rPr lang="en-US" sz="1000" dirty="0"/>
              <a:t>The most prominent theme was inward looking that is towards meeting domestic demand and supply. </a:t>
            </a:r>
          </a:p>
          <a:p>
            <a:pPr marL="171450" indent="-171450" algn="just">
              <a:buFont typeface="Arial" panose="020B0604020202020204" pitchFamily="34" charset="0"/>
              <a:buChar char="•"/>
            </a:pPr>
            <a:r>
              <a:rPr lang="en-US" sz="1000" dirty="0"/>
              <a:t>Many participants felt that they were  majorly dependant on imports for their raw materials supply and are now looking at developing alternate local supplies to meet their requirements. </a:t>
            </a:r>
          </a:p>
          <a:p>
            <a:pPr marL="171450" indent="-171450" algn="just">
              <a:buFont typeface="Arial" panose="020B0604020202020204" pitchFamily="34" charset="0"/>
              <a:buChar char="•"/>
            </a:pPr>
            <a:r>
              <a:rPr lang="en-US" sz="1000" dirty="0"/>
              <a:t>Moreover, with global supply chains coming to a stand still, participating companies are also focusing more on serving domestic customers. </a:t>
            </a:r>
          </a:p>
          <a:p>
            <a:pPr marL="171450" indent="-171450" algn="just">
              <a:buFont typeface="Arial" panose="020B0604020202020204" pitchFamily="34" charset="0"/>
              <a:buChar char="•"/>
            </a:pPr>
            <a:r>
              <a:rPr lang="en-US" sz="1000" dirty="0"/>
              <a:t>Companies are  trying to be more flexible in their product mix execution.</a:t>
            </a:r>
          </a:p>
          <a:p>
            <a:pPr marL="171450" indent="-171450" algn="just">
              <a:buFont typeface="Arial" panose="020B0604020202020204" pitchFamily="34" charset="0"/>
              <a:buChar char="•"/>
            </a:pPr>
            <a:r>
              <a:rPr lang="en-US" sz="1000" dirty="0"/>
              <a:t>Apart from this, companies are  watching their cash flows and liquidity closely and are undertaking requisite steps to cut costs. </a:t>
            </a:r>
          </a:p>
          <a:p>
            <a:pPr marL="171450" indent="-171450" algn="just">
              <a:buFont typeface="Arial" panose="020B0604020202020204" pitchFamily="34" charset="0"/>
              <a:buChar char="•"/>
            </a:pPr>
            <a:r>
              <a:rPr lang="en-US" sz="1000" dirty="0"/>
              <a:t>Big  businesses have implemented their existing contingency and business continuity plans. Others are carrying out forecasts to implement future course of actions  in maintaining inventory. </a:t>
            </a:r>
          </a:p>
          <a:p>
            <a:pPr marL="171450" indent="-171450" algn="just">
              <a:buFont typeface="Arial" panose="020B0604020202020204" pitchFamily="34" charset="0"/>
              <a:buChar char="•"/>
            </a:pPr>
            <a:r>
              <a:rPr lang="en-US" sz="1000" dirty="0"/>
              <a:t>Respondents were hopeful about the future and were of the view that the impact of Covid-19 would significantly lower over next twelve months.</a:t>
            </a:r>
          </a:p>
          <a:p>
            <a:pPr algn="just"/>
            <a:endParaRPr lang="en-US" sz="1000" dirty="0"/>
          </a:p>
          <a:p>
            <a:pPr algn="just"/>
            <a:r>
              <a:rPr lang="en-US" sz="1000" b="1" i="1" dirty="0"/>
              <a:t>Ways to overcome the difficulties posed by Covid-19 pandemic led lockdown…</a:t>
            </a:r>
          </a:p>
          <a:p>
            <a:pPr algn="just"/>
            <a:endParaRPr lang="en-US" sz="1000" dirty="0"/>
          </a:p>
          <a:p>
            <a:pPr marL="171450" indent="-171450" algn="just">
              <a:buFont typeface="Arial" panose="020B0604020202020204" pitchFamily="34" charset="0"/>
              <a:buChar char="•"/>
            </a:pPr>
            <a:r>
              <a:rPr lang="en-US" sz="1000" dirty="0"/>
              <a:t>A majority of the participating companies agreed that while RBI has released a lot of liquidity in the banking system, willingness on the part of  the banks to implement RBI guidelines both in letter and spirit was the need of hour. </a:t>
            </a:r>
          </a:p>
          <a:p>
            <a:pPr marL="171450" indent="-171450" algn="just"/>
            <a:endParaRPr lang="en-US" sz="1000" dirty="0"/>
          </a:p>
          <a:p>
            <a:pPr marL="171450" indent="-171450" algn="just">
              <a:buFont typeface="Arial" panose="020B0604020202020204" pitchFamily="34" charset="0"/>
              <a:buChar char="•"/>
            </a:pPr>
            <a:endParaRPr lang="en-US" sz="1000" dirty="0"/>
          </a:p>
          <a:p>
            <a:pPr marL="171450" indent="-171450" algn="just">
              <a:buFont typeface="Arial" panose="020B0604020202020204" pitchFamily="34" charset="0"/>
              <a:buChar char="•"/>
            </a:pPr>
            <a:endParaRPr lang="en-US" sz="1000" dirty="0"/>
          </a:p>
        </p:txBody>
      </p:sp>
    </p:spTree>
    <p:extLst>
      <p:ext uri="{BB962C8B-B14F-4D97-AF65-F5344CB8AC3E}">
        <p14:creationId xmlns:p14="http://schemas.microsoft.com/office/powerpoint/2010/main" val="1604367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892040" y="1982152"/>
            <a:ext cx="1965960" cy="79222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pPr algn="ctr"/>
            <a:endParaRPr lang="en-US" dirty="0">
              <a:latin typeface="Garamond" pitchFamily="18" charset="0"/>
            </a:endParaRPr>
          </a:p>
        </p:txBody>
      </p:sp>
      <p:sp>
        <p:nvSpPr>
          <p:cNvPr id="6" name="Rectangle 5"/>
          <p:cNvSpPr/>
          <p:nvPr/>
        </p:nvSpPr>
        <p:spPr>
          <a:xfrm>
            <a:off x="0" y="1980565"/>
            <a:ext cx="4892040" cy="457054"/>
          </a:xfrm>
          <a:prstGeom prst="rect">
            <a:avLst/>
          </a:prstGeom>
          <a:solidFill>
            <a:srgbClr val="B80D48"/>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r>
              <a:rPr lang="en-IN" b="1" i="1" dirty="0">
                <a:solidFill>
                  <a:schemeClr val="bg1"/>
                </a:solidFill>
              </a:rPr>
              <a:t>Summary</a:t>
            </a:r>
          </a:p>
        </p:txBody>
      </p:sp>
      <p:sp>
        <p:nvSpPr>
          <p:cNvPr id="12" name="TextBox 11"/>
          <p:cNvSpPr txBox="1"/>
          <p:nvPr/>
        </p:nvSpPr>
        <p:spPr>
          <a:xfrm>
            <a:off x="0" y="659825"/>
            <a:ext cx="5181600" cy="584739"/>
          </a:xfrm>
          <a:prstGeom prst="rect">
            <a:avLst/>
          </a:prstGeom>
          <a:noFill/>
        </p:spPr>
        <p:txBody>
          <a:bodyPr wrap="square" lIns="91405" tIns="45702" rIns="91405" bIns="45702" rtlCol="0">
            <a:spAutoFit/>
          </a:bodyPr>
          <a:lstStyle/>
          <a:p>
            <a:r>
              <a:rPr lang="en-US" sz="3200" b="1" dirty="0">
                <a:solidFill>
                  <a:schemeClr val="bg1"/>
                </a:solidFill>
                <a:latin typeface="Garamond" pitchFamily="18" charset="0"/>
              </a:rPr>
              <a:t>Business Confidence Survey</a:t>
            </a:r>
          </a:p>
        </p:txBody>
      </p:sp>
      <p:sp>
        <p:nvSpPr>
          <p:cNvPr id="2" name="Rectangle 2"/>
          <p:cNvSpPr>
            <a:spLocks noChangeArrowheads="1"/>
          </p:cNvSpPr>
          <p:nvPr/>
        </p:nvSpPr>
        <p:spPr bwMode="auto">
          <a:xfrm>
            <a:off x="0" y="43879"/>
            <a:ext cx="184660" cy="36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05" tIns="45702" rIns="91405" bIns="45702" numCol="1" anchor="ctr" anchorCtr="0" compatLnSpc="1">
            <a:prstTxWarp prst="textNoShape">
              <a:avLst/>
            </a:prstTxWarp>
            <a:spAutoFit/>
          </a:bodyPr>
          <a:lstStyle/>
          <a:p>
            <a:endParaRPr lang="en-IN" dirty="0"/>
          </a:p>
        </p:txBody>
      </p:sp>
      <p:pic>
        <p:nvPicPr>
          <p:cNvPr id="14" name="Picture 13" descr="new_ficci_logo"/>
          <p:cNvPicPr/>
          <p:nvPr/>
        </p:nvPicPr>
        <p:blipFill>
          <a:blip r:embed="rId3" cstate="print"/>
          <a:srcRect/>
          <a:stretch>
            <a:fillRect/>
          </a:stretch>
        </p:blipFill>
        <p:spPr bwMode="auto">
          <a:xfrm>
            <a:off x="155631" y="9243000"/>
            <a:ext cx="609600" cy="495300"/>
          </a:xfrm>
          <a:prstGeom prst="rect">
            <a:avLst/>
          </a:prstGeom>
          <a:noFill/>
          <a:ln w="9525">
            <a:noFill/>
            <a:miter lim="800000"/>
            <a:headEnd/>
            <a:tailEnd/>
          </a:ln>
        </p:spPr>
      </p:pic>
      <p:sp>
        <p:nvSpPr>
          <p:cNvPr id="8" name="TextBox 7">
            <a:extLst>
              <a:ext uri="{FF2B5EF4-FFF2-40B4-BE49-F238E27FC236}">
                <a16:creationId xmlns:a16="http://schemas.microsoft.com/office/drawing/2014/main" id="{2C6CABF2-E760-49AF-93AF-2487F6B2FD42}"/>
              </a:ext>
            </a:extLst>
          </p:cNvPr>
          <p:cNvSpPr txBox="1"/>
          <p:nvPr/>
        </p:nvSpPr>
        <p:spPr>
          <a:xfrm>
            <a:off x="92330" y="2513012"/>
            <a:ext cx="4745881" cy="5170610"/>
          </a:xfrm>
          <a:prstGeom prst="rect">
            <a:avLst/>
          </a:prstGeom>
          <a:noFill/>
        </p:spPr>
        <p:txBody>
          <a:bodyPr wrap="square" lIns="91405" tIns="45702" rIns="91405" bIns="45702" rtlCol="0">
            <a:spAutoFit/>
          </a:bodyPr>
          <a:lstStyle/>
          <a:p>
            <a:pPr marL="171450" indent="-171450" algn="just"/>
            <a:r>
              <a:rPr lang="en-US" sz="1000" b="1" dirty="0"/>
              <a:t>Suggestions for RBI… </a:t>
            </a:r>
          </a:p>
          <a:p>
            <a:pPr marL="171450" indent="-171450" algn="just"/>
            <a:endParaRPr lang="en-US" sz="1000" b="1" dirty="0"/>
          </a:p>
          <a:p>
            <a:pPr marL="171450" indent="-171450" algn="just">
              <a:buFont typeface="Arial" panose="020B0604020202020204" pitchFamily="34" charset="0"/>
              <a:buChar char="•"/>
            </a:pPr>
            <a:r>
              <a:rPr lang="en-US" sz="1000" dirty="0"/>
              <a:t>Reduce the repo rate by an additional 100 bps.</a:t>
            </a:r>
          </a:p>
          <a:p>
            <a:pPr marL="171450" indent="-171450" algn="just">
              <a:buFont typeface="Arial" panose="020B0604020202020204" pitchFamily="34" charset="0"/>
              <a:buChar char="•"/>
            </a:pPr>
            <a:r>
              <a:rPr lang="en-US" sz="1000" dirty="0"/>
              <a:t>Undertake direct purchase of corporate bonds.</a:t>
            </a:r>
          </a:p>
          <a:p>
            <a:pPr marL="171450" indent="-171450" algn="just">
              <a:buFont typeface="Arial" panose="020B0604020202020204" pitchFamily="34" charset="0"/>
              <a:buChar char="•"/>
            </a:pPr>
            <a:r>
              <a:rPr lang="en-US" sz="1000" dirty="0"/>
              <a:t>Direct banks to enhance credit limit by at least 25% without requiring any collateral security.</a:t>
            </a:r>
          </a:p>
          <a:p>
            <a:pPr marL="171450" indent="-171450" algn="just">
              <a:buFont typeface="Arial" panose="020B0604020202020204" pitchFamily="34" charset="0"/>
              <a:buChar char="•"/>
            </a:pPr>
            <a:r>
              <a:rPr lang="en-US" sz="1000" dirty="0"/>
              <a:t>Relax NPA norms from 90 days to 360 days.</a:t>
            </a:r>
            <a:endParaRPr lang="en-US" sz="1000" b="1" dirty="0"/>
          </a:p>
          <a:p>
            <a:pPr marL="171450" indent="-171450" algn="just"/>
            <a:endParaRPr lang="en-US" sz="1000" b="1" dirty="0"/>
          </a:p>
          <a:p>
            <a:pPr marL="171450" indent="-171450" algn="just"/>
            <a:r>
              <a:rPr lang="en-US" sz="1000" b="1" dirty="0"/>
              <a:t>Suggestions for Banks... </a:t>
            </a:r>
          </a:p>
          <a:p>
            <a:pPr marL="171450" indent="-171450" algn="just"/>
            <a:endParaRPr lang="en-US" sz="1000" b="1" dirty="0"/>
          </a:p>
          <a:p>
            <a:pPr marL="171450" indent="-171450" algn="just">
              <a:buFont typeface="Arial" panose="020B0604020202020204" pitchFamily="34" charset="0"/>
              <a:buChar char="•"/>
            </a:pPr>
            <a:r>
              <a:rPr lang="en-US" sz="1000" dirty="0"/>
              <a:t>Banks need to expedite decision making process and expedite lending.</a:t>
            </a:r>
          </a:p>
          <a:p>
            <a:pPr marL="171450" indent="-171450" algn="just">
              <a:buFont typeface="Arial" panose="020B0604020202020204" pitchFamily="34" charset="0"/>
              <a:buChar char="•"/>
            </a:pPr>
            <a:r>
              <a:rPr lang="en-US" sz="1000" dirty="0"/>
              <a:t>Adopt RBI guidelines in letter and spirit and ensure effective transmission of repo rate cuts into lower lending rates. </a:t>
            </a:r>
          </a:p>
          <a:p>
            <a:pPr marL="171450" indent="-171450" algn="just">
              <a:buFont typeface="Arial" panose="020B0604020202020204" pitchFamily="34" charset="0"/>
              <a:buChar char="•"/>
            </a:pPr>
            <a:endParaRPr lang="en-US" sz="1000" dirty="0"/>
          </a:p>
          <a:p>
            <a:pPr marL="171450" indent="-171450" algn="just"/>
            <a:r>
              <a:rPr lang="en-US" sz="1000" b="1" dirty="0"/>
              <a:t>Suggestions for Government…</a:t>
            </a:r>
          </a:p>
          <a:p>
            <a:pPr marL="171450" indent="-171450" algn="just"/>
            <a:endParaRPr lang="en-US" sz="1000" b="1" dirty="0"/>
          </a:p>
          <a:p>
            <a:pPr marL="171450" indent="-171450" algn="just">
              <a:buFont typeface="Arial" panose="020B0604020202020204" pitchFamily="34" charset="0"/>
              <a:buChar char="•"/>
            </a:pPr>
            <a:r>
              <a:rPr lang="en-US" sz="1000" dirty="0"/>
              <a:t>Financial package for the entire industry (especially MSMEs) must be provided in the form of subsidies, policy support, tax holidays, special dispensation of funds to sustain employment levels before Covid-19 pandemic etc.</a:t>
            </a:r>
          </a:p>
          <a:p>
            <a:pPr marL="171450" indent="-171450" algn="just">
              <a:buFont typeface="Arial" panose="020B0604020202020204" pitchFamily="34" charset="0"/>
              <a:buChar char="•"/>
            </a:pPr>
            <a:r>
              <a:rPr lang="en-US" sz="1000" dirty="0"/>
              <a:t>Serious reform in the labor market is the need of the hour and must be taken up on priority.</a:t>
            </a:r>
          </a:p>
          <a:p>
            <a:pPr marL="171450" indent="-171450" algn="just">
              <a:buFont typeface="Arial" panose="020B0604020202020204" pitchFamily="34" charset="0"/>
              <a:buChar char="•"/>
            </a:pPr>
            <a:r>
              <a:rPr lang="en-US" sz="1000" dirty="0"/>
              <a:t>Adequate policy support and facilitation must be provided to attract all companies leaving China amidst the Covid-19 outbreak. </a:t>
            </a:r>
          </a:p>
          <a:p>
            <a:pPr marL="171450" indent="-171450" algn="just">
              <a:buFont typeface="Arial" panose="020B0604020202020204" pitchFamily="34" charset="0"/>
              <a:buChar char="•"/>
            </a:pPr>
            <a:r>
              <a:rPr lang="en-US" sz="1000" dirty="0"/>
              <a:t>The government must kick start a few large infrastructure projects to uplift credit and employment situation.</a:t>
            </a:r>
          </a:p>
          <a:p>
            <a:pPr marL="171450" indent="-171450" algn="just">
              <a:buFont typeface="Arial" panose="020B0604020202020204" pitchFamily="34" charset="0"/>
              <a:buChar char="•"/>
            </a:pPr>
            <a:r>
              <a:rPr lang="en-US" sz="1000" dirty="0"/>
              <a:t>Direct cash benefit must also be extended to MSMEs without complicated paper work.</a:t>
            </a:r>
          </a:p>
          <a:p>
            <a:pPr marL="171450" indent="-171450" algn="just">
              <a:buFont typeface="Arial" panose="020B0604020202020204" pitchFamily="34" charset="0"/>
              <a:buChar char="•"/>
            </a:pPr>
            <a:r>
              <a:rPr lang="en-US" sz="1000" dirty="0"/>
              <a:t>Credit growth and thus economic activity cannot witness an uptick unless consumption picks up. Therefore all efforts must be made to support demand. </a:t>
            </a:r>
          </a:p>
          <a:p>
            <a:pPr marL="171450" indent="-171450" algn="just">
              <a:buFont typeface="Arial" panose="020B0604020202020204" pitchFamily="34" charset="0"/>
              <a:buChar char="•"/>
            </a:pPr>
            <a:endParaRPr lang="en-US" sz="1000" dirty="0"/>
          </a:p>
          <a:p>
            <a:pPr marL="171450" indent="-171450" algn="just">
              <a:buFont typeface="Arial" panose="020B0604020202020204" pitchFamily="34" charset="0"/>
              <a:buChar char="•"/>
            </a:pPr>
            <a:endParaRPr lang="en-US" sz="1000" dirty="0"/>
          </a:p>
          <a:p>
            <a:pPr marL="171450" indent="-171450" algn="just">
              <a:buFont typeface="Arial" panose="020B0604020202020204" pitchFamily="34" charset="0"/>
              <a:buChar char="•"/>
            </a:pPr>
            <a:endParaRPr lang="en-US" sz="1000" dirty="0"/>
          </a:p>
          <a:p>
            <a:pPr marL="171450" indent="-171450" algn="just">
              <a:buFont typeface="Arial" panose="020B0604020202020204" pitchFamily="34" charset="0"/>
              <a:buChar char="•"/>
            </a:pPr>
            <a:endParaRPr lang="en-US" sz="1000" dirty="0"/>
          </a:p>
        </p:txBody>
      </p:sp>
    </p:spTree>
    <p:extLst>
      <p:ext uri="{BB962C8B-B14F-4D97-AF65-F5344CB8AC3E}">
        <p14:creationId xmlns:p14="http://schemas.microsoft.com/office/powerpoint/2010/main" val="609047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ectangle 4"/>
          <p:cNvSpPr/>
          <p:nvPr/>
        </p:nvSpPr>
        <p:spPr>
          <a:xfrm>
            <a:off x="-27623" y="1979612"/>
            <a:ext cx="1965960" cy="79222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pPr algn="ctr"/>
            <a:endParaRPr lang="en-US" dirty="0">
              <a:latin typeface="Garamond" pitchFamily="18" charset="0"/>
            </a:endParaRPr>
          </a:p>
        </p:txBody>
      </p:sp>
      <p:sp>
        <p:nvSpPr>
          <p:cNvPr id="6" name="Rectangle 5"/>
          <p:cNvSpPr/>
          <p:nvPr/>
        </p:nvSpPr>
        <p:spPr>
          <a:xfrm>
            <a:off x="1938337" y="1980565"/>
            <a:ext cx="4919663" cy="457054"/>
          </a:xfrm>
          <a:prstGeom prst="rect">
            <a:avLst/>
          </a:prstGeom>
          <a:solidFill>
            <a:srgbClr val="B80D48"/>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r>
              <a:rPr lang="en-IN" b="1" i="1" dirty="0">
                <a:solidFill>
                  <a:schemeClr val="bg1"/>
                </a:solidFill>
              </a:rPr>
              <a:t>Current conditions vis-à-vis last six months</a:t>
            </a:r>
          </a:p>
        </p:txBody>
      </p:sp>
      <p:sp>
        <p:nvSpPr>
          <p:cNvPr id="12" name="TextBox 11"/>
          <p:cNvSpPr txBox="1"/>
          <p:nvPr/>
        </p:nvSpPr>
        <p:spPr>
          <a:xfrm>
            <a:off x="0" y="659825"/>
            <a:ext cx="5181600" cy="584739"/>
          </a:xfrm>
          <a:prstGeom prst="rect">
            <a:avLst/>
          </a:prstGeom>
          <a:noFill/>
        </p:spPr>
        <p:txBody>
          <a:bodyPr wrap="square" lIns="91405" tIns="45702" rIns="91405" bIns="45702" rtlCol="0">
            <a:spAutoFit/>
          </a:bodyPr>
          <a:lstStyle/>
          <a:p>
            <a:r>
              <a:rPr lang="en-US" sz="3200" b="1" dirty="0">
                <a:solidFill>
                  <a:schemeClr val="bg1"/>
                </a:solidFill>
                <a:latin typeface="Garamond" pitchFamily="18" charset="0"/>
              </a:rPr>
              <a:t>Business Confidence Survey</a:t>
            </a:r>
          </a:p>
        </p:txBody>
      </p:sp>
      <p:sp>
        <p:nvSpPr>
          <p:cNvPr id="2" name="Rectangle 2"/>
          <p:cNvSpPr>
            <a:spLocks noChangeArrowheads="1"/>
          </p:cNvSpPr>
          <p:nvPr/>
        </p:nvSpPr>
        <p:spPr bwMode="auto">
          <a:xfrm>
            <a:off x="0" y="43879"/>
            <a:ext cx="184660" cy="36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05" tIns="45702" rIns="91405" bIns="45702" numCol="1" anchor="ctr" anchorCtr="0" compatLnSpc="1">
            <a:prstTxWarp prst="textNoShape">
              <a:avLst/>
            </a:prstTxWarp>
            <a:spAutoFit/>
          </a:bodyPr>
          <a:lstStyle/>
          <a:p>
            <a:endParaRPr lang="en-IN" dirty="0"/>
          </a:p>
        </p:txBody>
      </p:sp>
      <p:sp>
        <p:nvSpPr>
          <p:cNvPr id="20" name="TextBox 19"/>
          <p:cNvSpPr txBox="1"/>
          <p:nvPr/>
        </p:nvSpPr>
        <p:spPr>
          <a:xfrm>
            <a:off x="152400" y="3351212"/>
            <a:ext cx="1605617" cy="3785615"/>
          </a:xfrm>
          <a:prstGeom prst="rect">
            <a:avLst/>
          </a:prstGeom>
          <a:noFill/>
        </p:spPr>
        <p:txBody>
          <a:bodyPr wrap="square" lIns="91405" tIns="45702" rIns="91405" bIns="45702" rtlCol="0">
            <a:spAutoFit/>
          </a:bodyPr>
          <a:lstStyle/>
          <a:p>
            <a:pPr algn="ctr"/>
            <a:r>
              <a:rPr lang="en-US" sz="1200" b="1" dirty="0">
                <a:solidFill>
                  <a:srgbClr val="2B6A6C"/>
                </a:solidFill>
              </a:rPr>
              <a:t>Assessment of respondents with regard to current conditions reports sharp deterioration….</a:t>
            </a: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r>
              <a:rPr lang="en-US" sz="1200" b="1" dirty="0">
                <a:solidFill>
                  <a:srgbClr val="2B6A6C"/>
                </a:solidFill>
              </a:rPr>
              <a:t>….overall current conditions deteriorated at all three levels in Q4 2019-20….</a:t>
            </a:r>
          </a:p>
        </p:txBody>
      </p:sp>
      <p:sp>
        <p:nvSpPr>
          <p:cNvPr id="13" name="TextBox 12"/>
          <p:cNvSpPr txBox="1"/>
          <p:nvPr/>
        </p:nvSpPr>
        <p:spPr>
          <a:xfrm>
            <a:off x="4112561" y="2644642"/>
            <a:ext cx="2620979" cy="7040353"/>
          </a:xfrm>
          <a:prstGeom prst="rect">
            <a:avLst/>
          </a:prstGeom>
          <a:noFill/>
        </p:spPr>
        <p:txBody>
          <a:bodyPr wrap="square" lIns="91405" tIns="45702" rIns="91405" bIns="45702" rtlCol="0">
            <a:spAutoFit/>
          </a:bodyPr>
          <a:lstStyle/>
          <a:p>
            <a:pPr algn="just"/>
            <a:r>
              <a:rPr lang="en-IN" sz="1050" dirty="0"/>
              <a:t>FICCI’s latest Business Confidence Survey revealed a substantial increase in the proportion of respondents reporting worsening of current conditions </a:t>
            </a:r>
            <a:r>
              <a:rPr lang="en-IN" sz="1050" dirty="0" err="1"/>
              <a:t>vis</a:t>
            </a:r>
            <a:r>
              <a:rPr lang="en-IN" sz="1050" dirty="0"/>
              <a:t>-a-</a:t>
            </a:r>
            <a:r>
              <a:rPr lang="en-IN" sz="1050" dirty="0" err="1"/>
              <a:t>vis</a:t>
            </a:r>
            <a:r>
              <a:rPr lang="en-IN" sz="1050" dirty="0"/>
              <a:t> last six months at  all three levels- economy, industry and firm. </a:t>
            </a:r>
          </a:p>
          <a:p>
            <a:pPr algn="just"/>
            <a:endParaRPr lang="en-IN" sz="1050" dirty="0"/>
          </a:p>
          <a:p>
            <a:pPr algn="just"/>
            <a:r>
              <a:rPr lang="en-IN" sz="1050" dirty="0"/>
              <a:t>The outbreak of Covid-19 pandemic and the subsequent containment measures has had an adverse impact on industrial activity affecting both investor and consumer sentiment. </a:t>
            </a:r>
          </a:p>
          <a:p>
            <a:pPr algn="just"/>
            <a:endParaRPr lang="en-IN" sz="1050" dirty="0"/>
          </a:p>
          <a:p>
            <a:pPr algn="just"/>
            <a:r>
              <a:rPr lang="en-IN" sz="1050" dirty="0"/>
              <a:t>Since the FICCI Business Confidence Survey was initiated in 2002-03, such a massive deterioration has been witnessed only once before when the world was grappling with the global financial crisis (Q2 2008-09).</a:t>
            </a:r>
          </a:p>
          <a:p>
            <a:pPr algn="just"/>
            <a:r>
              <a:rPr lang="en-IN" sz="1050" dirty="0"/>
              <a:t> </a:t>
            </a:r>
          </a:p>
          <a:p>
            <a:pPr algn="just"/>
            <a:r>
              <a:rPr lang="en-IN" sz="1050" dirty="0"/>
              <a:t>In the present survey, the proportion of participants citing current economic conditions as ‘moderately to substantially worse’ relative to previous six months increased sharply to 87% vis-à-vis just 49% respondents stating likewise in the previous round. </a:t>
            </a:r>
          </a:p>
          <a:p>
            <a:pPr algn="just"/>
            <a:endParaRPr lang="en-IN" sz="1050" dirty="0"/>
          </a:p>
          <a:p>
            <a:pPr algn="just"/>
            <a:r>
              <a:rPr lang="en-IN" sz="1050" dirty="0"/>
              <a:t>Likewise, an increase was noted in the proportion of respondents citing worsening in current conditions at the industry level as well. About 61% respondents at industry level reported deterioration in current conditions vis-à-vis last six months as compared to 37% participants reporting the same in the previous round. </a:t>
            </a:r>
          </a:p>
          <a:p>
            <a:pPr algn="just"/>
            <a:endParaRPr lang="en-IN" sz="1050" dirty="0"/>
          </a:p>
          <a:p>
            <a:pPr algn="just"/>
            <a:r>
              <a:rPr lang="en-IN" sz="1050" dirty="0"/>
              <a:t>At firm level too, 54% respondents cited current conditions as ‘moderately to substantially worse’ vis-à-vis last six months. This was much higher than 28% participants reporting likewise in the previous survey.</a:t>
            </a:r>
          </a:p>
          <a:p>
            <a:pPr algn="just"/>
            <a:endParaRPr lang="en-IN" sz="1050" dirty="0"/>
          </a:p>
        </p:txBody>
      </p:sp>
      <p:pic>
        <p:nvPicPr>
          <p:cNvPr id="26" name="Picture 25" descr="new_ficci_logo"/>
          <p:cNvPicPr/>
          <p:nvPr/>
        </p:nvPicPr>
        <p:blipFill>
          <a:blip r:embed="rId3" cstate="print"/>
          <a:srcRect/>
          <a:stretch>
            <a:fillRect/>
          </a:stretch>
        </p:blipFill>
        <p:spPr bwMode="auto">
          <a:xfrm>
            <a:off x="6172200" y="9377266"/>
            <a:ext cx="609600" cy="495300"/>
          </a:xfrm>
          <a:prstGeom prst="rect">
            <a:avLst/>
          </a:prstGeom>
          <a:noFill/>
          <a:ln w="9525">
            <a:noFill/>
            <a:miter lim="800000"/>
            <a:headEnd/>
            <a:tailEnd/>
          </a:ln>
        </p:spPr>
      </p:pic>
      <p:graphicFrame>
        <p:nvGraphicFramePr>
          <p:cNvPr id="15" name="Chart 14">
            <a:extLst>
              <a:ext uri="{FF2B5EF4-FFF2-40B4-BE49-F238E27FC236}">
                <a16:creationId xmlns:a16="http://schemas.microsoft.com/office/drawing/2014/main" id="{00000000-0008-0000-0600-000002000000}"/>
              </a:ext>
            </a:extLst>
          </p:cNvPr>
          <p:cNvGraphicFramePr/>
          <p:nvPr/>
        </p:nvGraphicFramePr>
        <p:xfrm>
          <a:off x="1981201" y="2513012"/>
          <a:ext cx="2133600" cy="2209800"/>
        </p:xfrm>
        <a:graphic>
          <a:graphicData uri="http://schemas.openxmlformats.org/drawingml/2006/chart">
            <c:chart xmlns:c="http://schemas.openxmlformats.org/drawingml/2006/chart" xmlns:r="http://schemas.openxmlformats.org/officeDocument/2006/relationships" r:id="rId4"/>
          </a:graphicData>
        </a:graphic>
      </p:graphicFrame>
      <p:cxnSp>
        <p:nvCxnSpPr>
          <p:cNvPr id="16" name="Straight Arrow Connector 15">
            <a:extLst>
              <a:ext uri="{FF2B5EF4-FFF2-40B4-BE49-F238E27FC236}">
                <a16:creationId xmlns:a16="http://schemas.microsoft.com/office/drawing/2014/main" id="{D682BED7-9019-4023-B8C0-B3E8342CF8F3}"/>
              </a:ext>
            </a:extLst>
          </p:cNvPr>
          <p:cNvCxnSpPr>
            <a:cxnSpLocks/>
          </p:cNvCxnSpPr>
          <p:nvPr/>
        </p:nvCxnSpPr>
        <p:spPr>
          <a:xfrm flipV="1">
            <a:off x="2971800" y="3656012"/>
            <a:ext cx="392205" cy="99736"/>
          </a:xfrm>
          <a:prstGeom prst="straightConnector1">
            <a:avLst/>
          </a:prstGeom>
          <a:ln>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9" name="Chart 18">
            <a:extLst>
              <a:ext uri="{FF2B5EF4-FFF2-40B4-BE49-F238E27FC236}">
                <a16:creationId xmlns:a16="http://schemas.microsoft.com/office/drawing/2014/main" id="{00000000-0008-0000-0600-000003000000}"/>
              </a:ext>
            </a:extLst>
          </p:cNvPr>
          <p:cNvGraphicFramePr/>
          <p:nvPr/>
        </p:nvGraphicFramePr>
        <p:xfrm>
          <a:off x="1981200" y="4722812"/>
          <a:ext cx="2133600" cy="2362200"/>
        </p:xfrm>
        <a:graphic>
          <a:graphicData uri="http://schemas.openxmlformats.org/drawingml/2006/chart">
            <c:chart xmlns:c="http://schemas.openxmlformats.org/drawingml/2006/chart" xmlns:r="http://schemas.openxmlformats.org/officeDocument/2006/relationships" r:id="rId5"/>
          </a:graphicData>
        </a:graphic>
      </p:graphicFrame>
      <p:cxnSp>
        <p:nvCxnSpPr>
          <p:cNvPr id="24" name="Straight Arrow Connector 23">
            <a:extLst>
              <a:ext uri="{FF2B5EF4-FFF2-40B4-BE49-F238E27FC236}">
                <a16:creationId xmlns:a16="http://schemas.microsoft.com/office/drawing/2014/main" id="{CA659DE1-2740-4B19-B877-49DA7008A3BE}"/>
              </a:ext>
            </a:extLst>
          </p:cNvPr>
          <p:cNvCxnSpPr>
            <a:cxnSpLocks/>
          </p:cNvCxnSpPr>
          <p:nvPr/>
        </p:nvCxnSpPr>
        <p:spPr>
          <a:xfrm rot="480000" flipV="1">
            <a:off x="3055460" y="5962048"/>
            <a:ext cx="296857" cy="127962"/>
          </a:xfrm>
          <a:prstGeom prst="straightConnector1">
            <a:avLst/>
          </a:prstGeom>
          <a:ln>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5" name="Chart 24">
            <a:extLst>
              <a:ext uri="{FF2B5EF4-FFF2-40B4-BE49-F238E27FC236}">
                <a16:creationId xmlns:a16="http://schemas.microsoft.com/office/drawing/2014/main" id="{00000000-0008-0000-0600-000004000000}"/>
              </a:ext>
            </a:extLst>
          </p:cNvPr>
          <p:cNvGraphicFramePr/>
          <p:nvPr/>
        </p:nvGraphicFramePr>
        <p:xfrm>
          <a:off x="1981200" y="7085012"/>
          <a:ext cx="2133599" cy="2209799"/>
        </p:xfrm>
        <a:graphic>
          <a:graphicData uri="http://schemas.openxmlformats.org/drawingml/2006/chart">
            <c:chart xmlns:c="http://schemas.openxmlformats.org/drawingml/2006/chart" xmlns:r="http://schemas.openxmlformats.org/officeDocument/2006/relationships" r:id="rId6"/>
          </a:graphicData>
        </a:graphic>
      </p:graphicFrame>
      <p:cxnSp>
        <p:nvCxnSpPr>
          <p:cNvPr id="28" name="Straight Arrow Connector 27">
            <a:extLst>
              <a:ext uri="{FF2B5EF4-FFF2-40B4-BE49-F238E27FC236}">
                <a16:creationId xmlns:a16="http://schemas.microsoft.com/office/drawing/2014/main" id="{66A72332-854F-42FF-ADB2-C251A52C6D1A}"/>
              </a:ext>
            </a:extLst>
          </p:cNvPr>
          <p:cNvCxnSpPr>
            <a:cxnSpLocks/>
          </p:cNvCxnSpPr>
          <p:nvPr/>
        </p:nvCxnSpPr>
        <p:spPr>
          <a:xfrm flipV="1">
            <a:off x="3048000" y="8228012"/>
            <a:ext cx="333531" cy="117214"/>
          </a:xfrm>
          <a:prstGeom prst="straightConnector1">
            <a:avLst/>
          </a:prstGeom>
          <a:ln>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201489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907223" y="1985009"/>
            <a:ext cx="1950777" cy="791940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pPr algn="ctr"/>
            <a:endParaRPr lang="en-US" dirty="0">
              <a:latin typeface="Garamond" pitchFamily="18" charset="0"/>
            </a:endParaRPr>
          </a:p>
        </p:txBody>
      </p:sp>
      <p:sp>
        <p:nvSpPr>
          <p:cNvPr id="6" name="Rectangle 5"/>
          <p:cNvSpPr/>
          <p:nvPr/>
        </p:nvSpPr>
        <p:spPr>
          <a:xfrm>
            <a:off x="0" y="1979758"/>
            <a:ext cx="4907224" cy="457054"/>
          </a:xfrm>
          <a:prstGeom prst="rect">
            <a:avLst/>
          </a:prstGeom>
          <a:solidFill>
            <a:srgbClr val="B80D48"/>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r>
              <a:rPr lang="en-IN" b="1" i="1" dirty="0">
                <a:solidFill>
                  <a:schemeClr val="bg1"/>
                </a:solidFill>
              </a:rPr>
              <a:t>Expected conditions over next six months  </a:t>
            </a:r>
          </a:p>
        </p:txBody>
      </p:sp>
      <p:sp>
        <p:nvSpPr>
          <p:cNvPr id="12" name="TextBox 11"/>
          <p:cNvSpPr txBox="1"/>
          <p:nvPr/>
        </p:nvSpPr>
        <p:spPr>
          <a:xfrm>
            <a:off x="0" y="659825"/>
            <a:ext cx="5181600" cy="584739"/>
          </a:xfrm>
          <a:prstGeom prst="rect">
            <a:avLst/>
          </a:prstGeom>
          <a:noFill/>
        </p:spPr>
        <p:txBody>
          <a:bodyPr wrap="square" lIns="91405" tIns="45702" rIns="91405" bIns="45702" rtlCol="0">
            <a:spAutoFit/>
          </a:bodyPr>
          <a:lstStyle/>
          <a:p>
            <a:r>
              <a:rPr lang="en-US" sz="3200" b="1" dirty="0">
                <a:solidFill>
                  <a:schemeClr val="bg1"/>
                </a:solidFill>
                <a:latin typeface="Garamond" pitchFamily="18" charset="0"/>
              </a:rPr>
              <a:t>Business Confidence Survey</a:t>
            </a:r>
          </a:p>
        </p:txBody>
      </p:sp>
      <p:sp>
        <p:nvSpPr>
          <p:cNvPr id="2" name="Rectangle 2"/>
          <p:cNvSpPr>
            <a:spLocks noChangeArrowheads="1"/>
          </p:cNvSpPr>
          <p:nvPr/>
        </p:nvSpPr>
        <p:spPr bwMode="auto">
          <a:xfrm>
            <a:off x="0" y="43879"/>
            <a:ext cx="184660" cy="36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05" tIns="45702" rIns="91405" bIns="45702" numCol="1" anchor="ctr" anchorCtr="0" compatLnSpc="1">
            <a:prstTxWarp prst="textNoShape">
              <a:avLst/>
            </a:prstTxWarp>
            <a:spAutoFit/>
          </a:bodyPr>
          <a:lstStyle/>
          <a:p>
            <a:endParaRPr lang="en-IN" dirty="0"/>
          </a:p>
        </p:txBody>
      </p:sp>
      <p:sp>
        <p:nvSpPr>
          <p:cNvPr id="20" name="TextBox 19"/>
          <p:cNvSpPr txBox="1"/>
          <p:nvPr/>
        </p:nvSpPr>
        <p:spPr>
          <a:xfrm>
            <a:off x="5003500" y="5256212"/>
            <a:ext cx="1778300" cy="2308288"/>
          </a:xfrm>
          <a:prstGeom prst="rect">
            <a:avLst/>
          </a:prstGeom>
          <a:noFill/>
        </p:spPr>
        <p:txBody>
          <a:bodyPr wrap="square" lIns="91405" tIns="45702" rIns="91405" bIns="45702" rtlCol="0">
            <a:spAutoFit/>
          </a:bodyPr>
          <a:lstStyle/>
          <a:p>
            <a:pPr algn="ctr"/>
            <a:r>
              <a:rPr lang="en-US" sz="1200" b="1" dirty="0">
                <a:solidFill>
                  <a:srgbClr val="2B6A6C"/>
                </a:solidFill>
              </a:rPr>
              <a:t>Respondents reported sharp deterioration in expectations with regard to performance during April-September 2020-21….</a:t>
            </a: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p:txBody>
      </p:sp>
      <p:sp>
        <p:nvSpPr>
          <p:cNvPr id="10" name="TextBox 9"/>
          <p:cNvSpPr txBox="1"/>
          <p:nvPr/>
        </p:nvSpPr>
        <p:spPr>
          <a:xfrm>
            <a:off x="76200" y="2817812"/>
            <a:ext cx="2620979" cy="5586108"/>
          </a:xfrm>
          <a:prstGeom prst="rect">
            <a:avLst/>
          </a:prstGeom>
          <a:noFill/>
        </p:spPr>
        <p:txBody>
          <a:bodyPr wrap="square" lIns="91405" tIns="45702" rIns="91405" bIns="45702" rtlCol="0">
            <a:spAutoFit/>
          </a:bodyPr>
          <a:lstStyle/>
          <a:p>
            <a:pPr algn="just"/>
            <a:r>
              <a:rPr lang="en-US" sz="1050" dirty="0"/>
              <a:t>Results of the latest survey reported deterioration in the optimism level of respondents about near term prospects as well. </a:t>
            </a:r>
          </a:p>
          <a:p>
            <a:pPr algn="just"/>
            <a:endParaRPr lang="en-US" sz="1050" dirty="0"/>
          </a:p>
          <a:p>
            <a:pPr algn="just"/>
            <a:r>
              <a:rPr lang="en-US" sz="1050" dirty="0"/>
              <a:t>The proportion of respondents citing worsening in near term prospects at all three levels rose significantly in the current survey - and was about three times higher than the percentage of participants stating likewise in the previous round.</a:t>
            </a:r>
          </a:p>
          <a:p>
            <a:pPr algn="just"/>
            <a:endParaRPr lang="en-US" sz="1050" dirty="0"/>
          </a:p>
          <a:p>
            <a:pPr algn="just"/>
            <a:r>
              <a:rPr lang="en-US" sz="1050" dirty="0"/>
              <a:t>At the economy level, the proportion of respondents foreseeing ‘moderately to substantially worse’ performance over next six months increased to 55% in the current round compared to just 17% participants reporting likewise in the previous survey.</a:t>
            </a:r>
          </a:p>
          <a:p>
            <a:pPr algn="just"/>
            <a:endParaRPr lang="en-IN" sz="1050" dirty="0"/>
          </a:p>
          <a:p>
            <a:pPr algn="just"/>
            <a:r>
              <a:rPr lang="en-US" sz="1050" dirty="0"/>
              <a:t>Likewise, 49% of the surveyed companies reported that they expect a worsening in performance over coming six months at industry level. The corresponding number in the previous round was much lower at 15%. </a:t>
            </a:r>
            <a:endParaRPr lang="en-IN" sz="1050" dirty="0"/>
          </a:p>
          <a:p>
            <a:pPr algn="just"/>
            <a:endParaRPr lang="en-US" sz="1050" dirty="0"/>
          </a:p>
          <a:p>
            <a:pPr algn="just"/>
            <a:r>
              <a:rPr lang="en-IN" sz="1050" dirty="0"/>
              <a:t>Furthermore, proportion of respondents hopeful about better prospects at the firm level also witnessed  a decline. About 32% of the participating companies expected a ‘moderately to substantially worse’ performance over the next two quarters in the current survey as compared to 10% stating the same in the previous round.</a:t>
            </a:r>
          </a:p>
          <a:p>
            <a:pPr algn="just"/>
            <a:endParaRPr lang="en-IN" sz="1050" dirty="0"/>
          </a:p>
        </p:txBody>
      </p:sp>
      <p:sp>
        <p:nvSpPr>
          <p:cNvPr id="8" name="Rectangle 7"/>
          <p:cNvSpPr/>
          <p:nvPr/>
        </p:nvSpPr>
        <p:spPr>
          <a:xfrm>
            <a:off x="152551" y="9142412"/>
            <a:ext cx="838049" cy="6858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IN"/>
          </a:p>
        </p:txBody>
      </p:sp>
      <p:pic>
        <p:nvPicPr>
          <p:cNvPr id="21" name="Picture 20" descr="new_ficci_logo"/>
          <p:cNvPicPr/>
          <p:nvPr/>
        </p:nvPicPr>
        <p:blipFill>
          <a:blip r:embed="rId3" cstate="print"/>
          <a:srcRect/>
          <a:stretch>
            <a:fillRect/>
          </a:stretch>
        </p:blipFill>
        <p:spPr bwMode="auto">
          <a:xfrm>
            <a:off x="208840" y="9237662"/>
            <a:ext cx="609600" cy="495300"/>
          </a:xfrm>
          <a:prstGeom prst="rect">
            <a:avLst/>
          </a:prstGeom>
          <a:noFill/>
          <a:ln w="9525">
            <a:noFill/>
            <a:miter lim="800000"/>
            <a:headEnd/>
            <a:tailEnd/>
          </a:ln>
        </p:spPr>
      </p:pic>
      <p:graphicFrame>
        <p:nvGraphicFramePr>
          <p:cNvPr id="16" name="Chart 15">
            <a:extLst>
              <a:ext uri="{FF2B5EF4-FFF2-40B4-BE49-F238E27FC236}">
                <a16:creationId xmlns:a16="http://schemas.microsoft.com/office/drawing/2014/main" id="{00000000-0008-0000-0600-000008000000}"/>
              </a:ext>
            </a:extLst>
          </p:cNvPr>
          <p:cNvGraphicFramePr/>
          <p:nvPr/>
        </p:nvGraphicFramePr>
        <p:xfrm>
          <a:off x="2743200" y="2513013"/>
          <a:ext cx="2057400" cy="2285999"/>
        </p:xfrm>
        <a:graphic>
          <a:graphicData uri="http://schemas.openxmlformats.org/drawingml/2006/chart">
            <c:chart xmlns:c="http://schemas.openxmlformats.org/drawingml/2006/chart" xmlns:r="http://schemas.openxmlformats.org/officeDocument/2006/relationships" r:id="rId4"/>
          </a:graphicData>
        </a:graphic>
      </p:graphicFrame>
      <p:cxnSp>
        <p:nvCxnSpPr>
          <p:cNvPr id="18" name="Straight Arrow Connector 17">
            <a:extLst>
              <a:ext uri="{FF2B5EF4-FFF2-40B4-BE49-F238E27FC236}">
                <a16:creationId xmlns:a16="http://schemas.microsoft.com/office/drawing/2014/main" id="{8A47410B-DF88-4EDA-972C-63245EC873E9}"/>
              </a:ext>
            </a:extLst>
          </p:cNvPr>
          <p:cNvCxnSpPr>
            <a:cxnSpLocks/>
          </p:cNvCxnSpPr>
          <p:nvPr/>
        </p:nvCxnSpPr>
        <p:spPr>
          <a:xfrm>
            <a:off x="3733800" y="2970212"/>
            <a:ext cx="314128" cy="152399"/>
          </a:xfrm>
          <a:prstGeom prst="straightConnector1">
            <a:avLst/>
          </a:prstGeom>
          <a:ln>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6" name="Chart 25">
            <a:extLst>
              <a:ext uri="{FF2B5EF4-FFF2-40B4-BE49-F238E27FC236}">
                <a16:creationId xmlns:a16="http://schemas.microsoft.com/office/drawing/2014/main" id="{00000000-0008-0000-0600-000009000000}"/>
              </a:ext>
            </a:extLst>
          </p:cNvPr>
          <p:cNvGraphicFramePr/>
          <p:nvPr/>
        </p:nvGraphicFramePr>
        <p:xfrm>
          <a:off x="2743200" y="4875212"/>
          <a:ext cx="2057400" cy="2209800"/>
        </p:xfrm>
        <a:graphic>
          <a:graphicData uri="http://schemas.openxmlformats.org/drawingml/2006/chart">
            <c:chart xmlns:c="http://schemas.openxmlformats.org/drawingml/2006/chart" xmlns:r="http://schemas.openxmlformats.org/officeDocument/2006/relationships" r:id="rId5"/>
          </a:graphicData>
        </a:graphic>
      </p:graphicFrame>
      <p:cxnSp>
        <p:nvCxnSpPr>
          <p:cNvPr id="27" name="Straight Arrow Connector 26">
            <a:extLst>
              <a:ext uri="{FF2B5EF4-FFF2-40B4-BE49-F238E27FC236}">
                <a16:creationId xmlns:a16="http://schemas.microsoft.com/office/drawing/2014/main" id="{215D7F3C-3BED-4E28-BDE0-18B441E351F7}"/>
              </a:ext>
            </a:extLst>
          </p:cNvPr>
          <p:cNvCxnSpPr>
            <a:cxnSpLocks/>
          </p:cNvCxnSpPr>
          <p:nvPr/>
        </p:nvCxnSpPr>
        <p:spPr>
          <a:xfrm>
            <a:off x="3810000" y="5484812"/>
            <a:ext cx="314128" cy="95885"/>
          </a:xfrm>
          <a:prstGeom prst="straightConnector1">
            <a:avLst/>
          </a:prstGeom>
          <a:ln>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8" name="Chart 27">
            <a:extLst>
              <a:ext uri="{FF2B5EF4-FFF2-40B4-BE49-F238E27FC236}">
                <a16:creationId xmlns:a16="http://schemas.microsoft.com/office/drawing/2014/main" id="{00000000-0008-0000-0600-00000A000000}"/>
              </a:ext>
            </a:extLst>
          </p:cNvPr>
          <p:cNvGraphicFramePr/>
          <p:nvPr/>
        </p:nvGraphicFramePr>
        <p:xfrm>
          <a:off x="2743200" y="7161212"/>
          <a:ext cx="2057400" cy="2209799"/>
        </p:xfrm>
        <a:graphic>
          <a:graphicData uri="http://schemas.openxmlformats.org/drawingml/2006/chart">
            <c:chart xmlns:c="http://schemas.openxmlformats.org/drawingml/2006/chart" xmlns:r="http://schemas.openxmlformats.org/officeDocument/2006/relationships" r:id="rId6"/>
          </a:graphicData>
        </a:graphic>
      </p:graphicFrame>
      <p:cxnSp>
        <p:nvCxnSpPr>
          <p:cNvPr id="29" name="Straight Arrow Connector 28">
            <a:extLst>
              <a:ext uri="{FF2B5EF4-FFF2-40B4-BE49-F238E27FC236}">
                <a16:creationId xmlns:a16="http://schemas.microsoft.com/office/drawing/2014/main" id="{7B2397AF-62FA-4345-8D6D-257DC57E5E7D}"/>
              </a:ext>
            </a:extLst>
          </p:cNvPr>
          <p:cNvCxnSpPr>
            <a:cxnSpLocks/>
          </p:cNvCxnSpPr>
          <p:nvPr/>
        </p:nvCxnSpPr>
        <p:spPr>
          <a:xfrm>
            <a:off x="3733800" y="7542212"/>
            <a:ext cx="306137" cy="153194"/>
          </a:xfrm>
          <a:prstGeom prst="straightConnector1">
            <a:avLst/>
          </a:prstGeom>
          <a:ln>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2561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370012"/>
            <a:ext cx="1965960" cy="791940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pPr algn="ctr"/>
            <a:endParaRPr lang="en-US" dirty="0">
              <a:latin typeface="Garamond" pitchFamily="18" charset="0"/>
            </a:endParaRPr>
          </a:p>
        </p:txBody>
      </p:sp>
      <p:sp>
        <p:nvSpPr>
          <p:cNvPr id="6" name="Rectangle 5"/>
          <p:cNvSpPr/>
          <p:nvPr/>
        </p:nvSpPr>
        <p:spPr>
          <a:xfrm>
            <a:off x="1957328" y="1979612"/>
            <a:ext cx="4900671" cy="457054"/>
          </a:xfrm>
          <a:prstGeom prst="rect">
            <a:avLst/>
          </a:prstGeom>
          <a:solidFill>
            <a:srgbClr val="B80D48"/>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r>
              <a:rPr lang="en-IN" b="1" i="1" dirty="0">
                <a:solidFill>
                  <a:schemeClr val="bg1"/>
                </a:solidFill>
              </a:rPr>
              <a:t>Business Confidence Index</a:t>
            </a:r>
          </a:p>
        </p:txBody>
      </p:sp>
      <p:sp>
        <p:nvSpPr>
          <p:cNvPr id="12" name="TextBox 11"/>
          <p:cNvSpPr txBox="1"/>
          <p:nvPr/>
        </p:nvSpPr>
        <p:spPr>
          <a:xfrm>
            <a:off x="0" y="659825"/>
            <a:ext cx="5181600" cy="584739"/>
          </a:xfrm>
          <a:prstGeom prst="rect">
            <a:avLst/>
          </a:prstGeom>
          <a:noFill/>
        </p:spPr>
        <p:txBody>
          <a:bodyPr wrap="square" lIns="91405" tIns="45702" rIns="91405" bIns="45702" rtlCol="0">
            <a:spAutoFit/>
          </a:bodyPr>
          <a:lstStyle/>
          <a:p>
            <a:r>
              <a:rPr lang="en-US" sz="3200" b="1" dirty="0">
                <a:solidFill>
                  <a:schemeClr val="bg1"/>
                </a:solidFill>
                <a:latin typeface="Garamond" pitchFamily="18" charset="0"/>
              </a:rPr>
              <a:t>Business Confidence Survey</a:t>
            </a:r>
          </a:p>
        </p:txBody>
      </p:sp>
      <p:sp>
        <p:nvSpPr>
          <p:cNvPr id="2" name="Rectangle 2"/>
          <p:cNvSpPr>
            <a:spLocks noChangeArrowheads="1"/>
          </p:cNvSpPr>
          <p:nvPr/>
        </p:nvSpPr>
        <p:spPr bwMode="auto">
          <a:xfrm>
            <a:off x="0" y="43879"/>
            <a:ext cx="184660" cy="36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05" tIns="45702" rIns="91405" bIns="45702" numCol="1" anchor="ctr" anchorCtr="0" compatLnSpc="1">
            <a:prstTxWarp prst="textNoShape">
              <a:avLst/>
            </a:prstTxWarp>
            <a:spAutoFit/>
          </a:bodyPr>
          <a:lstStyle/>
          <a:p>
            <a:endParaRPr lang="en-IN" dirty="0"/>
          </a:p>
        </p:txBody>
      </p:sp>
      <p:sp>
        <p:nvSpPr>
          <p:cNvPr id="20" name="TextBox 19"/>
          <p:cNvSpPr txBox="1"/>
          <p:nvPr/>
        </p:nvSpPr>
        <p:spPr>
          <a:xfrm>
            <a:off x="116654" y="3100324"/>
            <a:ext cx="1605617" cy="4339613"/>
          </a:xfrm>
          <a:prstGeom prst="rect">
            <a:avLst/>
          </a:prstGeom>
          <a:noFill/>
        </p:spPr>
        <p:txBody>
          <a:bodyPr wrap="square" lIns="91405" tIns="45702" rIns="91405" bIns="45702" rtlCol="0">
            <a:spAutoFit/>
          </a:bodyPr>
          <a:lstStyle/>
          <a:p>
            <a:pPr algn="ctr"/>
            <a:endParaRPr lang="en-US" sz="1200" b="1" dirty="0">
              <a:solidFill>
                <a:srgbClr val="2B6A6C"/>
              </a:solidFill>
            </a:endParaRPr>
          </a:p>
          <a:p>
            <a:pPr algn="ctr"/>
            <a:endParaRPr lang="en-US" sz="1200" b="1" dirty="0">
              <a:solidFill>
                <a:srgbClr val="2B6A6C"/>
              </a:solidFill>
            </a:endParaRPr>
          </a:p>
          <a:p>
            <a:pPr algn="ctr"/>
            <a:r>
              <a:rPr lang="en-US" sz="1200" b="1" dirty="0">
                <a:solidFill>
                  <a:srgbClr val="2B6A6C"/>
                </a:solidFill>
              </a:rPr>
              <a:t>OBCI witnessed its worst dip since the global financial crisis and stood 42.9 in the present survey…</a:t>
            </a: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r>
              <a:rPr lang="en-US" sz="1200" b="1" dirty="0">
                <a:solidFill>
                  <a:srgbClr val="2B6A6C"/>
                </a:solidFill>
              </a:rPr>
              <a:t>…Sharp moderation noted in both Current Conditions as well as Expectations </a:t>
            </a:r>
          </a:p>
        </p:txBody>
      </p:sp>
      <p:sp>
        <p:nvSpPr>
          <p:cNvPr id="13" name="TextBox 12"/>
          <p:cNvSpPr txBox="1"/>
          <p:nvPr/>
        </p:nvSpPr>
        <p:spPr>
          <a:xfrm>
            <a:off x="2030408" y="2513012"/>
            <a:ext cx="4745881" cy="276963"/>
          </a:xfrm>
          <a:prstGeom prst="rect">
            <a:avLst/>
          </a:prstGeom>
          <a:noFill/>
        </p:spPr>
        <p:txBody>
          <a:bodyPr wrap="square" lIns="91405" tIns="45702" rIns="91405" bIns="45702" rtlCol="0">
            <a:spAutoFit/>
          </a:bodyPr>
          <a:lstStyle/>
          <a:p>
            <a:pPr algn="ctr"/>
            <a:r>
              <a:rPr lang="en-US" sz="1200" b="1" dirty="0"/>
              <a:t>Overall Business Confidence Index </a:t>
            </a:r>
            <a:endParaRPr lang="en-US" sz="1200" dirty="0"/>
          </a:p>
        </p:txBody>
      </p:sp>
      <p:sp>
        <p:nvSpPr>
          <p:cNvPr id="7" name="Rectangle 107"/>
          <p:cNvSpPr>
            <a:spLocks/>
          </p:cNvSpPr>
          <p:nvPr/>
        </p:nvSpPr>
        <p:spPr bwMode="auto">
          <a:xfrm>
            <a:off x="2012280" y="3497770"/>
            <a:ext cx="966476" cy="349915"/>
          </a:xfrm>
          <a:prstGeom prst="rect">
            <a:avLst/>
          </a:prstGeom>
          <a:pattFill prst="pct10">
            <a:fgClr>
              <a:srgbClr val="FFE0C1"/>
            </a:fgClr>
            <a:bgClr>
              <a:srgbClr val="FFFFFF"/>
            </a:bgClr>
          </a:pattFill>
          <a:ln w="25400" cmpd="dbl">
            <a:solidFill>
              <a:srgbClr val="B80D4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solidFill>
                <a:effectLst/>
                <a:latin typeface="Trebuchet MS" panose="020B0603020202020204" pitchFamily="34" charset="0"/>
                <a:ea typeface="Times New Roman" panose="02020603050405020304" pitchFamily="18" charset="0"/>
                <a:cs typeface="Times New Roman" panose="02020603050405020304" pitchFamily="18" charset="0"/>
              </a:rPr>
              <a:t>Last Survey</a:t>
            </a:r>
            <a:endParaRPr kumimoji="0" lang="en-US" altLang="en-US"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solidFill>
                <a:effectLst/>
                <a:latin typeface="Trebuchet MS" panose="020B0603020202020204" pitchFamily="34" charset="0"/>
                <a:cs typeface="Times New Roman" panose="02020603050405020304" pitchFamily="18" charset="0"/>
              </a:rPr>
              <a:t>49.4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Arrow: Bent-Up 141"/>
          <p:cNvSpPr>
            <a:spLocks/>
          </p:cNvSpPr>
          <p:nvPr/>
        </p:nvSpPr>
        <p:spPr bwMode="auto">
          <a:xfrm flipV="1">
            <a:off x="3066034" y="3619506"/>
            <a:ext cx="743966" cy="583223"/>
          </a:xfrm>
          <a:custGeom>
            <a:avLst/>
            <a:gdLst>
              <a:gd name="T0" fmla="*/ 0 w 1863107"/>
              <a:gd name="T1" fmla="*/ 967346 h 1276350"/>
              <a:gd name="T2" fmla="*/ 1389517 w 1863107"/>
              <a:gd name="T3" fmla="*/ 967346 h 1276350"/>
              <a:gd name="T4" fmla="*/ 1389517 w 1863107"/>
              <a:gd name="T5" fmla="*/ 271939 h 1276350"/>
              <a:gd name="T6" fmla="*/ 1224932 w 1863107"/>
              <a:gd name="T7" fmla="*/ 271939 h 1276350"/>
              <a:gd name="T8" fmla="*/ 1544020 w 1863107"/>
              <a:gd name="T9" fmla="*/ 0 h 1276350"/>
              <a:gd name="T10" fmla="*/ 1863107 w 1863107"/>
              <a:gd name="T11" fmla="*/ 271939 h 1276350"/>
              <a:gd name="T12" fmla="*/ 1698522 w 1863107"/>
              <a:gd name="T13" fmla="*/ 271939 h 1276350"/>
              <a:gd name="T14" fmla="*/ 1698522 w 1863107"/>
              <a:gd name="T15" fmla="*/ 1276350 h 1276350"/>
              <a:gd name="T16" fmla="*/ 0 w 1863107"/>
              <a:gd name="T17" fmla="*/ 1276350 h 1276350"/>
              <a:gd name="T18" fmla="*/ 0 w 1863107"/>
              <a:gd name="T19" fmla="*/ 967346 h 12763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63107"/>
              <a:gd name="T31" fmla="*/ 0 h 1276350"/>
              <a:gd name="T32" fmla="*/ 1863107 w 1863107"/>
              <a:gd name="T33" fmla="*/ 1276350 h 12763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63107" h="1276350">
                <a:moveTo>
                  <a:pt x="0" y="967346"/>
                </a:moveTo>
                <a:lnTo>
                  <a:pt x="1389517" y="967346"/>
                </a:lnTo>
                <a:lnTo>
                  <a:pt x="1389517" y="271939"/>
                </a:lnTo>
                <a:lnTo>
                  <a:pt x="1224932" y="271939"/>
                </a:lnTo>
                <a:lnTo>
                  <a:pt x="1544020" y="0"/>
                </a:lnTo>
                <a:lnTo>
                  <a:pt x="1863107" y="271939"/>
                </a:lnTo>
                <a:lnTo>
                  <a:pt x="1698522" y="271939"/>
                </a:lnTo>
                <a:lnTo>
                  <a:pt x="1698522" y="1276350"/>
                </a:lnTo>
                <a:lnTo>
                  <a:pt x="0" y="1276350"/>
                </a:lnTo>
                <a:lnTo>
                  <a:pt x="0" y="967346"/>
                </a:lnTo>
                <a:close/>
              </a:path>
            </a:pathLst>
          </a:custGeom>
          <a:solidFill>
            <a:srgbClr val="FFC000"/>
          </a:solidFill>
          <a:ln>
            <a:noFill/>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6"/>
          <p:cNvSpPr>
            <a:spLocks noChangeArrowheads="1"/>
          </p:cNvSpPr>
          <p:nvPr/>
        </p:nvSpPr>
        <p:spPr bwMode="auto">
          <a:xfrm>
            <a:off x="-688423" y="319913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14" name="Rectangle 13"/>
          <p:cNvSpPr>
            <a:spLocks/>
          </p:cNvSpPr>
          <p:nvPr/>
        </p:nvSpPr>
        <p:spPr>
          <a:xfrm>
            <a:off x="3215616" y="4266487"/>
            <a:ext cx="943569" cy="556445"/>
          </a:xfrm>
          <a:prstGeom prst="rect">
            <a:avLst/>
          </a:prstGeom>
          <a:pattFill prst="pct10">
            <a:fgClr>
              <a:schemeClr val="accent3">
                <a:lumMod val="40000"/>
                <a:lumOff val="60000"/>
              </a:schemeClr>
            </a:fgClr>
            <a:bgClr>
              <a:schemeClr val="bg1"/>
            </a:bgClr>
          </a:pattFill>
          <a:ln w="25400" cap="flat" cmpd="dbl" algn="ctr">
            <a:solidFill>
              <a:srgbClr val="2B6A6C"/>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en-US" sz="1000" b="1" dirty="0">
                <a:effectLst/>
                <a:latin typeface="Trebuchet MS" panose="020B0603020202020204" pitchFamily="34" charset="0"/>
                <a:ea typeface="Times New Roman" panose="02020603050405020304" pitchFamily="18" charset="0"/>
                <a:cs typeface="Times New Roman" panose="02020603050405020304" pitchFamily="18" charset="0"/>
              </a:rPr>
              <a:t>Present Survey</a:t>
            </a:r>
            <a:endParaRPr lang="en-IN"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en-IN" sz="1100" dirty="0">
                <a:effectLst/>
                <a:latin typeface="Calibri" panose="020F0502020204030204" pitchFamily="34" charset="0"/>
                <a:ea typeface="Times New Roman" panose="02020603050405020304" pitchFamily="18" charset="0"/>
                <a:cs typeface="Times New Roman" panose="02020603050405020304" pitchFamily="18" charset="0"/>
              </a:rPr>
              <a:t>34.3</a:t>
            </a:r>
          </a:p>
        </p:txBody>
      </p:sp>
      <p:sp>
        <p:nvSpPr>
          <p:cNvPr id="17" name="Rectangle 107"/>
          <p:cNvSpPr>
            <a:spLocks/>
          </p:cNvSpPr>
          <p:nvPr/>
        </p:nvSpPr>
        <p:spPr bwMode="auto">
          <a:xfrm>
            <a:off x="4191000" y="3515621"/>
            <a:ext cx="966476" cy="349915"/>
          </a:xfrm>
          <a:prstGeom prst="rect">
            <a:avLst/>
          </a:prstGeom>
          <a:pattFill prst="pct10">
            <a:fgClr>
              <a:srgbClr val="FFE0C1"/>
            </a:fgClr>
            <a:bgClr>
              <a:srgbClr val="FFFFFF"/>
            </a:bgClr>
          </a:pattFill>
          <a:ln w="25400" cmpd="dbl">
            <a:solidFill>
              <a:srgbClr val="B80D4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solidFill>
                <a:effectLst/>
                <a:latin typeface="Trebuchet MS" panose="020B0603020202020204" pitchFamily="34" charset="0"/>
                <a:ea typeface="Times New Roman" panose="02020603050405020304" pitchFamily="18" charset="0"/>
                <a:cs typeface="Times New Roman" panose="02020603050405020304" pitchFamily="18" charset="0"/>
              </a:rPr>
              <a:t>Last Survey</a:t>
            </a: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000" b="1" dirty="0">
                <a:latin typeface="Trebuchet MS" panose="020B0603020202020204" pitchFamily="34" charset="0"/>
                <a:cs typeface="Times New Roman" panose="02020603050405020304" pitchFamily="18" charset="0"/>
              </a:rPr>
              <a:t>63.8</a:t>
            </a:r>
            <a:endParaRPr kumimoji="0" lang="en-US" altLang="en-US" sz="600" b="0" i="0" u="none" strike="noStrike" cap="none" normalizeH="0" baseline="0" dirty="0">
              <a:ln>
                <a:noFill/>
              </a:ln>
              <a:solidFill>
                <a:schemeClr val="tx1"/>
              </a:solidFill>
              <a:effectLst/>
            </a:endParaRPr>
          </a:p>
        </p:txBody>
      </p:sp>
      <p:sp>
        <p:nvSpPr>
          <p:cNvPr id="18" name="Rectangle 17"/>
          <p:cNvSpPr>
            <a:spLocks/>
          </p:cNvSpPr>
          <p:nvPr/>
        </p:nvSpPr>
        <p:spPr>
          <a:xfrm>
            <a:off x="5457231" y="4270079"/>
            <a:ext cx="943569" cy="556444"/>
          </a:xfrm>
          <a:prstGeom prst="rect">
            <a:avLst/>
          </a:prstGeom>
          <a:pattFill prst="pct10">
            <a:fgClr>
              <a:schemeClr val="accent3">
                <a:lumMod val="40000"/>
                <a:lumOff val="60000"/>
              </a:schemeClr>
            </a:fgClr>
            <a:bgClr>
              <a:schemeClr val="bg1"/>
            </a:bgClr>
          </a:pattFill>
          <a:ln w="25400" cap="flat" cmpd="dbl" algn="ctr">
            <a:solidFill>
              <a:srgbClr val="2B6A6C"/>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en-US" sz="1000" b="1" dirty="0">
                <a:effectLst/>
                <a:latin typeface="Trebuchet MS" panose="020B0603020202020204" pitchFamily="34" charset="0"/>
                <a:ea typeface="Times New Roman" panose="02020603050405020304" pitchFamily="18" charset="0"/>
                <a:cs typeface="Times New Roman" panose="02020603050405020304" pitchFamily="18" charset="0"/>
              </a:rPr>
              <a:t>Present Survey</a:t>
            </a:r>
            <a:endParaRPr lang="en-IN"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en-US" sz="1000" b="1" dirty="0">
                <a:latin typeface="Trebuchet MS" panose="020B0603020202020204" pitchFamily="34" charset="0"/>
                <a:ea typeface="Times New Roman" panose="02020603050405020304" pitchFamily="18" charset="0"/>
                <a:cs typeface="Times New Roman" panose="02020603050405020304" pitchFamily="18" charset="0"/>
              </a:rPr>
              <a:t>47.1</a:t>
            </a:r>
            <a:endParaRPr lang="en-IN"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1" name="Rectangle 10"/>
          <p:cNvSpPr/>
          <p:nvPr/>
        </p:nvSpPr>
        <p:spPr>
          <a:xfrm>
            <a:off x="4776718" y="3049455"/>
            <a:ext cx="1287532" cy="275588"/>
          </a:xfrm>
          <a:prstGeom prst="rect">
            <a:avLst/>
          </a:prstGeom>
        </p:spPr>
        <p:txBody>
          <a:bodyPr wrap="none">
            <a:spAutoFit/>
          </a:bodyPr>
          <a:lstStyle/>
          <a:p>
            <a:pPr algn="ctr">
              <a:lnSpc>
                <a:spcPct val="115000"/>
              </a:lnSpc>
              <a:spcAft>
                <a:spcPts val="1000"/>
              </a:spcAft>
            </a:pPr>
            <a:r>
              <a:rPr lang="en-US" sz="1100" b="1" dirty="0">
                <a:solidFill>
                  <a:srgbClr val="292733"/>
                </a:solidFill>
                <a:latin typeface="+mj-lt"/>
                <a:ea typeface="Times New Roman" panose="02020603050405020304" pitchFamily="18" charset="0"/>
                <a:cs typeface="Times New Roman" panose="02020603050405020304" pitchFamily="18" charset="0"/>
              </a:rPr>
              <a:t>Expectations Index</a:t>
            </a:r>
            <a:endParaRPr lang="en-IN" sz="1400" dirty="0">
              <a:effectLst/>
              <a:latin typeface="+mj-lt"/>
              <a:ea typeface="Times New Roman" panose="02020603050405020304" pitchFamily="18" charset="0"/>
              <a:cs typeface="Times New Roman" panose="02020603050405020304" pitchFamily="18" charset="0"/>
            </a:endParaRPr>
          </a:p>
        </p:txBody>
      </p:sp>
      <p:sp>
        <p:nvSpPr>
          <p:cNvPr id="21" name="Rectangle 20"/>
          <p:cNvSpPr/>
          <p:nvPr/>
        </p:nvSpPr>
        <p:spPr>
          <a:xfrm>
            <a:off x="2139857" y="3046412"/>
            <a:ext cx="1645002" cy="287002"/>
          </a:xfrm>
          <a:prstGeom prst="rect">
            <a:avLst/>
          </a:prstGeom>
        </p:spPr>
        <p:txBody>
          <a:bodyPr wrap="none">
            <a:spAutoFit/>
          </a:bodyPr>
          <a:lstStyle/>
          <a:p>
            <a:pPr algn="ctr">
              <a:lnSpc>
                <a:spcPct val="115000"/>
              </a:lnSpc>
              <a:spcAft>
                <a:spcPts val="1000"/>
              </a:spcAft>
            </a:pPr>
            <a:r>
              <a:rPr lang="en-US" sz="1100" b="1" dirty="0">
                <a:solidFill>
                  <a:srgbClr val="292733"/>
                </a:solidFill>
                <a:latin typeface="+mj-lt"/>
                <a:ea typeface="Times New Roman" panose="02020603050405020304" pitchFamily="18" charset="0"/>
                <a:cs typeface="Times New Roman" panose="02020603050405020304" pitchFamily="18" charset="0"/>
              </a:rPr>
              <a:t>Current Conditions Index</a:t>
            </a:r>
            <a:endParaRPr lang="en-IN" sz="1400" dirty="0">
              <a:effectLst/>
              <a:latin typeface="+mj-lt"/>
              <a:ea typeface="Times New Roman" panose="02020603050405020304" pitchFamily="18" charset="0"/>
              <a:cs typeface="Times New Roman" panose="02020603050405020304" pitchFamily="18" charset="0"/>
            </a:endParaRPr>
          </a:p>
        </p:txBody>
      </p:sp>
      <p:sp>
        <p:nvSpPr>
          <p:cNvPr id="19" name="Rectangle 90"/>
          <p:cNvSpPr>
            <a:spLocks/>
          </p:cNvSpPr>
          <p:nvPr/>
        </p:nvSpPr>
        <p:spPr bwMode="auto">
          <a:xfrm>
            <a:off x="2770089" y="4951412"/>
            <a:ext cx="3244850" cy="293687"/>
          </a:xfrm>
          <a:prstGeom prst="rect">
            <a:avLst/>
          </a:prstGeom>
          <a:solidFill>
            <a:srgbClr val="FFC000"/>
          </a:solidFill>
          <a:ln>
            <a:noFill/>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Overall Business Confidence Index</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 name="Rectangle 91"/>
          <p:cNvSpPr>
            <a:spLocks/>
          </p:cNvSpPr>
          <p:nvPr/>
        </p:nvSpPr>
        <p:spPr bwMode="auto">
          <a:xfrm>
            <a:off x="3013075" y="5408612"/>
            <a:ext cx="1254125" cy="508000"/>
          </a:xfrm>
          <a:prstGeom prst="rect">
            <a:avLst/>
          </a:prstGeom>
          <a:pattFill prst="pct10">
            <a:fgClr>
              <a:srgbClr val="FFE0C1"/>
            </a:fgClr>
            <a:bgClr>
              <a:srgbClr val="FFFFFF"/>
            </a:bgClr>
          </a:pattFill>
          <a:ln w="25400" cmpd="dbl">
            <a:solidFill>
              <a:srgbClr val="B80D4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solidFill>
                <a:effectLst/>
                <a:latin typeface="Trebuchet MS" panose="020B0603020202020204" pitchFamily="34" charset="0"/>
                <a:ea typeface="Times New Roman" panose="02020603050405020304" pitchFamily="18" charset="0"/>
                <a:cs typeface="Times New Roman" panose="02020603050405020304" pitchFamily="18" charset="0"/>
              </a:rPr>
              <a:t>Last Survey</a:t>
            </a:r>
            <a:endParaRPr kumimoji="0" lang="en-US" altLang="en-US"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solidFill>
                <a:effectLst/>
                <a:latin typeface="Trebuchet MS" panose="020B0603020202020204" pitchFamily="34" charset="0"/>
                <a:ea typeface="Times New Roman" panose="02020603050405020304" pitchFamily="18" charset="0"/>
                <a:cs typeface="Times New Roman" panose="02020603050405020304" pitchFamily="18" charset="0"/>
              </a:rPr>
              <a:t>59.0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4" name="Rectangle 10"/>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25" name="Rectangle 14"/>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26" name="Rectangle 25"/>
          <p:cNvSpPr/>
          <p:nvPr/>
        </p:nvSpPr>
        <p:spPr>
          <a:xfrm>
            <a:off x="2067057" y="6170612"/>
            <a:ext cx="4650915" cy="3485570"/>
          </a:xfrm>
          <a:prstGeom prst="rect">
            <a:avLst/>
          </a:prstGeom>
        </p:spPr>
        <p:txBody>
          <a:bodyPr wrap="square">
            <a:spAutoFit/>
          </a:bodyPr>
          <a:lstStyle/>
          <a:p>
            <a:pPr algn="just"/>
            <a:r>
              <a:rPr lang="en-US" sz="1050" dirty="0">
                <a:latin typeface="+mj-lt"/>
                <a:ea typeface="Times New Roman" panose="02020603050405020304" pitchFamily="18" charset="0"/>
                <a:cs typeface="Times New Roman" panose="02020603050405020304" pitchFamily="18" charset="0"/>
              </a:rPr>
              <a:t>Overall Business Confidence Index fell to its lowest level since the global financial crisis. The index value was reported at 42.9 in the present survey reflecting an  adverse impact of the Covid-19  pandemic on sentiments of corporate India. The corresponding index value in the previous round was 59.0. The assessment of respondents with regard to both current conditions as well as expectations noted a marked deterioration in the latest survey round. </a:t>
            </a:r>
          </a:p>
          <a:p>
            <a:pPr algn="just">
              <a:spcAft>
                <a:spcPts val="0"/>
              </a:spcAft>
            </a:pPr>
            <a:endParaRPr lang="en-US" sz="1050" dirty="0">
              <a:latin typeface="+mj-lt"/>
              <a:ea typeface="Times New Roman" panose="02020603050405020304" pitchFamily="18" charset="0"/>
              <a:cs typeface="Times New Roman" panose="02020603050405020304" pitchFamily="18" charset="0"/>
            </a:endParaRPr>
          </a:p>
          <a:p>
            <a:pPr algn="just">
              <a:spcAft>
                <a:spcPts val="0"/>
              </a:spcAft>
            </a:pPr>
            <a:r>
              <a:rPr lang="en-US" sz="1050" dirty="0">
                <a:latin typeface="+mj-lt"/>
                <a:ea typeface="Times New Roman" panose="02020603050405020304" pitchFamily="18" charset="0"/>
                <a:cs typeface="Times New Roman" panose="02020603050405020304" pitchFamily="18" charset="0"/>
              </a:rPr>
              <a:t>Global economic prospects have worsened significantly with the outbreak of coronavirus pandemic forcing the countries to adopt strict social distancing norms and lockdowns. Multilateral institutions have revised down the growth and trade forecast for the year considerably. The IMF in its recent release has downgraded global growth forecast and placed it in the contractionary zone for the year 2020. WTO too projected global merchandise trade flows to plummet anywhere between 13-32% during the year 2020. </a:t>
            </a:r>
          </a:p>
          <a:p>
            <a:pPr algn="just">
              <a:spcAft>
                <a:spcPts val="0"/>
              </a:spcAft>
            </a:pPr>
            <a:endParaRPr lang="en-US" sz="1050" dirty="0">
              <a:latin typeface="+mj-lt"/>
              <a:ea typeface="Times New Roman" panose="02020603050405020304" pitchFamily="18" charset="0"/>
              <a:cs typeface="Times New Roman" panose="02020603050405020304" pitchFamily="18" charset="0"/>
            </a:endParaRPr>
          </a:p>
          <a:p>
            <a:pPr algn="just">
              <a:spcAft>
                <a:spcPts val="0"/>
              </a:spcAft>
            </a:pPr>
            <a:r>
              <a:rPr lang="en-US" sz="1050" dirty="0"/>
              <a:t>The Indian economy was already going through a rough patch on the growth front and was also caught off guard with the sudden flaring up of the pandemic. However, timely action undertaken by the government on containing the spread of the virus should enable a quicker return to normalcy for the domestic economy at least. </a:t>
            </a:r>
            <a:endParaRPr lang="en-US" sz="1050" dirty="0">
              <a:latin typeface="+mj-lt"/>
              <a:ea typeface="Times New Roman" panose="02020603050405020304" pitchFamily="18" charset="0"/>
              <a:cs typeface="Times New Roman" panose="02020603050405020304" pitchFamily="18" charset="0"/>
            </a:endParaRPr>
          </a:p>
          <a:p>
            <a:pPr algn="just">
              <a:spcAft>
                <a:spcPts val="0"/>
              </a:spcAft>
            </a:pPr>
            <a:endParaRPr lang="en-US" sz="1050" dirty="0">
              <a:latin typeface="+mj-lt"/>
              <a:ea typeface="Times New Roman" panose="02020603050405020304" pitchFamily="18" charset="0"/>
              <a:cs typeface="Times New Roman" panose="02020603050405020304" pitchFamily="18" charset="0"/>
            </a:endParaRPr>
          </a:p>
        </p:txBody>
      </p:sp>
      <p:pic>
        <p:nvPicPr>
          <p:cNvPr id="28" name="Picture 27" descr="new_ficci_logo"/>
          <p:cNvPicPr/>
          <p:nvPr/>
        </p:nvPicPr>
        <p:blipFill>
          <a:blip r:embed="rId3" cstate="print"/>
          <a:srcRect/>
          <a:stretch>
            <a:fillRect/>
          </a:stretch>
        </p:blipFill>
        <p:spPr bwMode="auto">
          <a:xfrm>
            <a:off x="6096000" y="9332912"/>
            <a:ext cx="609600" cy="495300"/>
          </a:xfrm>
          <a:prstGeom prst="rect">
            <a:avLst/>
          </a:prstGeom>
          <a:noFill/>
          <a:ln w="9525">
            <a:noFill/>
            <a:miter lim="800000"/>
            <a:headEnd/>
            <a:tailEnd/>
          </a:ln>
        </p:spPr>
      </p:pic>
      <p:sp>
        <p:nvSpPr>
          <p:cNvPr id="9" name="Arrow: Down 8">
            <a:extLst>
              <a:ext uri="{FF2B5EF4-FFF2-40B4-BE49-F238E27FC236}">
                <a16:creationId xmlns:a16="http://schemas.microsoft.com/office/drawing/2014/main" id="{C8F11889-BA09-4265-A1FA-1A5F8EADB2D9}"/>
              </a:ext>
            </a:extLst>
          </p:cNvPr>
          <p:cNvSpPr/>
          <p:nvPr/>
        </p:nvSpPr>
        <p:spPr>
          <a:xfrm>
            <a:off x="4577746" y="5332412"/>
            <a:ext cx="1287532" cy="772215"/>
          </a:xfrm>
          <a:prstGeom prst="downArrow">
            <a:avLst/>
          </a:prstGeom>
          <a:pattFill prst="pct10">
            <a:fgClr>
              <a:srgbClr val="D4D3DD"/>
            </a:fgClr>
            <a:bgClr>
              <a:srgbClr val="FFFFFF"/>
            </a:bgClr>
          </a:pattFill>
          <a:ln w="28575" cmpd="dbl">
            <a:solidFill>
              <a:srgbClr val="2B6A6C"/>
            </a:solidFill>
            <a:miter lim="800000"/>
            <a:headEnd/>
            <a:tailEnd/>
          </a:ln>
        </p:spPr>
        <p:txBody>
          <a:bodyPr vert="horz" wrap="square" lIns="91440" tIns="45720" rIns="91440" bIns="45720" numCol="1" anchor="ctr" anchorCtr="0" compatLnSpc="1">
            <a:prstTxWarp prst="textNoShape">
              <a:avLst/>
            </a:prstTxWarp>
          </a:bodyPr>
          <a:lstStyle/>
          <a:p>
            <a:pPr algn="ctr" defTabSz="914400" eaLnBrk="0" fontAlgn="base" hangingPunct="0">
              <a:spcBef>
                <a:spcPct val="0"/>
              </a:spcBef>
              <a:spcAft>
                <a:spcPts val="600"/>
              </a:spcAft>
            </a:pPr>
            <a:r>
              <a:rPr lang="en-US" altLang="en-US" sz="1000" b="1" dirty="0">
                <a:latin typeface="Trebuchet MS" panose="020B0603020202020204" pitchFamily="34" charset="0"/>
                <a:ea typeface="Times New Roman" panose="02020603050405020304" pitchFamily="18" charset="0"/>
                <a:cs typeface="Times New Roman" panose="02020603050405020304" pitchFamily="18" charset="0"/>
              </a:rPr>
              <a:t>Present Survey</a:t>
            </a:r>
            <a:endParaRPr lang="en-US" altLang="en-US" sz="600" dirty="0"/>
          </a:p>
          <a:p>
            <a:pPr algn="ctr" defTabSz="914400" eaLnBrk="0" fontAlgn="base" hangingPunct="0">
              <a:spcBef>
                <a:spcPct val="0"/>
              </a:spcBef>
            </a:pPr>
            <a:r>
              <a:rPr lang="en-US" sz="1000" b="1" dirty="0">
                <a:latin typeface="Trebuchet MS" panose="020B0603020202020204" pitchFamily="34" charset="0"/>
                <a:cs typeface="Times New Roman" panose="02020603050405020304" pitchFamily="18" charset="0"/>
              </a:rPr>
              <a:t>42.9</a:t>
            </a:r>
            <a:endParaRPr lang="en-US" sz="1000" b="1" dirty="0">
              <a:solidFill>
                <a:schemeClr val="tx1"/>
              </a:solidFill>
              <a:latin typeface="Trebuchet MS" panose="020B0603020202020204" pitchFamily="34" charset="0"/>
              <a:cs typeface="Times New Roman" panose="02020603050405020304" pitchFamily="18" charset="0"/>
            </a:endParaRPr>
          </a:p>
        </p:txBody>
      </p:sp>
      <p:sp>
        <p:nvSpPr>
          <p:cNvPr id="27" name="Arrow: Bent-Up 141"/>
          <p:cNvSpPr>
            <a:spLocks/>
          </p:cNvSpPr>
          <p:nvPr/>
        </p:nvSpPr>
        <p:spPr bwMode="auto">
          <a:xfrm flipV="1">
            <a:off x="5270973" y="3584074"/>
            <a:ext cx="743966" cy="629301"/>
          </a:xfrm>
          <a:custGeom>
            <a:avLst/>
            <a:gdLst>
              <a:gd name="T0" fmla="*/ 0 w 1863107"/>
              <a:gd name="T1" fmla="*/ 967346 h 1276350"/>
              <a:gd name="T2" fmla="*/ 1389517 w 1863107"/>
              <a:gd name="T3" fmla="*/ 967346 h 1276350"/>
              <a:gd name="T4" fmla="*/ 1389517 w 1863107"/>
              <a:gd name="T5" fmla="*/ 271939 h 1276350"/>
              <a:gd name="T6" fmla="*/ 1224932 w 1863107"/>
              <a:gd name="T7" fmla="*/ 271939 h 1276350"/>
              <a:gd name="T8" fmla="*/ 1544020 w 1863107"/>
              <a:gd name="T9" fmla="*/ 0 h 1276350"/>
              <a:gd name="T10" fmla="*/ 1863107 w 1863107"/>
              <a:gd name="T11" fmla="*/ 271939 h 1276350"/>
              <a:gd name="T12" fmla="*/ 1698522 w 1863107"/>
              <a:gd name="T13" fmla="*/ 271939 h 1276350"/>
              <a:gd name="T14" fmla="*/ 1698522 w 1863107"/>
              <a:gd name="T15" fmla="*/ 1276350 h 1276350"/>
              <a:gd name="T16" fmla="*/ 0 w 1863107"/>
              <a:gd name="T17" fmla="*/ 1276350 h 1276350"/>
              <a:gd name="T18" fmla="*/ 0 w 1863107"/>
              <a:gd name="T19" fmla="*/ 967346 h 12763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63107"/>
              <a:gd name="T31" fmla="*/ 0 h 1276350"/>
              <a:gd name="T32" fmla="*/ 1863107 w 1863107"/>
              <a:gd name="T33" fmla="*/ 1276350 h 12763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63107" h="1276350">
                <a:moveTo>
                  <a:pt x="0" y="967346"/>
                </a:moveTo>
                <a:lnTo>
                  <a:pt x="1389517" y="967346"/>
                </a:lnTo>
                <a:lnTo>
                  <a:pt x="1389517" y="271939"/>
                </a:lnTo>
                <a:lnTo>
                  <a:pt x="1224932" y="271939"/>
                </a:lnTo>
                <a:lnTo>
                  <a:pt x="1544020" y="0"/>
                </a:lnTo>
                <a:lnTo>
                  <a:pt x="1863107" y="271939"/>
                </a:lnTo>
                <a:lnTo>
                  <a:pt x="1698522" y="271939"/>
                </a:lnTo>
                <a:lnTo>
                  <a:pt x="1698522" y="1276350"/>
                </a:lnTo>
                <a:lnTo>
                  <a:pt x="0" y="1276350"/>
                </a:lnTo>
                <a:lnTo>
                  <a:pt x="0" y="967346"/>
                </a:lnTo>
                <a:close/>
              </a:path>
            </a:pathLst>
          </a:custGeom>
          <a:solidFill>
            <a:srgbClr val="FFC000"/>
          </a:solidFill>
          <a:ln>
            <a:noFill/>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60625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892040" y="1983422"/>
            <a:ext cx="1965960" cy="791940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pPr algn="ctr"/>
            <a:endParaRPr lang="en-US" dirty="0">
              <a:latin typeface="Garamond" pitchFamily="18" charset="0"/>
            </a:endParaRPr>
          </a:p>
        </p:txBody>
      </p:sp>
      <p:sp>
        <p:nvSpPr>
          <p:cNvPr id="6" name="Rectangle 5"/>
          <p:cNvSpPr/>
          <p:nvPr/>
        </p:nvSpPr>
        <p:spPr>
          <a:xfrm>
            <a:off x="0" y="1983422"/>
            <a:ext cx="4892040" cy="438024"/>
          </a:xfrm>
          <a:prstGeom prst="rect">
            <a:avLst/>
          </a:prstGeom>
          <a:solidFill>
            <a:srgbClr val="B80D48"/>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r>
              <a:rPr lang="en-IN" b="1" i="1" dirty="0">
                <a:solidFill>
                  <a:schemeClr val="bg1"/>
                </a:solidFill>
              </a:rPr>
              <a:t>Operational Parameters</a:t>
            </a:r>
          </a:p>
        </p:txBody>
      </p:sp>
      <p:sp>
        <p:nvSpPr>
          <p:cNvPr id="12" name="TextBox 11"/>
          <p:cNvSpPr txBox="1"/>
          <p:nvPr/>
        </p:nvSpPr>
        <p:spPr>
          <a:xfrm>
            <a:off x="0" y="659825"/>
            <a:ext cx="5181600" cy="584739"/>
          </a:xfrm>
          <a:prstGeom prst="rect">
            <a:avLst/>
          </a:prstGeom>
          <a:noFill/>
        </p:spPr>
        <p:txBody>
          <a:bodyPr wrap="square" lIns="91405" tIns="45702" rIns="91405" bIns="45702" rtlCol="0">
            <a:spAutoFit/>
          </a:bodyPr>
          <a:lstStyle/>
          <a:p>
            <a:r>
              <a:rPr lang="en-US" sz="3200" b="1" dirty="0">
                <a:solidFill>
                  <a:schemeClr val="bg1"/>
                </a:solidFill>
                <a:latin typeface="Garamond" pitchFamily="18" charset="0"/>
              </a:rPr>
              <a:t>Business Confidence Survey</a:t>
            </a:r>
          </a:p>
        </p:txBody>
      </p:sp>
      <p:sp>
        <p:nvSpPr>
          <p:cNvPr id="2" name="Rectangle 2"/>
          <p:cNvSpPr>
            <a:spLocks noChangeArrowheads="1"/>
          </p:cNvSpPr>
          <p:nvPr/>
        </p:nvSpPr>
        <p:spPr bwMode="auto">
          <a:xfrm>
            <a:off x="0" y="43879"/>
            <a:ext cx="184660" cy="36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05" tIns="45702" rIns="91405" bIns="45702" numCol="1" anchor="ctr" anchorCtr="0" compatLnSpc="1">
            <a:prstTxWarp prst="textNoShape">
              <a:avLst/>
            </a:prstTxWarp>
            <a:spAutoFit/>
          </a:bodyPr>
          <a:lstStyle/>
          <a:p>
            <a:endParaRPr lang="en-IN" dirty="0"/>
          </a:p>
        </p:txBody>
      </p:sp>
      <p:sp>
        <p:nvSpPr>
          <p:cNvPr id="20" name="TextBox 19"/>
          <p:cNvSpPr txBox="1"/>
          <p:nvPr/>
        </p:nvSpPr>
        <p:spPr>
          <a:xfrm>
            <a:off x="5045284" y="3503612"/>
            <a:ext cx="1660316" cy="5232165"/>
          </a:xfrm>
          <a:prstGeom prst="rect">
            <a:avLst/>
          </a:prstGeom>
          <a:noFill/>
        </p:spPr>
        <p:txBody>
          <a:bodyPr wrap="square" lIns="91405" tIns="45702" rIns="91405" bIns="45702" rtlCol="0">
            <a:spAutoFit/>
          </a:bodyPr>
          <a:lstStyle/>
          <a:p>
            <a:pPr algn="ctr"/>
            <a:r>
              <a:rPr lang="en-US" sz="1200" b="1" dirty="0">
                <a:solidFill>
                  <a:srgbClr val="2B6A6C"/>
                </a:solidFill>
              </a:rPr>
              <a:t>Investment outlook subdued…. </a:t>
            </a:r>
          </a:p>
          <a:p>
            <a:pPr algn="ctr"/>
            <a:endParaRPr lang="en-US" sz="1200" b="1" dirty="0">
              <a:solidFill>
                <a:srgbClr val="2B6A6C"/>
              </a:solidFill>
            </a:endParaRPr>
          </a:p>
          <a:p>
            <a:pPr algn="ctr"/>
            <a:endParaRPr lang="en-US" sz="1100" b="1" i="1" dirty="0">
              <a:solidFill>
                <a:srgbClr val="2B6A6C"/>
              </a:solidFill>
            </a:endParaRPr>
          </a:p>
          <a:p>
            <a:pPr algn="ctr"/>
            <a:endParaRPr lang="en-IN" sz="1200" b="1" dirty="0">
              <a:solidFill>
                <a:srgbClr val="2B6A6C"/>
              </a:solidFill>
            </a:endParaRPr>
          </a:p>
          <a:p>
            <a:pPr algn="ctr"/>
            <a:endParaRPr lang="en-IN" sz="1200" b="1" dirty="0">
              <a:solidFill>
                <a:srgbClr val="2B6A6C"/>
              </a:solidFill>
            </a:endParaRPr>
          </a:p>
          <a:p>
            <a:pPr algn="ctr"/>
            <a:endParaRPr lang="en-IN" sz="1200" b="1" dirty="0">
              <a:solidFill>
                <a:srgbClr val="2B6A6C"/>
              </a:solidFill>
            </a:endParaRPr>
          </a:p>
          <a:p>
            <a:pPr algn="ctr"/>
            <a:endParaRPr lang="en-IN" sz="1200" b="1" dirty="0">
              <a:solidFill>
                <a:srgbClr val="2B6A6C"/>
              </a:solidFill>
            </a:endParaRPr>
          </a:p>
          <a:p>
            <a:pPr algn="ctr"/>
            <a:endParaRPr lang="en-IN" sz="1200" b="1" dirty="0">
              <a:solidFill>
                <a:srgbClr val="2B6A6C"/>
              </a:solidFill>
            </a:endParaRPr>
          </a:p>
          <a:p>
            <a:pPr algn="ctr"/>
            <a:endParaRPr lang="en-IN" sz="1200" b="1" dirty="0">
              <a:solidFill>
                <a:srgbClr val="2B6A6C"/>
              </a:solidFill>
            </a:endParaRPr>
          </a:p>
          <a:p>
            <a:pPr algn="ctr"/>
            <a:endParaRPr lang="en-IN" sz="1200" b="1" dirty="0">
              <a:solidFill>
                <a:srgbClr val="2B6A6C"/>
              </a:solidFill>
            </a:endParaRPr>
          </a:p>
          <a:p>
            <a:pPr algn="ctr"/>
            <a:endParaRPr lang="en-IN" sz="1200" b="1" dirty="0">
              <a:solidFill>
                <a:srgbClr val="2B6A6C"/>
              </a:solidFill>
            </a:endParaRPr>
          </a:p>
          <a:p>
            <a:pPr algn="ctr"/>
            <a:endParaRPr lang="en-IN" sz="1200" b="1" dirty="0">
              <a:solidFill>
                <a:srgbClr val="2B6A6C"/>
              </a:solidFill>
            </a:endParaRPr>
          </a:p>
          <a:p>
            <a:pPr algn="ctr"/>
            <a:endParaRPr lang="en-IN" sz="1200" b="1" dirty="0">
              <a:solidFill>
                <a:srgbClr val="2B6A6C"/>
              </a:solidFill>
            </a:endParaRPr>
          </a:p>
          <a:p>
            <a:pPr algn="ctr"/>
            <a:endParaRPr lang="en-IN"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IN" sz="1200" b="1" dirty="0">
              <a:solidFill>
                <a:srgbClr val="2B6A6C"/>
              </a:solidFill>
            </a:endParaRPr>
          </a:p>
          <a:p>
            <a:pPr algn="ctr"/>
            <a:endParaRPr lang="en-IN" sz="1200" b="1" dirty="0">
              <a:solidFill>
                <a:srgbClr val="2B6A6C"/>
              </a:solidFill>
            </a:endParaRPr>
          </a:p>
          <a:p>
            <a:pPr algn="ctr"/>
            <a:r>
              <a:rPr lang="en-IN" sz="1200" b="1" dirty="0">
                <a:solidFill>
                  <a:srgbClr val="2B6A6C"/>
                </a:solidFill>
              </a:rPr>
              <a:t>…</a:t>
            </a:r>
            <a:r>
              <a:rPr lang="en-US" sz="1200" b="1" dirty="0">
                <a:solidFill>
                  <a:srgbClr val="2B6A6C"/>
                </a:solidFill>
              </a:rPr>
              <a:t>Sales prospects witness deterioration…</a:t>
            </a:r>
          </a:p>
          <a:p>
            <a:pPr algn="ctr"/>
            <a:endParaRPr lang="en-IN" sz="1200" b="1" dirty="0">
              <a:solidFill>
                <a:srgbClr val="2B6A6C"/>
              </a:solidFill>
            </a:endParaRPr>
          </a:p>
          <a:p>
            <a:pPr algn="ctr"/>
            <a:endParaRPr lang="en-US" sz="1200" b="1" dirty="0">
              <a:solidFill>
                <a:srgbClr val="2B6A6C"/>
              </a:solidFill>
            </a:endParaRPr>
          </a:p>
          <a:p>
            <a:pPr algn="ctr"/>
            <a:endParaRPr lang="en-US" sz="1100" b="1" i="1" dirty="0">
              <a:solidFill>
                <a:srgbClr val="2B6A6C"/>
              </a:solidFill>
            </a:endParaRPr>
          </a:p>
        </p:txBody>
      </p:sp>
      <p:sp>
        <p:nvSpPr>
          <p:cNvPr id="18" name="TextBox 17"/>
          <p:cNvSpPr txBox="1"/>
          <p:nvPr/>
        </p:nvSpPr>
        <p:spPr>
          <a:xfrm>
            <a:off x="0" y="2632438"/>
            <a:ext cx="1600199" cy="261574"/>
          </a:xfrm>
          <a:prstGeom prst="rect">
            <a:avLst/>
          </a:prstGeom>
          <a:solidFill>
            <a:srgbClr val="FFC000"/>
          </a:solidFill>
        </p:spPr>
        <p:txBody>
          <a:bodyPr wrap="square" lIns="91405" tIns="45702" rIns="91405" bIns="45702" rtlCol="0">
            <a:spAutoFit/>
          </a:bodyPr>
          <a:lstStyle/>
          <a:p>
            <a:r>
              <a:rPr lang="en-US" sz="1100" b="1" i="1" dirty="0"/>
              <a:t>Investments</a:t>
            </a:r>
          </a:p>
        </p:txBody>
      </p:sp>
      <p:sp>
        <p:nvSpPr>
          <p:cNvPr id="23" name="Text Box 1"/>
          <p:cNvSpPr txBox="1"/>
          <p:nvPr/>
        </p:nvSpPr>
        <p:spPr>
          <a:xfrm>
            <a:off x="3352800" y="2894012"/>
            <a:ext cx="1590675" cy="247650"/>
          </a:xfrm>
          <a:prstGeom prst="rect">
            <a:avLst/>
          </a:prstGeom>
        </p:spPr>
        <p:txBody>
          <a:bodyPr wrap="square" rtlCol="0"/>
          <a:lstStyle/>
          <a:p>
            <a:pPr>
              <a:spcAft>
                <a:spcPts val="0"/>
              </a:spcAft>
            </a:pPr>
            <a:r>
              <a:rPr lang="en-IN" sz="900" dirty="0">
                <a:effectLst/>
                <a:latin typeface="Calibri" panose="020F0502020204030204" pitchFamily="34" charset="0"/>
                <a:ea typeface="Times New Roman" panose="02020603050405020304" pitchFamily="18" charset="0"/>
                <a:cs typeface="Times New Roman" panose="02020603050405020304" pitchFamily="18" charset="0"/>
              </a:rPr>
              <a:t> </a:t>
            </a:r>
            <a:r>
              <a:rPr lang="en-IN" sz="800" i="1" dirty="0">
                <a:effectLst/>
                <a:latin typeface="Calibri" panose="020F0502020204030204" pitchFamily="34" charset="0"/>
                <a:ea typeface="Times New Roman" panose="02020603050405020304" pitchFamily="18" charset="0"/>
                <a:cs typeface="Times New Roman" panose="02020603050405020304" pitchFamily="18" charset="0"/>
              </a:rPr>
              <a:t>(Proportion of respondents)</a:t>
            </a:r>
            <a:endParaRPr lang="en-IN" sz="1100" i="1" dirty="0">
              <a:effectLst/>
              <a:latin typeface="Times New Roman" panose="02020603050405020304" pitchFamily="18" charset="0"/>
              <a:ea typeface="Times New Roman" panose="02020603050405020304" pitchFamily="18" charset="0"/>
            </a:endParaRPr>
          </a:p>
        </p:txBody>
      </p:sp>
      <p:sp>
        <p:nvSpPr>
          <p:cNvPr id="25" name="Text Box 105"/>
          <p:cNvSpPr txBox="1"/>
          <p:nvPr/>
        </p:nvSpPr>
        <p:spPr>
          <a:xfrm>
            <a:off x="7301" y="3054680"/>
            <a:ext cx="2343130" cy="204913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1050" dirty="0">
                <a:ea typeface="Times New Roman" panose="02020603050405020304" pitchFamily="18" charset="0"/>
                <a:cs typeface="Times New Roman" panose="02020603050405020304" pitchFamily="18" charset="0"/>
              </a:rPr>
              <a:t>An increase was noted in the proportion of respondents citing decline in investments going ahead. About 38% participants anticipated lower investments in next six months vis-a-vis 30% stating likewise in the previous round.</a:t>
            </a:r>
            <a:endParaRPr lang="en-US" sz="1050" dirty="0">
              <a:effectLst/>
              <a:latin typeface="+mj-lt"/>
              <a:ea typeface="Times New Roman" panose="02020603050405020304" pitchFamily="18" charset="0"/>
              <a:cs typeface="Times New Roman" panose="02020603050405020304" pitchFamily="18" charset="0"/>
            </a:endParaRPr>
          </a:p>
          <a:p>
            <a:pPr algn="just">
              <a:spcAft>
                <a:spcPts val="0"/>
              </a:spcAft>
            </a:pPr>
            <a:endParaRPr lang="en-US" sz="1050" dirty="0">
              <a:latin typeface="+mj-lt"/>
              <a:ea typeface="Times New Roman" panose="02020603050405020304" pitchFamily="18" charset="0"/>
              <a:cs typeface="Times New Roman" panose="02020603050405020304" pitchFamily="18" charset="0"/>
            </a:endParaRPr>
          </a:p>
          <a:p>
            <a:pPr algn="just"/>
            <a:r>
              <a:rPr lang="en-US" sz="1050" dirty="0">
                <a:ea typeface="Times New Roman" panose="02020603050405020304" pitchFamily="18" charset="0"/>
                <a:cs typeface="Times New Roman" panose="02020603050405020304" pitchFamily="18" charset="0"/>
              </a:rPr>
              <a:t>However, The proportion of respondents citing ‘higher to much higher’ investments in the coming six months remained at similar levels in the current  survey  when compared to the previous round. </a:t>
            </a:r>
          </a:p>
          <a:p>
            <a:pPr algn="just">
              <a:spcAft>
                <a:spcPts val="0"/>
              </a:spcAft>
            </a:pPr>
            <a:endParaRPr lang="en-US" sz="1050" dirty="0">
              <a:effectLst/>
              <a:latin typeface="+mj-lt"/>
              <a:ea typeface="Times New Roman" panose="02020603050405020304" pitchFamily="18" charset="0"/>
              <a:cs typeface="Times New Roman" panose="02020603050405020304" pitchFamily="18" charset="0"/>
            </a:endParaRPr>
          </a:p>
          <a:p>
            <a:pPr algn="just">
              <a:spcAft>
                <a:spcPts val="0"/>
              </a:spcAft>
            </a:pPr>
            <a:endParaRPr lang="en-US" sz="900" dirty="0">
              <a:latin typeface="+mj-lt"/>
              <a:ea typeface="Times New Roman" panose="02020603050405020304" pitchFamily="18" charset="0"/>
              <a:cs typeface="Times New Roman" panose="02020603050405020304" pitchFamily="18" charset="0"/>
            </a:endParaRPr>
          </a:p>
        </p:txBody>
      </p:sp>
      <p:sp>
        <p:nvSpPr>
          <p:cNvPr id="32" name="Rectangle 31"/>
          <p:cNvSpPr/>
          <p:nvPr/>
        </p:nvSpPr>
        <p:spPr>
          <a:xfrm>
            <a:off x="152551" y="9142412"/>
            <a:ext cx="838049" cy="6858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IN"/>
          </a:p>
        </p:txBody>
      </p:sp>
      <p:pic>
        <p:nvPicPr>
          <p:cNvPr id="33" name="Picture 32" descr="new_ficci_logo"/>
          <p:cNvPicPr/>
          <p:nvPr/>
        </p:nvPicPr>
        <p:blipFill>
          <a:blip r:embed="rId3" cstate="print"/>
          <a:srcRect/>
          <a:stretch>
            <a:fillRect/>
          </a:stretch>
        </p:blipFill>
        <p:spPr bwMode="auto">
          <a:xfrm>
            <a:off x="152551" y="9177708"/>
            <a:ext cx="609600" cy="495300"/>
          </a:xfrm>
          <a:prstGeom prst="rect">
            <a:avLst/>
          </a:prstGeom>
          <a:noFill/>
          <a:ln w="9525">
            <a:noFill/>
            <a:miter lim="800000"/>
            <a:headEnd/>
            <a:tailEnd/>
          </a:ln>
        </p:spPr>
      </p:pic>
      <p:sp>
        <p:nvSpPr>
          <p:cNvPr id="19" name="TextBox 18">
            <a:extLst>
              <a:ext uri="{FF2B5EF4-FFF2-40B4-BE49-F238E27FC236}">
                <a16:creationId xmlns:a16="http://schemas.microsoft.com/office/drawing/2014/main" id="{38EA4865-EFE4-425C-BC90-11141DEE2672}"/>
              </a:ext>
            </a:extLst>
          </p:cNvPr>
          <p:cNvSpPr txBox="1"/>
          <p:nvPr/>
        </p:nvSpPr>
        <p:spPr>
          <a:xfrm>
            <a:off x="3303801" y="6430948"/>
            <a:ext cx="1600199" cy="261574"/>
          </a:xfrm>
          <a:prstGeom prst="rect">
            <a:avLst/>
          </a:prstGeom>
          <a:solidFill>
            <a:srgbClr val="FFC000"/>
          </a:solidFill>
        </p:spPr>
        <p:txBody>
          <a:bodyPr wrap="square" lIns="91405" tIns="45702" rIns="91405" bIns="45702" rtlCol="0">
            <a:spAutoFit/>
          </a:bodyPr>
          <a:lstStyle/>
          <a:p>
            <a:r>
              <a:rPr lang="en-US" sz="1100" b="1" i="1" dirty="0"/>
              <a:t>Sales</a:t>
            </a:r>
          </a:p>
        </p:txBody>
      </p:sp>
      <p:sp>
        <p:nvSpPr>
          <p:cNvPr id="21" name="Text Box 1">
            <a:extLst>
              <a:ext uri="{FF2B5EF4-FFF2-40B4-BE49-F238E27FC236}">
                <a16:creationId xmlns:a16="http://schemas.microsoft.com/office/drawing/2014/main" id="{7F155516-2F72-4EAB-9A44-92D0BDC91BC3}"/>
              </a:ext>
            </a:extLst>
          </p:cNvPr>
          <p:cNvSpPr txBox="1"/>
          <p:nvPr/>
        </p:nvSpPr>
        <p:spPr>
          <a:xfrm>
            <a:off x="990600" y="6742470"/>
            <a:ext cx="1590675" cy="247650"/>
          </a:xfrm>
          <a:prstGeom prst="rect">
            <a:avLst/>
          </a:prstGeom>
        </p:spPr>
        <p:txBody>
          <a:bodyPr wrap="square" rtlCol="0"/>
          <a:lstStyle/>
          <a:p>
            <a:pPr>
              <a:spcAft>
                <a:spcPts val="0"/>
              </a:spcAft>
            </a:pPr>
            <a:r>
              <a:rPr lang="en-IN" sz="900" dirty="0">
                <a:effectLst/>
                <a:latin typeface="Calibri" panose="020F0502020204030204" pitchFamily="34" charset="0"/>
                <a:ea typeface="Times New Roman" panose="02020603050405020304" pitchFamily="18" charset="0"/>
                <a:cs typeface="Times New Roman" panose="02020603050405020304" pitchFamily="18" charset="0"/>
              </a:rPr>
              <a:t> </a:t>
            </a:r>
            <a:r>
              <a:rPr lang="en-IN" sz="800" i="1" dirty="0">
                <a:effectLst/>
                <a:latin typeface="Calibri" panose="020F0502020204030204" pitchFamily="34" charset="0"/>
                <a:ea typeface="Times New Roman" panose="02020603050405020304" pitchFamily="18" charset="0"/>
                <a:cs typeface="Times New Roman" panose="02020603050405020304" pitchFamily="18" charset="0"/>
              </a:rPr>
              <a:t>(Proportion of respondents)</a:t>
            </a:r>
            <a:endParaRPr lang="en-IN" sz="1100" i="1" dirty="0">
              <a:effectLst/>
              <a:latin typeface="Times New Roman" panose="02020603050405020304" pitchFamily="18" charset="0"/>
              <a:ea typeface="Times New Roman" panose="02020603050405020304" pitchFamily="18" charset="0"/>
            </a:endParaRPr>
          </a:p>
        </p:txBody>
      </p:sp>
      <p:sp>
        <p:nvSpPr>
          <p:cNvPr id="24" name="Rectangle 23">
            <a:extLst>
              <a:ext uri="{FF2B5EF4-FFF2-40B4-BE49-F238E27FC236}">
                <a16:creationId xmlns:a16="http://schemas.microsoft.com/office/drawing/2014/main" id="{3988D768-BAEB-404A-A345-61FB24CFAEA3}"/>
              </a:ext>
            </a:extLst>
          </p:cNvPr>
          <p:cNvSpPr/>
          <p:nvPr/>
        </p:nvSpPr>
        <p:spPr>
          <a:xfrm>
            <a:off x="2619535" y="6780212"/>
            <a:ext cx="2257265" cy="2846933"/>
          </a:xfrm>
          <a:prstGeom prst="rect">
            <a:avLst/>
          </a:prstGeom>
        </p:spPr>
        <p:txBody>
          <a:bodyPr wrap="square">
            <a:spAutoFit/>
          </a:bodyPr>
          <a:lstStyle/>
          <a:p>
            <a:pPr algn="just">
              <a:spcAft>
                <a:spcPts val="0"/>
              </a:spcAft>
            </a:pPr>
            <a:r>
              <a:rPr lang="en-US" sz="1050" dirty="0">
                <a:ea typeface="Times New Roman" panose="02020603050405020304" pitchFamily="18" charset="0"/>
                <a:cs typeface="Times New Roman" panose="02020603050405020304" pitchFamily="18" charset="0"/>
              </a:rPr>
              <a:t>Latest survey results report a fall in the outlook of respondents with respect to sales. </a:t>
            </a:r>
          </a:p>
          <a:p>
            <a:pPr algn="just">
              <a:spcAft>
                <a:spcPts val="0"/>
              </a:spcAft>
            </a:pPr>
            <a:endParaRPr lang="en-US" sz="1050" dirty="0">
              <a:ea typeface="Times New Roman" panose="02020603050405020304" pitchFamily="18" charset="0"/>
              <a:cs typeface="Times New Roman" panose="02020603050405020304" pitchFamily="18" charset="0"/>
            </a:endParaRPr>
          </a:p>
          <a:p>
            <a:pPr algn="just"/>
            <a:r>
              <a:rPr lang="en-US" sz="1050" dirty="0">
                <a:ea typeface="Times New Roman" panose="02020603050405020304" pitchFamily="18" charset="0"/>
                <a:cs typeface="Times New Roman" panose="02020603050405020304" pitchFamily="18" charset="0"/>
              </a:rPr>
              <a:t>A sharp increase was noticed in the proportion of respondents anticipating lower sales in next six months (from 17% in previous round to 53% currently). </a:t>
            </a:r>
            <a:r>
              <a:rPr lang="en-US" sz="1100" dirty="0">
                <a:ea typeface="Times New Roman" panose="02020603050405020304" pitchFamily="18" charset="0"/>
                <a:cs typeface="Times New Roman" panose="02020603050405020304" pitchFamily="18" charset="0"/>
              </a:rPr>
              <a:t> </a:t>
            </a:r>
            <a:endParaRPr lang="en-IN" sz="1100" dirty="0">
              <a:ea typeface="Times New Roman" panose="02020603050405020304" pitchFamily="18" charset="0"/>
              <a:cs typeface="Times New Roman" panose="02020603050405020304" pitchFamily="18" charset="0"/>
            </a:endParaRPr>
          </a:p>
          <a:p>
            <a:pPr algn="just">
              <a:spcAft>
                <a:spcPts val="0"/>
              </a:spcAft>
            </a:pPr>
            <a:endParaRPr lang="en-US" sz="1050" dirty="0">
              <a:ea typeface="Times New Roman" panose="02020603050405020304" pitchFamily="18" charset="0"/>
              <a:cs typeface="Times New Roman" panose="02020603050405020304" pitchFamily="18" charset="0"/>
            </a:endParaRPr>
          </a:p>
          <a:p>
            <a:pPr algn="just"/>
            <a:r>
              <a:rPr lang="en-US" sz="1050" dirty="0">
                <a:ea typeface="Times New Roman" panose="02020603050405020304" pitchFamily="18" charset="0"/>
                <a:cs typeface="Times New Roman" panose="02020603050405020304" pitchFamily="18" charset="0"/>
              </a:rPr>
              <a:t>Furthermore, only about 35% participating companies anticipated an increase in sales over  next two quarters,  vis-à-vis 43% respondents stating likewise in the previous round. </a:t>
            </a:r>
          </a:p>
          <a:p>
            <a:pPr algn="just">
              <a:spcAft>
                <a:spcPts val="0"/>
              </a:spcAft>
            </a:pPr>
            <a:endParaRPr lang="en-US" sz="1050" dirty="0">
              <a:ea typeface="Times New Roman" panose="02020603050405020304" pitchFamily="18" charset="0"/>
              <a:cs typeface="Times New Roman" panose="02020603050405020304" pitchFamily="18" charset="0"/>
            </a:endParaRPr>
          </a:p>
          <a:p>
            <a:pPr algn="just">
              <a:spcAft>
                <a:spcPts val="0"/>
              </a:spcAft>
            </a:pPr>
            <a:endParaRPr lang="en-US" sz="1050" dirty="0">
              <a:ea typeface="Times New Roman" panose="02020603050405020304" pitchFamily="18" charset="0"/>
              <a:cs typeface="Times New Roman" panose="02020603050405020304" pitchFamily="18" charset="0"/>
            </a:endParaRPr>
          </a:p>
        </p:txBody>
      </p:sp>
      <p:sp>
        <p:nvSpPr>
          <p:cNvPr id="22" name="Text Box 105">
            <a:extLst>
              <a:ext uri="{FF2B5EF4-FFF2-40B4-BE49-F238E27FC236}">
                <a16:creationId xmlns:a16="http://schemas.microsoft.com/office/drawing/2014/main" id="{CDA4C3F2-BD97-4BFC-A121-8EAD60700511}"/>
              </a:ext>
            </a:extLst>
          </p:cNvPr>
          <p:cNvSpPr txBox="1"/>
          <p:nvPr/>
        </p:nvSpPr>
        <p:spPr>
          <a:xfrm>
            <a:off x="-8882" y="5252729"/>
            <a:ext cx="4846693" cy="99408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en-US" sz="1050" dirty="0">
              <a:ea typeface="Times New Roman" panose="02020603050405020304" pitchFamily="18" charset="0"/>
              <a:cs typeface="Times New Roman" panose="02020603050405020304" pitchFamily="18" charset="0"/>
            </a:endParaRPr>
          </a:p>
          <a:p>
            <a:pPr algn="just"/>
            <a:r>
              <a:rPr lang="en-US" sz="1050" dirty="0">
                <a:ea typeface="Times New Roman" panose="02020603050405020304" pitchFamily="18" charset="0"/>
                <a:cs typeface="Times New Roman" panose="02020603050405020304" pitchFamily="18" charset="0"/>
              </a:rPr>
              <a:t>Investment outlook for companies remained subdued given the widespread uncertainty caused by the pandemic across the globe. With consumption demand plummeting amidst the nationwide lockdown, companies are yet to capitalize on their existing capacities. The present environment is not very conducive for undertaking fresh investments for many </a:t>
            </a:r>
            <a:r>
              <a:rPr lang="en-US" sz="1050" dirty="0" err="1">
                <a:ea typeface="Times New Roman" panose="02020603050405020304" pitchFamily="18" charset="0"/>
                <a:cs typeface="Times New Roman" panose="02020603050405020304" pitchFamily="18" charset="0"/>
              </a:rPr>
              <a:t>compaines</a:t>
            </a:r>
            <a:r>
              <a:rPr lang="en-US" sz="1050" dirty="0">
                <a:ea typeface="Times New Roman" panose="02020603050405020304" pitchFamily="18" charset="0"/>
                <a:cs typeface="Times New Roman" panose="02020603050405020304" pitchFamily="18" charset="0"/>
              </a:rPr>
              <a:t>. </a:t>
            </a:r>
          </a:p>
          <a:p>
            <a:pPr algn="just"/>
            <a:endParaRPr lang="en-US" sz="1050" dirty="0">
              <a:ea typeface="Times New Roman" panose="02020603050405020304" pitchFamily="18" charset="0"/>
              <a:cs typeface="Times New Roman" panose="02020603050405020304" pitchFamily="18" charset="0"/>
            </a:endParaRPr>
          </a:p>
        </p:txBody>
      </p:sp>
      <p:graphicFrame>
        <p:nvGraphicFramePr>
          <p:cNvPr id="26" name="Chart 25">
            <a:extLst>
              <a:ext uri="{FF2B5EF4-FFF2-40B4-BE49-F238E27FC236}">
                <a16:creationId xmlns:a16="http://schemas.microsoft.com/office/drawing/2014/main" id="{6412694C-B2CF-4FCA-953A-0B260708E706}"/>
              </a:ext>
            </a:extLst>
          </p:cNvPr>
          <p:cNvGraphicFramePr/>
          <p:nvPr/>
        </p:nvGraphicFramePr>
        <p:xfrm>
          <a:off x="2362200" y="3122612"/>
          <a:ext cx="2452686" cy="195262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7" name="Chart 26">
            <a:extLst>
              <a:ext uri="{FF2B5EF4-FFF2-40B4-BE49-F238E27FC236}">
                <a16:creationId xmlns:a16="http://schemas.microsoft.com/office/drawing/2014/main" id="{817DE6E7-D802-4755-AA3A-831C9EBE2DA0}"/>
              </a:ext>
            </a:extLst>
          </p:cNvPr>
          <p:cNvGraphicFramePr/>
          <p:nvPr/>
        </p:nvGraphicFramePr>
        <p:xfrm>
          <a:off x="152400" y="6932612"/>
          <a:ext cx="2386013" cy="21336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263571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979612"/>
            <a:ext cx="1965960" cy="791940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pPr algn="ctr"/>
            <a:endParaRPr lang="en-US" dirty="0">
              <a:latin typeface="Garamond" pitchFamily="18" charset="0"/>
            </a:endParaRPr>
          </a:p>
        </p:txBody>
      </p:sp>
      <p:sp>
        <p:nvSpPr>
          <p:cNvPr id="6" name="Rectangle 5"/>
          <p:cNvSpPr/>
          <p:nvPr/>
        </p:nvSpPr>
        <p:spPr>
          <a:xfrm>
            <a:off x="1965960" y="1979612"/>
            <a:ext cx="4892040" cy="438024"/>
          </a:xfrm>
          <a:prstGeom prst="rect">
            <a:avLst/>
          </a:prstGeom>
          <a:solidFill>
            <a:srgbClr val="B80D48"/>
          </a:solidFill>
          <a:ln>
            <a:noFill/>
          </a:ln>
        </p:spPr>
        <p:style>
          <a:lnRef idx="2">
            <a:schemeClr val="accent1">
              <a:shade val="50000"/>
            </a:schemeClr>
          </a:lnRef>
          <a:fillRef idx="1">
            <a:schemeClr val="accent1"/>
          </a:fillRef>
          <a:effectRef idx="0">
            <a:schemeClr val="accent1"/>
          </a:effectRef>
          <a:fontRef idx="minor">
            <a:schemeClr val="lt1"/>
          </a:fontRef>
        </p:style>
        <p:txBody>
          <a:bodyPr lIns="91405" tIns="45702" rIns="91405" bIns="45702" rtlCol="0" anchor="ctr"/>
          <a:lstStyle/>
          <a:p>
            <a:r>
              <a:rPr lang="en-IN" b="1" i="1" dirty="0">
                <a:solidFill>
                  <a:schemeClr val="bg1"/>
                </a:solidFill>
              </a:rPr>
              <a:t>Operational Parameters</a:t>
            </a:r>
          </a:p>
        </p:txBody>
      </p:sp>
      <p:sp>
        <p:nvSpPr>
          <p:cNvPr id="12" name="TextBox 11"/>
          <p:cNvSpPr txBox="1"/>
          <p:nvPr/>
        </p:nvSpPr>
        <p:spPr>
          <a:xfrm>
            <a:off x="0" y="659825"/>
            <a:ext cx="5181600" cy="584739"/>
          </a:xfrm>
          <a:prstGeom prst="rect">
            <a:avLst/>
          </a:prstGeom>
          <a:noFill/>
        </p:spPr>
        <p:txBody>
          <a:bodyPr wrap="square" lIns="91405" tIns="45702" rIns="91405" bIns="45702" rtlCol="0">
            <a:spAutoFit/>
          </a:bodyPr>
          <a:lstStyle/>
          <a:p>
            <a:r>
              <a:rPr lang="en-US" sz="3200" b="1" dirty="0">
                <a:solidFill>
                  <a:schemeClr val="bg1"/>
                </a:solidFill>
                <a:latin typeface="Garamond" pitchFamily="18" charset="0"/>
              </a:rPr>
              <a:t>Business Confidence Survey</a:t>
            </a:r>
          </a:p>
        </p:txBody>
      </p:sp>
      <p:sp>
        <p:nvSpPr>
          <p:cNvPr id="2" name="Rectangle 2"/>
          <p:cNvSpPr>
            <a:spLocks noChangeArrowheads="1"/>
          </p:cNvSpPr>
          <p:nvPr/>
        </p:nvSpPr>
        <p:spPr bwMode="auto">
          <a:xfrm>
            <a:off x="0" y="43879"/>
            <a:ext cx="184660" cy="36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05" tIns="45702" rIns="91405" bIns="45702" numCol="1" anchor="ctr" anchorCtr="0" compatLnSpc="1">
            <a:prstTxWarp prst="textNoShape">
              <a:avLst/>
            </a:prstTxWarp>
            <a:spAutoFit/>
          </a:bodyPr>
          <a:lstStyle/>
          <a:p>
            <a:endParaRPr lang="en-IN" dirty="0"/>
          </a:p>
        </p:txBody>
      </p:sp>
      <p:sp>
        <p:nvSpPr>
          <p:cNvPr id="20" name="TextBox 19"/>
          <p:cNvSpPr txBox="1"/>
          <p:nvPr/>
        </p:nvSpPr>
        <p:spPr>
          <a:xfrm>
            <a:off x="180171" y="2861627"/>
            <a:ext cx="1605617" cy="7663600"/>
          </a:xfrm>
          <a:prstGeom prst="rect">
            <a:avLst/>
          </a:prstGeom>
          <a:noFill/>
        </p:spPr>
        <p:txBody>
          <a:bodyPr wrap="square" lIns="91405" tIns="45702" rIns="91405" bIns="45702" rtlCol="0">
            <a:spAutoFit/>
          </a:bodyPr>
          <a:lstStyle/>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r>
              <a:rPr lang="en-US" sz="1200" b="1" dirty="0">
                <a:solidFill>
                  <a:srgbClr val="2B6A6C"/>
                </a:solidFill>
              </a:rPr>
              <a:t>Survey results indicate  deterioration in the outlook on profits…</a:t>
            </a: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r>
              <a:rPr lang="en-US" sz="1200" b="1" dirty="0">
                <a:solidFill>
                  <a:srgbClr val="2B6A6C"/>
                </a:solidFill>
              </a:rPr>
              <a:t>….as well as in  outlook on employment and exports. </a:t>
            </a: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a:p>
            <a:pPr algn="ctr"/>
            <a:endParaRPr lang="en-US" sz="1200" b="1" dirty="0">
              <a:solidFill>
                <a:srgbClr val="2B6A6C"/>
              </a:solidFill>
            </a:endParaRPr>
          </a:p>
        </p:txBody>
      </p:sp>
      <p:sp>
        <p:nvSpPr>
          <p:cNvPr id="18" name="TextBox 17"/>
          <p:cNvSpPr txBox="1"/>
          <p:nvPr/>
        </p:nvSpPr>
        <p:spPr>
          <a:xfrm>
            <a:off x="1981201" y="2513012"/>
            <a:ext cx="1600199" cy="261574"/>
          </a:xfrm>
          <a:prstGeom prst="rect">
            <a:avLst/>
          </a:prstGeom>
          <a:solidFill>
            <a:srgbClr val="FFC000"/>
          </a:solidFill>
        </p:spPr>
        <p:txBody>
          <a:bodyPr wrap="square" lIns="91405" tIns="45702" rIns="91405" bIns="45702" rtlCol="0">
            <a:spAutoFit/>
          </a:bodyPr>
          <a:lstStyle/>
          <a:p>
            <a:r>
              <a:rPr lang="en-US" sz="1100" b="1" i="1" dirty="0"/>
              <a:t>Profits</a:t>
            </a:r>
          </a:p>
        </p:txBody>
      </p:sp>
      <p:sp>
        <p:nvSpPr>
          <p:cNvPr id="23" name="Text Box 1"/>
          <p:cNvSpPr txBox="1"/>
          <p:nvPr/>
        </p:nvSpPr>
        <p:spPr>
          <a:xfrm>
            <a:off x="5267325" y="2665412"/>
            <a:ext cx="1590675" cy="247650"/>
          </a:xfrm>
          <a:prstGeom prst="rect">
            <a:avLst/>
          </a:prstGeom>
        </p:spPr>
        <p:txBody>
          <a:bodyPr wrap="square" rtlCol="0"/>
          <a:lstStyle/>
          <a:p>
            <a:pPr>
              <a:spcAft>
                <a:spcPts val="0"/>
              </a:spcAft>
            </a:pPr>
            <a:r>
              <a:rPr lang="en-IN" sz="900" dirty="0">
                <a:effectLst/>
                <a:latin typeface="Calibri" panose="020F0502020204030204" pitchFamily="34" charset="0"/>
                <a:ea typeface="Times New Roman" panose="02020603050405020304" pitchFamily="18" charset="0"/>
                <a:cs typeface="Times New Roman" panose="02020603050405020304" pitchFamily="18" charset="0"/>
              </a:rPr>
              <a:t> </a:t>
            </a:r>
            <a:r>
              <a:rPr lang="en-IN" sz="800" i="1" dirty="0">
                <a:effectLst/>
                <a:latin typeface="Calibri" panose="020F0502020204030204" pitchFamily="34" charset="0"/>
                <a:ea typeface="Times New Roman" panose="02020603050405020304" pitchFamily="18" charset="0"/>
                <a:cs typeface="Times New Roman" panose="02020603050405020304" pitchFamily="18" charset="0"/>
              </a:rPr>
              <a:t>(Proportion of respondents)</a:t>
            </a:r>
            <a:endParaRPr lang="en-IN" sz="1100" i="1" dirty="0">
              <a:effectLst/>
              <a:latin typeface="Times New Roman" panose="02020603050405020304" pitchFamily="18" charset="0"/>
              <a:ea typeface="Times New Roman" panose="02020603050405020304" pitchFamily="18" charset="0"/>
            </a:endParaRPr>
          </a:p>
        </p:txBody>
      </p:sp>
      <p:sp>
        <p:nvSpPr>
          <p:cNvPr id="25" name="Text Box 105"/>
          <p:cNvSpPr txBox="1"/>
          <p:nvPr/>
        </p:nvSpPr>
        <p:spPr>
          <a:xfrm>
            <a:off x="2006149" y="2900082"/>
            <a:ext cx="2311224" cy="210021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IN" sz="1050" dirty="0">
                <a:latin typeface="+mj-lt"/>
                <a:ea typeface="Times New Roman" panose="02020603050405020304" pitchFamily="18" charset="0"/>
                <a:cs typeface="Times New Roman" panose="02020603050405020304" pitchFamily="18" charset="0"/>
              </a:rPr>
              <a:t>In the present round, outlook on profits of companies has worsened significantly. Proportion of participants citing higher profits over next six months declined to 15% in the latest survey from 26% respondents stating likewise in the previous round. </a:t>
            </a:r>
          </a:p>
          <a:p>
            <a:pPr algn="just">
              <a:spcAft>
                <a:spcPts val="0"/>
              </a:spcAft>
            </a:pPr>
            <a:endParaRPr lang="en-IN" sz="1050" dirty="0">
              <a:latin typeface="+mj-lt"/>
              <a:ea typeface="Times New Roman" panose="02020603050405020304" pitchFamily="18" charset="0"/>
              <a:cs typeface="Times New Roman" panose="02020603050405020304" pitchFamily="18" charset="0"/>
            </a:endParaRPr>
          </a:p>
          <a:p>
            <a:pPr algn="just"/>
            <a:r>
              <a:rPr lang="en-IN" sz="1050" dirty="0">
                <a:solidFill>
                  <a:prstClr val="black"/>
                </a:solidFill>
                <a:ea typeface="Times New Roman" panose="02020603050405020304" pitchFamily="18" charset="0"/>
                <a:cs typeface="Times New Roman" panose="02020603050405020304" pitchFamily="18" charset="0"/>
              </a:rPr>
              <a:t>Decline in sentiment around sales prospects in an environment of persisting weak demand has dampened the outlook on profits of corporate India. </a:t>
            </a:r>
          </a:p>
          <a:p>
            <a:pPr algn="just">
              <a:spcAft>
                <a:spcPts val="0"/>
              </a:spcAft>
            </a:pPr>
            <a:endParaRPr lang="en-IN" sz="1050" dirty="0">
              <a:latin typeface="+mj-lt"/>
              <a:ea typeface="Times New Roman" panose="02020603050405020304" pitchFamily="18" charset="0"/>
              <a:cs typeface="Times New Roman" panose="02020603050405020304" pitchFamily="18" charset="0"/>
            </a:endParaRPr>
          </a:p>
          <a:p>
            <a:pPr algn="just">
              <a:spcAft>
                <a:spcPts val="0"/>
              </a:spcAft>
            </a:pPr>
            <a:endParaRPr lang="en-IN" sz="1050" dirty="0">
              <a:latin typeface="+mj-lt"/>
              <a:ea typeface="Times New Roman" panose="02020603050405020304" pitchFamily="18" charset="0"/>
              <a:cs typeface="Times New Roman" panose="02020603050405020304" pitchFamily="18" charset="0"/>
            </a:endParaRPr>
          </a:p>
          <a:p>
            <a:pPr algn="just">
              <a:spcAft>
                <a:spcPts val="0"/>
              </a:spcAft>
            </a:pPr>
            <a:endParaRPr lang="en-IN" sz="1050" dirty="0">
              <a:latin typeface="+mj-lt"/>
              <a:ea typeface="Times New Roman" panose="02020603050405020304" pitchFamily="18" charset="0"/>
              <a:cs typeface="Times New Roman" panose="02020603050405020304" pitchFamily="18" charset="0"/>
            </a:endParaRPr>
          </a:p>
          <a:p>
            <a:pPr algn="just">
              <a:spcAft>
                <a:spcPts val="0"/>
              </a:spcAft>
            </a:pPr>
            <a:endParaRPr lang="en-IN" sz="1050" dirty="0">
              <a:latin typeface="+mj-lt"/>
              <a:ea typeface="Times New Roman" panose="02020603050405020304" pitchFamily="18" charset="0"/>
              <a:cs typeface="Times New Roman" panose="02020603050405020304" pitchFamily="18" charset="0"/>
            </a:endParaRPr>
          </a:p>
          <a:p>
            <a:pPr algn="just">
              <a:spcAft>
                <a:spcPts val="0"/>
              </a:spcAft>
            </a:pPr>
            <a:endParaRPr lang="en-IN" sz="1050" dirty="0">
              <a:latin typeface="+mj-lt"/>
              <a:ea typeface="Times New Roman" panose="02020603050405020304" pitchFamily="18" charset="0"/>
              <a:cs typeface="Times New Roman" panose="02020603050405020304" pitchFamily="18" charset="0"/>
            </a:endParaRPr>
          </a:p>
          <a:p>
            <a:pPr algn="just">
              <a:spcAft>
                <a:spcPts val="0"/>
              </a:spcAft>
            </a:pPr>
            <a:endParaRPr lang="en-IN" sz="1100" dirty="0">
              <a:latin typeface="+mj-lt"/>
              <a:ea typeface="Times New Roman" panose="02020603050405020304" pitchFamily="18" charset="0"/>
              <a:cs typeface="Times New Roman" panose="02020603050405020304" pitchFamily="18" charset="0"/>
            </a:endParaRPr>
          </a:p>
          <a:p>
            <a:pPr algn="just">
              <a:spcAft>
                <a:spcPts val="0"/>
              </a:spcAft>
            </a:pPr>
            <a:endParaRPr lang="en-IN" sz="1100" dirty="0">
              <a:latin typeface="+mj-lt"/>
              <a:ea typeface="Times New Roman" panose="02020603050405020304" pitchFamily="18" charset="0"/>
              <a:cs typeface="Times New Roman" panose="02020603050405020304" pitchFamily="18" charset="0"/>
            </a:endParaRPr>
          </a:p>
        </p:txBody>
      </p:sp>
      <p:sp>
        <p:nvSpPr>
          <p:cNvPr id="21" name="TextBox 20"/>
          <p:cNvSpPr txBox="1"/>
          <p:nvPr/>
        </p:nvSpPr>
        <p:spPr>
          <a:xfrm>
            <a:off x="5252745" y="4875212"/>
            <a:ext cx="1600199" cy="261574"/>
          </a:xfrm>
          <a:prstGeom prst="rect">
            <a:avLst/>
          </a:prstGeom>
          <a:solidFill>
            <a:srgbClr val="FFC000"/>
          </a:solidFill>
        </p:spPr>
        <p:txBody>
          <a:bodyPr wrap="square" lIns="91405" tIns="45702" rIns="91405" bIns="45702" rtlCol="0">
            <a:spAutoFit/>
          </a:bodyPr>
          <a:lstStyle/>
          <a:p>
            <a:r>
              <a:rPr lang="en-US" sz="1100" b="1" i="1" dirty="0"/>
              <a:t>Employment</a:t>
            </a:r>
          </a:p>
        </p:txBody>
      </p:sp>
      <p:sp>
        <p:nvSpPr>
          <p:cNvPr id="11" name="Rectangle 10"/>
          <p:cNvSpPr/>
          <p:nvPr/>
        </p:nvSpPr>
        <p:spPr>
          <a:xfrm>
            <a:off x="4452947" y="5180012"/>
            <a:ext cx="2405054" cy="2516073"/>
          </a:xfrm>
          <a:prstGeom prst="rect">
            <a:avLst/>
          </a:prstGeom>
        </p:spPr>
        <p:txBody>
          <a:bodyPr wrap="square">
            <a:spAutoFit/>
          </a:bodyPr>
          <a:lstStyle/>
          <a:p>
            <a:pPr algn="just"/>
            <a:r>
              <a:rPr lang="en-US" sz="1050" dirty="0">
                <a:latin typeface="+mj-lt"/>
                <a:ea typeface="Times New Roman" panose="02020603050405020304" pitchFamily="18" charset="0"/>
                <a:cs typeface="Times New Roman" panose="02020603050405020304" pitchFamily="18" charset="0"/>
              </a:rPr>
              <a:t>As per the latest survey results, outlook on employment worsened in the current survey round. </a:t>
            </a:r>
          </a:p>
          <a:p>
            <a:pPr algn="just"/>
            <a:endParaRPr lang="en-US" sz="1050" dirty="0">
              <a:latin typeface="+mj-lt"/>
              <a:ea typeface="Times New Roman" panose="02020603050405020304" pitchFamily="18" charset="0"/>
              <a:cs typeface="Times New Roman" panose="02020603050405020304" pitchFamily="18" charset="0"/>
            </a:endParaRPr>
          </a:p>
          <a:p>
            <a:pPr algn="just"/>
            <a:r>
              <a:rPr lang="en-US" sz="1050" dirty="0">
                <a:latin typeface="+mj-lt"/>
                <a:ea typeface="Times New Roman" panose="02020603050405020304" pitchFamily="18" charset="0"/>
                <a:cs typeface="Times New Roman" panose="02020603050405020304" pitchFamily="18" charset="0"/>
              </a:rPr>
              <a:t>In the present round, only 19% respondents said that they foresee hiring new employees over the next six months, vis-à-vis 24% stating the same in the last round. </a:t>
            </a:r>
          </a:p>
          <a:p>
            <a:pPr algn="just"/>
            <a:endParaRPr lang="en-US" sz="1050" dirty="0">
              <a:latin typeface="+mj-lt"/>
              <a:ea typeface="Times New Roman" panose="02020603050405020304" pitchFamily="18" charset="0"/>
              <a:cs typeface="Times New Roman" panose="02020603050405020304" pitchFamily="18" charset="0"/>
            </a:endParaRPr>
          </a:p>
          <a:p>
            <a:pPr algn="just"/>
            <a:r>
              <a:rPr lang="en-US" sz="1050" dirty="0">
                <a:latin typeface="+mj-lt"/>
                <a:ea typeface="Times New Roman" panose="02020603050405020304" pitchFamily="18" charset="0"/>
                <a:cs typeface="Times New Roman" panose="02020603050405020304" pitchFamily="18" charset="0"/>
              </a:rPr>
              <a:t>About </a:t>
            </a:r>
            <a:r>
              <a:rPr lang="en-US" sz="1050" dirty="0">
                <a:ea typeface="Times New Roman" panose="02020603050405020304" pitchFamily="18" charset="0"/>
                <a:cs typeface="Times New Roman" panose="02020603050405020304" pitchFamily="18" charset="0"/>
              </a:rPr>
              <a:t>32% </a:t>
            </a:r>
            <a:r>
              <a:rPr lang="en-US" sz="1050" dirty="0">
                <a:latin typeface="+mj-lt"/>
                <a:ea typeface="Times New Roman" panose="02020603050405020304" pitchFamily="18" charset="0"/>
                <a:cs typeface="Times New Roman" panose="02020603050405020304" pitchFamily="18" charset="0"/>
              </a:rPr>
              <a:t>respondents cited lower employment prospects in the current round vis-à-vis 28% stating likewise in the previous round. </a:t>
            </a:r>
            <a:endParaRPr lang="en-IN" sz="1050" dirty="0">
              <a:latin typeface="+mj-lt"/>
              <a:ea typeface="Times New Roman" panose="02020603050405020304" pitchFamily="18" charset="0"/>
              <a:cs typeface="Times New Roman" panose="02020603050405020304" pitchFamily="18" charset="0"/>
            </a:endParaRPr>
          </a:p>
          <a:p>
            <a:pPr algn="just"/>
            <a:r>
              <a:rPr lang="en-US" sz="1050" dirty="0">
                <a:latin typeface="+mj-lt"/>
                <a:ea typeface="Times New Roman" panose="02020603050405020304" pitchFamily="18" charset="0"/>
                <a:cs typeface="Times New Roman" panose="02020603050405020304" pitchFamily="18" charset="0"/>
              </a:rPr>
              <a:t> </a:t>
            </a:r>
            <a:endParaRPr lang="en-IN" sz="1050" dirty="0">
              <a:latin typeface="+mj-lt"/>
              <a:ea typeface="Times New Roman" panose="02020603050405020304" pitchFamily="18" charset="0"/>
              <a:cs typeface="Times New Roman" panose="02020603050405020304" pitchFamily="18" charset="0"/>
            </a:endParaRPr>
          </a:p>
        </p:txBody>
      </p:sp>
      <p:sp>
        <p:nvSpPr>
          <p:cNvPr id="14" name="Rectangle 13"/>
          <p:cNvSpPr/>
          <p:nvPr/>
        </p:nvSpPr>
        <p:spPr>
          <a:xfrm>
            <a:off x="2139872" y="9062402"/>
            <a:ext cx="729740" cy="76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27" name="Picture 26" descr="new_ficci_logo"/>
          <p:cNvPicPr/>
          <p:nvPr/>
        </p:nvPicPr>
        <p:blipFill>
          <a:blip r:embed="rId3" cstate="print"/>
          <a:srcRect/>
          <a:stretch>
            <a:fillRect/>
          </a:stretch>
        </p:blipFill>
        <p:spPr bwMode="auto">
          <a:xfrm>
            <a:off x="6173284" y="9332912"/>
            <a:ext cx="609600" cy="495300"/>
          </a:xfrm>
          <a:prstGeom prst="rect">
            <a:avLst/>
          </a:prstGeom>
          <a:noFill/>
          <a:ln w="9525">
            <a:noFill/>
            <a:miter lim="800000"/>
            <a:headEnd/>
            <a:tailEnd/>
          </a:ln>
        </p:spPr>
      </p:pic>
      <p:sp>
        <p:nvSpPr>
          <p:cNvPr id="28" name="Text Box 1">
            <a:extLst>
              <a:ext uri="{FF2B5EF4-FFF2-40B4-BE49-F238E27FC236}">
                <a16:creationId xmlns:a16="http://schemas.microsoft.com/office/drawing/2014/main" id="{852FF8B5-37CF-4C9C-80E0-00ED66F47821}"/>
              </a:ext>
            </a:extLst>
          </p:cNvPr>
          <p:cNvSpPr txBox="1"/>
          <p:nvPr/>
        </p:nvSpPr>
        <p:spPr>
          <a:xfrm>
            <a:off x="3062236" y="5103812"/>
            <a:ext cx="1590675" cy="247650"/>
          </a:xfrm>
          <a:prstGeom prst="rect">
            <a:avLst/>
          </a:prstGeom>
        </p:spPr>
        <p:txBody>
          <a:bodyPr wrap="square" rtlCol="0"/>
          <a:lstStyle/>
          <a:p>
            <a:pPr>
              <a:spcAft>
                <a:spcPts val="0"/>
              </a:spcAft>
            </a:pPr>
            <a:r>
              <a:rPr lang="en-IN" sz="900" dirty="0">
                <a:effectLst/>
                <a:latin typeface="Calibri" panose="020F0502020204030204" pitchFamily="34" charset="0"/>
                <a:ea typeface="Times New Roman" panose="02020603050405020304" pitchFamily="18" charset="0"/>
                <a:cs typeface="Times New Roman" panose="02020603050405020304" pitchFamily="18" charset="0"/>
              </a:rPr>
              <a:t> </a:t>
            </a:r>
            <a:r>
              <a:rPr lang="en-IN" sz="800" i="1" dirty="0">
                <a:effectLst/>
                <a:latin typeface="Calibri" panose="020F0502020204030204" pitchFamily="34" charset="0"/>
                <a:ea typeface="Times New Roman" panose="02020603050405020304" pitchFamily="18" charset="0"/>
                <a:cs typeface="Times New Roman" panose="02020603050405020304" pitchFamily="18" charset="0"/>
              </a:rPr>
              <a:t>(Proportion of respondents)</a:t>
            </a:r>
            <a:endParaRPr lang="en-IN" sz="1100" i="1" dirty="0">
              <a:effectLst/>
              <a:latin typeface="Times New Roman" panose="02020603050405020304" pitchFamily="18" charset="0"/>
              <a:ea typeface="Times New Roman" panose="02020603050405020304" pitchFamily="18" charset="0"/>
            </a:endParaRPr>
          </a:p>
        </p:txBody>
      </p:sp>
      <p:sp>
        <p:nvSpPr>
          <p:cNvPr id="32" name="TextBox 31">
            <a:extLst>
              <a:ext uri="{FF2B5EF4-FFF2-40B4-BE49-F238E27FC236}">
                <a16:creationId xmlns:a16="http://schemas.microsoft.com/office/drawing/2014/main" id="{B2F71A1A-0106-4A8A-A8CF-11A03C72323A}"/>
              </a:ext>
            </a:extLst>
          </p:cNvPr>
          <p:cNvSpPr txBox="1"/>
          <p:nvPr/>
        </p:nvSpPr>
        <p:spPr>
          <a:xfrm>
            <a:off x="1981201" y="7389812"/>
            <a:ext cx="1600199" cy="261574"/>
          </a:xfrm>
          <a:prstGeom prst="rect">
            <a:avLst/>
          </a:prstGeom>
          <a:solidFill>
            <a:srgbClr val="FFC000"/>
          </a:solidFill>
        </p:spPr>
        <p:txBody>
          <a:bodyPr wrap="square" lIns="91405" tIns="45702" rIns="91405" bIns="45702" rtlCol="0">
            <a:spAutoFit/>
          </a:bodyPr>
          <a:lstStyle/>
          <a:p>
            <a:r>
              <a:rPr lang="en-US" sz="1100" b="1" i="1" dirty="0"/>
              <a:t>Exports</a:t>
            </a:r>
          </a:p>
        </p:txBody>
      </p:sp>
      <p:sp>
        <p:nvSpPr>
          <p:cNvPr id="33" name="Rectangle 32">
            <a:extLst>
              <a:ext uri="{FF2B5EF4-FFF2-40B4-BE49-F238E27FC236}">
                <a16:creationId xmlns:a16="http://schemas.microsoft.com/office/drawing/2014/main" id="{220820B6-D4F1-405F-8403-E3D2BAEDD31D}"/>
              </a:ext>
            </a:extLst>
          </p:cNvPr>
          <p:cNvSpPr/>
          <p:nvPr/>
        </p:nvSpPr>
        <p:spPr>
          <a:xfrm>
            <a:off x="1905000" y="7694612"/>
            <a:ext cx="2336212" cy="1708160"/>
          </a:xfrm>
          <a:prstGeom prst="rect">
            <a:avLst/>
          </a:prstGeom>
        </p:spPr>
        <p:txBody>
          <a:bodyPr wrap="square">
            <a:spAutoFit/>
          </a:bodyPr>
          <a:lstStyle/>
          <a:p>
            <a:pPr algn="just">
              <a:spcAft>
                <a:spcPts val="0"/>
              </a:spcAft>
            </a:pPr>
            <a:r>
              <a:rPr lang="en-US" sz="1050" dirty="0">
                <a:latin typeface="+mj-lt"/>
                <a:ea typeface="Times New Roman" panose="02020603050405020304" pitchFamily="18" charset="0"/>
                <a:cs typeface="Times New Roman" panose="02020603050405020304" pitchFamily="18" charset="0"/>
              </a:rPr>
              <a:t>The outlook of respondents with regard to exports has deteriorated as well. </a:t>
            </a:r>
          </a:p>
          <a:p>
            <a:pPr algn="just">
              <a:spcAft>
                <a:spcPts val="0"/>
              </a:spcAft>
            </a:pPr>
            <a:endParaRPr lang="en-US" sz="1050" dirty="0">
              <a:latin typeface="+mj-lt"/>
              <a:ea typeface="Times New Roman" panose="02020603050405020304" pitchFamily="18" charset="0"/>
              <a:cs typeface="Times New Roman" panose="02020603050405020304" pitchFamily="18" charset="0"/>
            </a:endParaRPr>
          </a:p>
          <a:p>
            <a:pPr algn="just">
              <a:spcAft>
                <a:spcPts val="0"/>
              </a:spcAft>
            </a:pPr>
            <a:r>
              <a:rPr lang="en-US" sz="1050" dirty="0">
                <a:latin typeface="+mj-lt"/>
                <a:ea typeface="Times New Roman" panose="02020603050405020304" pitchFamily="18" charset="0"/>
                <a:cs typeface="Times New Roman" panose="02020603050405020304" pitchFamily="18" charset="0"/>
              </a:rPr>
              <a:t>More than half of the respondents expected lower exports in the coming six months. The response is on expected lines as the global supply chains stand disrupted and trade linkages have been severely impacted amid the pandemic outbreak. </a:t>
            </a:r>
          </a:p>
        </p:txBody>
      </p:sp>
      <p:sp>
        <p:nvSpPr>
          <p:cNvPr id="45" name="Text Box 1">
            <a:extLst>
              <a:ext uri="{FF2B5EF4-FFF2-40B4-BE49-F238E27FC236}">
                <a16:creationId xmlns:a16="http://schemas.microsoft.com/office/drawing/2014/main" id="{32543B64-D1BF-4A0C-A70F-C5DFE0CF0FAC}"/>
              </a:ext>
            </a:extLst>
          </p:cNvPr>
          <p:cNvSpPr txBox="1"/>
          <p:nvPr/>
        </p:nvSpPr>
        <p:spPr>
          <a:xfrm>
            <a:off x="5486400" y="7466012"/>
            <a:ext cx="1590675" cy="247650"/>
          </a:xfrm>
          <a:prstGeom prst="rect">
            <a:avLst/>
          </a:prstGeom>
        </p:spPr>
        <p:txBody>
          <a:bodyPr wrap="square" rtlCol="0"/>
          <a:lstStyle/>
          <a:p>
            <a:pPr>
              <a:spcAft>
                <a:spcPts val="0"/>
              </a:spcAft>
            </a:pPr>
            <a:r>
              <a:rPr lang="en-IN" sz="900" dirty="0">
                <a:effectLst/>
                <a:latin typeface="Calibri" panose="020F0502020204030204" pitchFamily="34" charset="0"/>
                <a:ea typeface="Times New Roman" panose="02020603050405020304" pitchFamily="18" charset="0"/>
                <a:cs typeface="Times New Roman" panose="02020603050405020304" pitchFamily="18" charset="0"/>
              </a:rPr>
              <a:t> </a:t>
            </a:r>
            <a:r>
              <a:rPr lang="en-IN" sz="800" i="1" dirty="0">
                <a:effectLst/>
                <a:latin typeface="Calibri" panose="020F0502020204030204" pitchFamily="34" charset="0"/>
                <a:ea typeface="Times New Roman" panose="02020603050405020304" pitchFamily="18" charset="0"/>
                <a:cs typeface="Times New Roman" panose="02020603050405020304" pitchFamily="18" charset="0"/>
              </a:rPr>
              <a:t>(Proportion of respondents)</a:t>
            </a:r>
            <a:endParaRPr lang="en-IN" sz="1100" i="1" dirty="0">
              <a:effectLst/>
              <a:latin typeface="Times New Roman" panose="02020603050405020304" pitchFamily="18" charset="0"/>
              <a:ea typeface="Times New Roman" panose="02020603050405020304" pitchFamily="18" charset="0"/>
            </a:endParaRPr>
          </a:p>
        </p:txBody>
      </p:sp>
      <p:graphicFrame>
        <p:nvGraphicFramePr>
          <p:cNvPr id="24" name="Chart 23">
            <a:extLst>
              <a:ext uri="{FF2B5EF4-FFF2-40B4-BE49-F238E27FC236}">
                <a16:creationId xmlns:a16="http://schemas.microsoft.com/office/drawing/2014/main" id="{E25AF8DF-F102-4006-90C5-DEEC6A379DEE}"/>
              </a:ext>
            </a:extLst>
          </p:cNvPr>
          <p:cNvGraphicFramePr/>
          <p:nvPr/>
        </p:nvGraphicFramePr>
        <p:xfrm>
          <a:off x="4419600" y="2894012"/>
          <a:ext cx="2286000" cy="1905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6" name="Chart 25">
            <a:extLst>
              <a:ext uri="{FF2B5EF4-FFF2-40B4-BE49-F238E27FC236}">
                <a16:creationId xmlns:a16="http://schemas.microsoft.com/office/drawing/2014/main" id="{0C534DD9-4F59-4AA3-BDBD-638167CC2537}"/>
              </a:ext>
            </a:extLst>
          </p:cNvPr>
          <p:cNvGraphicFramePr/>
          <p:nvPr/>
        </p:nvGraphicFramePr>
        <p:xfrm>
          <a:off x="1981200" y="5332412"/>
          <a:ext cx="2362200" cy="185737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9" name="Chart 28">
            <a:extLst>
              <a:ext uri="{FF2B5EF4-FFF2-40B4-BE49-F238E27FC236}">
                <a16:creationId xmlns:a16="http://schemas.microsoft.com/office/drawing/2014/main" id="{3069FF53-BF11-43D6-B396-FC56C1C0B6C3}"/>
              </a:ext>
            </a:extLst>
          </p:cNvPr>
          <p:cNvGraphicFramePr/>
          <p:nvPr/>
        </p:nvGraphicFramePr>
        <p:xfrm>
          <a:off x="4419600" y="7694612"/>
          <a:ext cx="2438400" cy="16002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9761424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32411</TotalTime>
  <Words>4284</Words>
  <Application>Microsoft Office PowerPoint</Application>
  <PresentationFormat>Custom</PresentationFormat>
  <Paragraphs>473</Paragraphs>
  <Slides>18</Slides>
  <Notes>18</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Garamond</vt:lpstr>
      <vt:lpstr>Times New Roman</vt:lpstr>
      <vt:lpstr>Trebuchet MS</vt:lpstr>
      <vt:lpstr>Wingdings</vt:lpstr>
      <vt:lpstr>Office Theme</vt:lpstr>
      <vt:lpstr>Business Confidence Survey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Ficci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pragati.srivastava</dc:creator>
  <cp:lastModifiedBy>Anshuman Khanna</cp:lastModifiedBy>
  <cp:revision>7926</cp:revision>
  <cp:lastPrinted>2019-03-01T04:45:10Z</cp:lastPrinted>
  <dcterms:created xsi:type="dcterms:W3CDTF">2013-07-18T08:56:17Z</dcterms:created>
  <dcterms:modified xsi:type="dcterms:W3CDTF">2020-04-18T10:55:26Z</dcterms:modified>
</cp:coreProperties>
</file>