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6428400" cy="721200"/>
          </a:xfrm>
          <a:prstGeom prst="rect">
            <a:avLst/>
          </a:prstGeom>
          <a:solidFill>
            <a:srgbClr val="4A7EBB"/>
          </a:solidFill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3F3F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76700" y="1206933"/>
            <a:ext cx="6428400" cy="5257200"/>
          </a:xfrm>
          <a:prstGeom prst="rect">
            <a:avLst/>
          </a:prstGeom>
        </p:spPr>
        <p:txBody>
          <a:bodyPr spcFirstLastPara="1" wrap="square" lIns="91425" tIns="45700" rIns="91425" bIns="45700" anchor="t" anchorCtr="0"/>
          <a:lstStyle>
            <a:lvl1pPr marL="457200" lvl="0" indent="-431800">
              <a:spcBef>
                <a:spcPts val="640"/>
              </a:spcBef>
              <a:spcAft>
                <a:spcPts val="0"/>
              </a:spcAft>
              <a:buSzPts val="3200"/>
              <a:buChar char="•"/>
              <a:defRPr/>
            </a:lvl1pPr>
            <a:lvl2pPr marL="914400" lvl="1" indent="-406400">
              <a:spcBef>
                <a:spcPts val="560"/>
              </a:spcBef>
              <a:spcAft>
                <a:spcPts val="0"/>
              </a:spcAft>
              <a:buSzPts val="2800"/>
              <a:buChar char="–"/>
              <a:defRPr/>
            </a:lvl2pPr>
            <a:lvl3pPr marL="1371600" lvl="2" indent="-381000">
              <a:spcBef>
                <a:spcPts val="480"/>
              </a:spcBef>
              <a:spcAft>
                <a:spcPts val="0"/>
              </a:spcAft>
              <a:buSzPts val="2400"/>
              <a:buChar char="•"/>
              <a:defRPr/>
            </a:lvl3pPr>
            <a:lvl4pPr marL="1828800" lvl="3" indent="-355600"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marL="2286000" lvl="4" indent="-355600"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marL="2743200" lvl="5" indent="-3556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marL="3200400" lvl="6" indent="-3556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marL="3657600" lvl="7" indent="-3556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marL="4114800" lvl="8" indent="-3556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0779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Brief Report of ICPS 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By: Justice Ventures International</a:t>
            </a:r>
          </a:p>
          <a:p>
            <a:r>
              <a:rPr lang="en-IN" dirty="0" smtClean="0"/>
              <a:t>BJRC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61" y="345896"/>
            <a:ext cx="8422105" cy="721200"/>
          </a:xfrm>
        </p:spPr>
        <p:txBody>
          <a:bodyPr/>
          <a:lstStyle/>
          <a:p>
            <a:pPr algn="ctr"/>
            <a:r>
              <a:rPr lang="en-IN" sz="2800" b="1" dirty="0" smtClean="0"/>
              <a:t>Vulnerability Data </a:t>
            </a:r>
            <a:r>
              <a:rPr lang="en-IN" sz="2800" b="1" dirty="0" smtClean="0"/>
              <a:t>– </a:t>
            </a:r>
            <a:r>
              <a:rPr lang="en-IN" sz="2800" b="1" dirty="0" smtClean="0"/>
              <a:t>6 villages 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30" y="1206933"/>
            <a:ext cx="8752114" cy="5257200"/>
          </a:xfrm>
        </p:spPr>
        <p:txBody>
          <a:bodyPr/>
          <a:lstStyle/>
          <a:p>
            <a:pPr>
              <a:buNone/>
            </a:pPr>
            <a:endParaRPr lang="en-US" dirty="0" smtClean="0">
              <a:cs typeface="Mangal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6194" y="1206933"/>
          <a:ext cx="8118986" cy="5212080"/>
        </p:xfrm>
        <a:graphic>
          <a:graphicData uri="http://schemas.openxmlformats.org/drawingml/2006/table">
            <a:tbl>
              <a:tblPr firstRow="1" bandRow="1"/>
              <a:tblGrid>
                <a:gridCol w="2979174"/>
                <a:gridCol w="1600200"/>
                <a:gridCol w="1609195"/>
                <a:gridCol w="1930417"/>
              </a:tblGrid>
              <a:tr h="1219200">
                <a:tc>
                  <a:txBody>
                    <a:bodyPr/>
                    <a:lstStyle/>
                    <a:p>
                      <a:r>
                        <a:rPr lang="en-IN" sz="2400" b="1" dirty="0" smtClean="0"/>
                        <a:t>Types</a:t>
                      </a:r>
                      <a:r>
                        <a:rPr lang="en-IN" sz="2400" b="1" baseline="0" dirty="0" smtClean="0"/>
                        <a:t> of vulnerability</a:t>
                      </a:r>
                      <a:endParaRPr lang="en-US" sz="2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/>
                        <a:t>Number</a:t>
                      </a:r>
                      <a:r>
                        <a:rPr lang="en-IN" sz="2400" b="1" baseline="0" dirty="0" smtClean="0"/>
                        <a:t> of Female</a:t>
                      </a:r>
                      <a:endParaRPr lang="en-US" sz="2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/>
                        <a:t>Number</a:t>
                      </a:r>
                      <a:r>
                        <a:rPr lang="en-IN" sz="2400" b="1" baseline="0" dirty="0" smtClean="0"/>
                        <a:t> of Male</a:t>
                      </a:r>
                      <a:endParaRPr lang="en-US" sz="2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2400" b="1" dirty="0" smtClean="0"/>
                        <a:t>Total number of vulnerable children</a:t>
                      </a:r>
                      <a:endParaRPr lang="en-US" sz="2400" b="1" dirty="0" smtClean="0"/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Person with disability</a:t>
                      </a:r>
                      <a:r>
                        <a:rPr lang="en-IN" sz="1900" baseline="0" dirty="0" smtClean="0"/>
                        <a:t> (PWD)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12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10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22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Semi orphan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12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38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50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Alcoholic/drug addicted</a:t>
                      </a:r>
                      <a:r>
                        <a:rPr lang="en-IN" sz="1900" baseline="0" dirty="0" smtClean="0"/>
                        <a:t> 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0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36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36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Migrated with parents 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20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31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51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407515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Child marriage</a:t>
                      </a:r>
                      <a:r>
                        <a:rPr lang="en-IN" sz="1900" baseline="0" dirty="0" smtClean="0"/>
                        <a:t> 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900" dirty="0" smtClean="0">
                          <a:latin typeface="Calibri"/>
                          <a:ea typeface="Calibri"/>
                          <a:cs typeface="Mangal"/>
                        </a:rPr>
                        <a:t>10</a:t>
                      </a:r>
                      <a:endParaRPr lang="en-US" sz="1900" dirty="0" smtClean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900" dirty="0" smtClean="0">
                          <a:latin typeface="Calibri"/>
                          <a:ea typeface="Calibri"/>
                          <a:cs typeface="Mangal"/>
                        </a:rPr>
                        <a:t>7</a:t>
                      </a:r>
                      <a:endParaRPr lang="en-US" sz="1900" dirty="0" smtClean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900" dirty="0" smtClean="0">
                          <a:latin typeface="Calibri"/>
                          <a:ea typeface="Calibri"/>
                          <a:cs typeface="Mangal"/>
                        </a:rPr>
                        <a:t>17</a:t>
                      </a:r>
                      <a:endParaRPr lang="en-US" sz="1900" dirty="0" smtClean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Not going to school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49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73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122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Orphan 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900" dirty="0" smtClean="0">
                          <a:latin typeface="Calibri"/>
                          <a:ea typeface="Calibri"/>
                          <a:cs typeface="Mangal"/>
                        </a:rPr>
                        <a:t>3</a:t>
                      </a:r>
                      <a:endParaRPr lang="en-US" sz="1900" dirty="0" smtClean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4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7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Child labour 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2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35</a:t>
                      </a:r>
                      <a:endParaRPr lang="en-US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dirty="0" smtClean="0"/>
                        <a:t>37</a:t>
                      </a:r>
                      <a:endParaRPr lang="en-US" sz="1900" dirty="0"/>
                    </a:p>
                  </a:txBody>
                  <a:tcPr marT="60960" marB="60960"/>
                </a:tc>
              </a:tr>
              <a:tr h="690880">
                <a:tc>
                  <a:txBody>
                    <a:bodyPr/>
                    <a:lstStyle/>
                    <a:p>
                      <a:r>
                        <a:rPr lang="en-IN" sz="1900" b="1" dirty="0" smtClean="0"/>
                        <a:t>Total number of female</a:t>
                      </a:r>
                      <a:r>
                        <a:rPr lang="en-IN" sz="1900" b="1" baseline="0" dirty="0" smtClean="0"/>
                        <a:t> and male vulnerable children</a:t>
                      </a:r>
                      <a:endParaRPr lang="en-US" sz="19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b="1" dirty="0" smtClean="0"/>
                        <a:t>108</a:t>
                      </a:r>
                      <a:endParaRPr lang="en-US" sz="19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b="1" dirty="0" smtClean="0"/>
                        <a:t>234</a:t>
                      </a:r>
                      <a:endParaRPr lang="en-US" sz="19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IN" sz="1900" b="1" dirty="0" smtClean="0"/>
                        <a:t>342</a:t>
                      </a:r>
                      <a:endParaRPr lang="en-US" sz="1900" b="1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121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304802"/>
          <a:ext cx="8534400" cy="631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889000"/>
                <a:gridCol w="4800600"/>
              </a:tblGrid>
              <a:tr h="1374992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Child Protection Committee (CPC) formed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Nepa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Fatehpur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(Panchayat: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Nepa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Azadnagar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(Panchayat: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Bhori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Paluhargarh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(Panchayat: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Paluhar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Sowal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(Panchayat: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Lav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Gangasagar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(Panchayat: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Lav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Lav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Tadpar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(Panchayat: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Lav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US" dirty="0"/>
                    </a:p>
                  </a:txBody>
                  <a:tcPr/>
                </a:tc>
              </a:tr>
              <a:tr h="45380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CPC members trained on Child rights and ICPS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80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youth groups comprising of adolescent Boys and Girls formed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80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Youth group members trained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80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CPC meetings held till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80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families supported to get their documents in order for getting benefits of social protection scheme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834 people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80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families whose documents were submitted at block/district level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28601"/>
          <a:ext cx="8534399" cy="6366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044"/>
                <a:gridCol w="869244"/>
                <a:gridCol w="3951111"/>
              </a:tblGrid>
              <a:tr h="338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466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sensitization meetings in villages for making communities aware of gram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sabha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GPDP/ VDP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Nepa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Fatehpur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- 2, Azad Nagar- 2,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Paluhargarh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Sowal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Ganga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Sagar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- 2,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Lav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Tadhpar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- 2.</a:t>
                      </a:r>
                      <a:endParaRPr lang="en-US" dirty="0"/>
                    </a:p>
                  </a:txBody>
                  <a:tcPr/>
                </a:tc>
              </a:tr>
              <a:tr h="135466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members from Panchayat from 6 villages sensitized on responsibilities under preparation of GPDP or VDP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PRI members from each GP.</a:t>
                      </a:r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Gram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sabha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held during project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666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cases shared with DCPU with details of support required from 6 project villages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School Drop out children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Drug Addicted Children.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Child Labour.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Child Marriage. 	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Orphan.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Semi-Orphan.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Person with the disability.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Migrated with the family. </a:t>
                      </a:r>
                      <a:endParaRPr lang="en-US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28601"/>
          <a:ext cx="8534399" cy="615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044"/>
                <a:gridCol w="1238956"/>
                <a:gridCol w="3581399"/>
              </a:tblGrid>
              <a:tr h="338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5466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 of children in need of linkages with schemes shared by CPC with DCPU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5466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Follow up visits or calls to DCPU for getting the benefits of the schemes for children whose names are submitted with DCPU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30 (approx)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16666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cases when supported DCPU in filing complaints against those violating the rights of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times (Approx)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392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Brief Report of ICPS AR</vt:lpstr>
      <vt:lpstr>Vulnerability Data – 6 villages 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 SARKAR</dc:creator>
  <cp:lastModifiedBy>madhu_1216@hotmail.com</cp:lastModifiedBy>
  <cp:revision>15</cp:revision>
  <dcterms:created xsi:type="dcterms:W3CDTF">2006-08-16T00:00:00Z</dcterms:created>
  <dcterms:modified xsi:type="dcterms:W3CDTF">2019-12-10T07:15:48Z</dcterms:modified>
</cp:coreProperties>
</file>