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42"/>
  </p:notesMasterIdLst>
  <p:sldIdLst>
    <p:sldId id="325" r:id="rId2"/>
    <p:sldId id="257" r:id="rId3"/>
    <p:sldId id="307" r:id="rId4"/>
    <p:sldId id="309" r:id="rId5"/>
    <p:sldId id="260" r:id="rId6"/>
    <p:sldId id="261" r:id="rId7"/>
    <p:sldId id="262" r:id="rId8"/>
    <p:sldId id="308" r:id="rId9"/>
    <p:sldId id="265" r:id="rId10"/>
    <p:sldId id="266" r:id="rId11"/>
    <p:sldId id="310" r:id="rId12"/>
    <p:sldId id="323" r:id="rId13"/>
    <p:sldId id="312" r:id="rId14"/>
    <p:sldId id="313" r:id="rId15"/>
    <p:sldId id="314" r:id="rId16"/>
    <p:sldId id="315" r:id="rId17"/>
    <p:sldId id="316" r:id="rId18"/>
    <p:sldId id="318" r:id="rId19"/>
    <p:sldId id="317" r:id="rId20"/>
    <p:sldId id="324" r:id="rId21"/>
    <p:sldId id="321" r:id="rId22"/>
    <p:sldId id="322" r:id="rId23"/>
    <p:sldId id="272" r:id="rId24"/>
    <p:sldId id="319" r:id="rId25"/>
    <p:sldId id="320" r:id="rId26"/>
    <p:sldId id="326" r:id="rId27"/>
    <p:sldId id="276" r:id="rId28"/>
    <p:sldId id="278" r:id="rId29"/>
    <p:sldId id="284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</p:sldIdLst>
  <p:sldSz cx="9144000" cy="5143500" type="screen16x9"/>
  <p:notesSz cx="7104063" cy="10234613"/>
  <p:embeddedFontLst>
    <p:embeddedFont>
      <p:font typeface="Arial Black" pitchFamily="34" charset="0"/>
      <p:bold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Kartika" pitchFamily="18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82FF1B7-E707-477D-8276-C146CF3473AC}">
  <a:tblStyle styleId="{982FF1B7-E707-477D-8276-C146CF3473A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8BF761B-D98D-4B90-9844-72E63127406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FC579B7-234C-4C0C-A8E2-40E48EEE7AF2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506" y="-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resentations\AUEGS%20%2015%2006%202021\test%20file%20ppt%20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resentations\AUEGS%20%2015%2006%202021\test%20file%20ppt%2020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resentations\AUEGS%20%2024%2006%202021\test%20file%20ppt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lineChart>
        <c:grouping val="standard"/>
        <c:ser>
          <c:idx val="0"/>
          <c:order val="0"/>
          <c:tx>
            <c:strRef>
              <c:f>'meeting modified(2)'!$C$3</c:f>
              <c:strCache>
                <c:ptCount val="1"/>
                <c:pt idx="0">
                  <c:v>Allotment </c:v>
                </c:pt>
              </c:strCache>
            </c:strRef>
          </c:tx>
          <c:dLbls>
            <c:dLbl>
              <c:idx val="7"/>
              <c:layout>
                <c:manualLayout>
                  <c:x val="-4.4004405522426113E-3"/>
                  <c:y val="-4.3310131477184884E-2"/>
                </c:manualLayout>
              </c:layout>
              <c:showVal val="1"/>
            </c:dLbl>
            <c:dLbl>
              <c:idx val="10"/>
              <c:spPr>
                <a:solidFill>
                  <a:schemeClr val="tx2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lang="en-IN" b="1"/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Val val="1"/>
          </c:dLbls>
          <c:cat>
            <c:strRef>
              <c:f>'meeting modified(2)'!$B$4:$B$14</c:f>
              <c:strCache>
                <c:ptCount val="11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 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</c:strCache>
            </c:strRef>
          </c:cat>
          <c:val>
            <c:numRef>
              <c:f>'meeting modified(2)'!$C$4:$C$14</c:f>
              <c:numCache>
                <c:formatCode>0.00</c:formatCode>
                <c:ptCount val="11"/>
                <c:pt idx="0">
                  <c:v>60.40972</c:v>
                </c:pt>
                <c:pt idx="1">
                  <c:v>237.81887</c:v>
                </c:pt>
                <c:pt idx="2">
                  <c:v>533.72001999999998</c:v>
                </c:pt>
                <c:pt idx="3">
                  <c:v>1319.91454</c:v>
                </c:pt>
                <c:pt idx="4">
                  <c:v>804.66874000000053</c:v>
                </c:pt>
                <c:pt idx="5">
                  <c:v>1270.0139799999999</c:v>
                </c:pt>
                <c:pt idx="6">
                  <c:v>1500</c:v>
                </c:pt>
                <c:pt idx="7">
                  <c:v>2510</c:v>
                </c:pt>
                <c:pt idx="8">
                  <c:v>4892</c:v>
                </c:pt>
                <c:pt idx="9">
                  <c:v>7500</c:v>
                </c:pt>
                <c:pt idx="10">
                  <c:v>10521</c:v>
                </c:pt>
              </c:numCache>
            </c:numRef>
          </c:val>
        </c:ser>
        <c:ser>
          <c:idx val="1"/>
          <c:order val="1"/>
          <c:tx>
            <c:strRef>
              <c:f>'meeting modified(2)'!$D$3</c:f>
              <c:strCache>
                <c:ptCount val="1"/>
                <c:pt idx="0">
                  <c:v>Expenditure</c:v>
                </c:pt>
              </c:strCache>
            </c:strRef>
          </c:tx>
          <c:dLbls>
            <c:dLbl>
              <c:idx val="7"/>
              <c:layout>
                <c:manualLayout>
                  <c:x val="0"/>
                  <c:y val="2.784222737819057E-2"/>
                </c:manualLayout>
              </c:layout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pPr>
                      <a:defRPr lang="en-IN" b="1"/>
                    </a:pPr>
                    <a:r>
                      <a:rPr smtClean="0"/>
                      <a:t>9057.11</a:t>
                    </a:r>
                    <a:endParaRPr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Val val="1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Val val="1"/>
          </c:dLbls>
          <c:cat>
            <c:strRef>
              <c:f>'meeting modified(2)'!$B$4:$B$14</c:f>
              <c:strCache>
                <c:ptCount val="11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 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</c:strCache>
            </c:strRef>
          </c:cat>
          <c:val>
            <c:numRef>
              <c:f>'meeting modified(2)'!$D$4:$D$14</c:f>
              <c:numCache>
                <c:formatCode>0.00</c:formatCode>
                <c:ptCount val="11"/>
                <c:pt idx="0">
                  <c:v>10.25211</c:v>
                </c:pt>
                <c:pt idx="1">
                  <c:v>190.22175999999999</c:v>
                </c:pt>
                <c:pt idx="2">
                  <c:v>66.266570000000002</c:v>
                </c:pt>
                <c:pt idx="3">
                  <c:v>787.9360699999977</c:v>
                </c:pt>
                <c:pt idx="4">
                  <c:v>741.67211999999938</c:v>
                </c:pt>
                <c:pt idx="5">
                  <c:v>748.23951999999997</c:v>
                </c:pt>
                <c:pt idx="6">
                  <c:v>917.83999999999946</c:v>
                </c:pt>
                <c:pt idx="7">
                  <c:v>2480.73</c:v>
                </c:pt>
                <c:pt idx="8">
                  <c:v>4577.3200000000024</c:v>
                </c:pt>
                <c:pt idx="9">
                  <c:v>6425.03</c:v>
                </c:pt>
                <c:pt idx="10">
                  <c:v>9047.11</c:v>
                </c:pt>
              </c:numCache>
            </c:numRef>
          </c:val>
        </c:ser>
        <c:marker val="1"/>
        <c:axId val="131541248"/>
        <c:axId val="131616768"/>
      </c:lineChart>
      <c:catAx>
        <c:axId val="1315412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 b="1"/>
            </a:pPr>
            <a:endParaRPr lang="en-US"/>
          </a:p>
        </c:txPr>
        <c:crossAx val="131616768"/>
        <c:crosses val="autoZero"/>
        <c:auto val="1"/>
        <c:lblAlgn val="ctr"/>
        <c:lblOffset val="100"/>
      </c:catAx>
      <c:valAx>
        <c:axId val="131616768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31541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318439766117796"/>
          <c:y val="0.28701737001976041"/>
          <c:w val="0.10734205957803412"/>
          <c:h val="0.10836202778023603"/>
        </c:manualLayout>
      </c:layout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>
        <c:manualLayout>
          <c:layoutTarget val="inner"/>
          <c:xMode val="edge"/>
          <c:yMode val="edge"/>
          <c:x val="4.4739003529731466E-2"/>
          <c:y val="2.9333333333333392E-2"/>
          <c:w val="0.78699361933206624"/>
          <c:h val="0.88661774278215055"/>
        </c:manualLayout>
      </c:layout>
      <c:barChart>
        <c:barDir val="col"/>
        <c:grouping val="clustered"/>
        <c:ser>
          <c:idx val="0"/>
          <c:order val="0"/>
          <c:tx>
            <c:strRef>
              <c:f>'meeting modified(2)'!$D$215</c:f>
              <c:strCache>
                <c:ptCount val="1"/>
                <c:pt idx="0">
                  <c:v>2018-19</c:v>
                </c:pt>
              </c:strCache>
            </c:strRef>
          </c:tx>
          <c:dLbls>
            <c:txPr>
              <a:bodyPr/>
              <a:lstStyle/>
              <a:p>
                <a:pPr>
                  <a:defRPr lang="en-GB" b="1"/>
                </a:pPr>
                <a:endParaRPr lang="en-US"/>
              </a:p>
            </c:txPr>
            <c:showVal val="1"/>
          </c:dLbls>
          <c:cat>
            <c:strRef>
              <c:f>'meeting modified(2)'!$C$216:$C$221</c:f>
              <c:strCache>
                <c:ptCount val="6"/>
                <c:pt idx="0">
                  <c:v>BELOW 5000 </c:v>
                </c:pt>
                <c:pt idx="1">
                  <c:v>5000-10000 </c:v>
                </c:pt>
                <c:pt idx="2">
                  <c:v>10000-20000 </c:v>
                </c:pt>
                <c:pt idx="3">
                  <c:v>20000-30000 </c:v>
                </c:pt>
                <c:pt idx="4">
                  <c:v>30000-50000 </c:v>
                </c:pt>
                <c:pt idx="5">
                  <c:v>ABOVE 50000 </c:v>
                </c:pt>
              </c:strCache>
            </c:strRef>
          </c:cat>
          <c:val>
            <c:numRef>
              <c:f>'meeting modified(2)'!$D$216:$D$221</c:f>
              <c:numCache>
                <c:formatCode>General</c:formatCode>
                <c:ptCount val="6"/>
                <c:pt idx="0">
                  <c:v>11</c:v>
                </c:pt>
                <c:pt idx="1">
                  <c:v>11</c:v>
                </c:pt>
                <c:pt idx="2">
                  <c:v>43</c:v>
                </c:pt>
                <c:pt idx="3">
                  <c:v>18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'meeting modified(2)'!$E$215</c:f>
              <c:strCache>
                <c:ptCount val="1"/>
                <c:pt idx="0">
                  <c:v>2019-20</c:v>
                </c:pt>
              </c:strCache>
            </c:strRef>
          </c:tx>
          <c:dLbls>
            <c:txPr>
              <a:bodyPr/>
              <a:lstStyle/>
              <a:p>
                <a:pPr>
                  <a:defRPr lang="en-GB" b="1"/>
                </a:pPr>
                <a:endParaRPr lang="en-US"/>
              </a:p>
            </c:txPr>
            <c:showVal val="1"/>
          </c:dLbls>
          <c:cat>
            <c:strRef>
              <c:f>'meeting modified(2)'!$C$216:$C$221</c:f>
              <c:strCache>
                <c:ptCount val="6"/>
                <c:pt idx="0">
                  <c:v>BELOW 5000 </c:v>
                </c:pt>
                <c:pt idx="1">
                  <c:v>5000-10000 </c:v>
                </c:pt>
                <c:pt idx="2">
                  <c:v>10000-20000 </c:v>
                </c:pt>
                <c:pt idx="3">
                  <c:v>20000-30000 </c:v>
                </c:pt>
                <c:pt idx="4">
                  <c:v>30000-50000 </c:v>
                </c:pt>
                <c:pt idx="5">
                  <c:v>ABOVE 50000 </c:v>
                </c:pt>
              </c:strCache>
            </c:strRef>
          </c:cat>
          <c:val>
            <c:numRef>
              <c:f>'meeting modified(2)'!$E$216:$E$221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27</c:v>
                </c:pt>
                <c:pt idx="3">
                  <c:v>24</c:v>
                </c:pt>
                <c:pt idx="4">
                  <c:v>25</c:v>
                </c:pt>
                <c:pt idx="5">
                  <c:v>10</c:v>
                </c:pt>
              </c:numCache>
            </c:numRef>
          </c:val>
        </c:ser>
        <c:ser>
          <c:idx val="2"/>
          <c:order val="2"/>
          <c:tx>
            <c:strRef>
              <c:f>'meeting modified(2)'!$F$215</c:f>
              <c:strCache>
                <c:ptCount val="1"/>
                <c:pt idx="0">
                  <c:v>2020-21</c:v>
                </c:pt>
              </c:strCache>
            </c:strRef>
          </c:tx>
          <c:dLbls>
            <c:txPr>
              <a:bodyPr/>
              <a:lstStyle/>
              <a:p>
                <a:pPr>
                  <a:defRPr lang="en-GB" b="1"/>
                </a:pPr>
                <a:endParaRPr lang="en-US"/>
              </a:p>
            </c:txPr>
            <c:showVal val="1"/>
          </c:dLbls>
          <c:cat>
            <c:strRef>
              <c:f>'meeting modified(2)'!$C$216:$C$221</c:f>
              <c:strCache>
                <c:ptCount val="6"/>
                <c:pt idx="0">
                  <c:v>BELOW 5000 </c:v>
                </c:pt>
                <c:pt idx="1">
                  <c:v>5000-10000 </c:v>
                </c:pt>
                <c:pt idx="2">
                  <c:v>10000-20000 </c:v>
                </c:pt>
                <c:pt idx="3">
                  <c:v>20000-30000 </c:v>
                </c:pt>
                <c:pt idx="4">
                  <c:v>30000-50000 </c:v>
                </c:pt>
                <c:pt idx="5">
                  <c:v>ABOVE 50000 </c:v>
                </c:pt>
              </c:strCache>
            </c:strRef>
          </c:cat>
          <c:val>
            <c:numRef>
              <c:f>'meeting modified(2)'!$F$216:$F$221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18</c:v>
                </c:pt>
                <c:pt idx="3">
                  <c:v>25</c:v>
                </c:pt>
                <c:pt idx="4">
                  <c:v>30</c:v>
                </c:pt>
                <c:pt idx="5">
                  <c:v>12</c:v>
                </c:pt>
              </c:numCache>
            </c:numRef>
          </c:val>
        </c:ser>
        <c:axId val="133858048"/>
        <c:axId val="133859584"/>
      </c:barChart>
      <c:catAx>
        <c:axId val="1338580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 sz="1200" b="1"/>
            </a:pPr>
            <a:endParaRPr lang="en-US"/>
          </a:p>
        </c:txPr>
        <c:crossAx val="133859584"/>
        <c:crosses val="autoZero"/>
        <c:auto val="1"/>
        <c:lblAlgn val="ctr"/>
        <c:lblOffset val="100"/>
      </c:catAx>
      <c:valAx>
        <c:axId val="133859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 sz="1200" b="1"/>
            </a:pPr>
            <a:endParaRPr lang="en-US"/>
          </a:p>
        </c:txPr>
        <c:crossAx val="133858048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8660655941714186"/>
          <c:y val="0.21574698162729788"/>
          <c:w val="0.12509785953479954"/>
          <c:h val="0.35250582677165382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/>
            </a:pPr>
            <a:r>
              <a:rPr lang="en-US"/>
              <a:t>  </a:t>
            </a:r>
            <a:r>
              <a:rPr lang="ml-IN"/>
              <a:t>തൊഴിൽ</a:t>
            </a:r>
            <a:r>
              <a:rPr lang="en-US"/>
              <a:t> </a:t>
            </a:r>
            <a:r>
              <a:rPr lang="ml-IN"/>
              <a:t>ദിനങ്ങൾ</a:t>
            </a:r>
            <a:r>
              <a:rPr lang="en-US"/>
              <a:t> - </a:t>
            </a:r>
            <a:r>
              <a:rPr lang="ml-IN"/>
              <a:t>ശതമാനം </a:t>
            </a:r>
          </a:p>
        </c:rich>
      </c:tx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3.3710219978515941E-2"/>
          <c:y val="0.14965174353205848"/>
          <c:w val="0.91896990984910842"/>
          <c:h val="0.79118222722159715"/>
        </c:manualLayout>
      </c:layout>
      <c:pie3DChart>
        <c:varyColors val="1"/>
        <c:ser>
          <c:idx val="0"/>
          <c:order val="0"/>
          <c:tx>
            <c:strRef>
              <c:f>'graph asset 2020 21'!$F$9</c:f>
              <c:strCache>
                <c:ptCount val="1"/>
                <c:pt idx="0">
                  <c:v>ശതമാനം </c:v>
                </c:pt>
              </c:strCache>
            </c:strRef>
          </c:tx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t>മാലിന്യ ശേഖരണം
/ </a:t>
                    </a:r>
                    <a:r>
                      <a:rPr/>
                      <a:t>സംസ്ക്കരണം </a:t>
                    </a:r>
                    <a:r>
                      <a:rPr smtClean="0"/>
                      <a:t> </a:t>
                    </a:r>
                    <a:r>
                      <a:t>13.29</a:t>
                    </a:r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-5.9928258967629044E-2"/>
                  <c:y val="8.3289877425115483E-2"/>
                </c:manualLayout>
              </c:layout>
              <c:showVal val="1"/>
              <c:showCatName val="1"/>
            </c:dLbl>
            <c:dLbl>
              <c:idx val="11"/>
              <c:layout>
                <c:manualLayout>
                  <c:x val="0.13934197287839095"/>
                  <c:y val="-2.7153502719376731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lang="en-US" sz="700" b="1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'graph asset 2020 21'!$D$10:$D$21</c:f>
              <c:strCache>
                <c:ptCount val="12"/>
                <c:pt idx="0">
                  <c:v>തോടുകൾ 
( നവീകരണം)</c:v>
                </c:pt>
                <c:pt idx="1">
                  <c:v>കുളങ്ങൾ </c:v>
                </c:pt>
                <c:pt idx="2">
                  <c:v>കിണറുകൾ</c:v>
                </c:pt>
                <c:pt idx="3">
                  <c:v>കനാൽ</c:v>
                </c:pt>
                <c:pt idx="4">
                  <c:v>മരംവച്ച് പിടിപ്പിക്കലും
/വനവൽക്കരണവും</c:v>
                </c:pt>
                <c:pt idx="5">
                  <c:v>മാലിന്യ ശേഖരണം
/ സംസ്ക്കരണം / 
പ്രളയ ശുചീകരണം </c:v>
                </c:pt>
                <c:pt idx="6">
                  <c:v>മൃഗ പരിപാലനം / ക്ഷീര കർഷകർ </c:v>
                </c:pt>
                <c:pt idx="7">
                  <c:v>തരിശ്ഭൂമി കൃഷി 
യോഗ്യമാക്കൽ
/ ജൈവകൃഷി</c:v>
                </c:pt>
                <c:pt idx="8">
                  <c:v>കേന്ദ്ര/സംസ്ഥാന
 ഭവന നിർമ്മാണ 
പ്രവൃത്തികൾ</c:v>
                </c:pt>
                <c:pt idx="9">
                  <c:v>കിണർ റീചാർജ്ജിംഗ്</c:v>
                </c:pt>
                <c:pt idx="10">
                  <c:v>മഴക്കുഴി നിർമ്മാണം</c:v>
                </c:pt>
                <c:pt idx="11">
                  <c:v>മറ്റു  പ്രവൃത്തികൾ </c:v>
                </c:pt>
              </c:strCache>
            </c:strRef>
          </c:cat>
          <c:val>
            <c:numRef>
              <c:f>'graph asset 2020 21'!$F$10:$F$21</c:f>
              <c:numCache>
                <c:formatCode>0.00</c:formatCode>
                <c:ptCount val="12"/>
                <c:pt idx="0">
                  <c:v>13.01612698006825</c:v>
                </c:pt>
                <c:pt idx="1">
                  <c:v>0.69254367659740923</c:v>
                </c:pt>
                <c:pt idx="2">
                  <c:v>0.56017545013494985</c:v>
                </c:pt>
                <c:pt idx="3">
                  <c:v>1.6212264913476586</c:v>
                </c:pt>
                <c:pt idx="4">
                  <c:v>0.39261762086322438</c:v>
                </c:pt>
                <c:pt idx="5">
                  <c:v>13.286272489844173</c:v>
                </c:pt>
                <c:pt idx="6">
                  <c:v>8.1444722204977431</c:v>
                </c:pt>
                <c:pt idx="7">
                  <c:v>25.221049098869539</c:v>
                </c:pt>
                <c:pt idx="8">
                  <c:v>32.975177961043727</c:v>
                </c:pt>
                <c:pt idx="9">
                  <c:v>2.6154019205839808E-2</c:v>
                </c:pt>
                <c:pt idx="10">
                  <c:v>1.3877304150652068</c:v>
                </c:pt>
                <c:pt idx="11">
                  <c:v>2.6764535764622428</c:v>
                </c:pt>
              </c:numCache>
            </c:numRef>
          </c:val>
        </c:ser>
      </c:pie3DChart>
    </c:plotArea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EF5C5-F80D-4B0E-B63A-C67CED6C473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DA32B2E-9039-4C06-97D7-99D68DF38C4C}">
      <dgm:prSet phldrT="[Text]" custT="1"/>
      <dgm:spPr/>
      <dgm:t>
        <a:bodyPr/>
        <a:lstStyle/>
        <a:p>
          <a:r>
            <a:rPr lang="en" sz="1800" b="1" dirty="0" smtClean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rPr>
            <a:t>Budget Allocation</a:t>
          </a:r>
          <a:endParaRPr lang="en-IN" sz="1800" b="1" dirty="0">
            <a:solidFill>
              <a:schemeClr val="tx1"/>
            </a:solidFill>
            <a:latin typeface="+mn-lt"/>
          </a:endParaRPr>
        </a:p>
      </dgm:t>
    </dgm:pt>
    <dgm:pt modelId="{6D78D973-AC31-4931-B4DF-D0FAE8DA9E2A}" type="parTrans" cxnId="{53C7A161-888A-47A6-B8AA-B241A805C39E}">
      <dgm:prSet/>
      <dgm:spPr/>
      <dgm:t>
        <a:bodyPr/>
        <a:lstStyle/>
        <a:p>
          <a:endParaRPr lang="en-IN"/>
        </a:p>
      </dgm:t>
    </dgm:pt>
    <dgm:pt modelId="{86C1758E-7AA0-4249-80B9-6B72F22C84F2}" type="sibTrans" cxnId="{53C7A161-888A-47A6-B8AA-B241A805C39E}">
      <dgm:prSet/>
      <dgm:spPr/>
      <dgm:t>
        <a:bodyPr/>
        <a:lstStyle/>
        <a:p>
          <a:endParaRPr lang="en-IN"/>
        </a:p>
      </dgm:t>
    </dgm:pt>
    <dgm:pt modelId="{C021577C-88BA-4BBE-A1CA-05D4AB8F248A}">
      <dgm:prSet phldrT="[Text]"/>
      <dgm:spPr/>
      <dgm:t>
        <a:bodyPr/>
        <a:lstStyle/>
        <a:p>
          <a:r>
            <a:rPr lang="en" b="1" dirty="0" smtClean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rPr>
            <a:t>10521.00   Lakh</a:t>
          </a:r>
          <a:endParaRPr lang="en-IN" b="1" dirty="0">
            <a:solidFill>
              <a:schemeClr val="tx1"/>
            </a:solidFill>
            <a:latin typeface="+mn-lt"/>
          </a:endParaRPr>
        </a:p>
      </dgm:t>
    </dgm:pt>
    <dgm:pt modelId="{73DEAF22-7843-445A-9233-08B2C8F1F675}" type="parTrans" cxnId="{004BE41A-4B26-45E0-8BB4-2A8F228B5964}">
      <dgm:prSet/>
      <dgm:spPr/>
      <dgm:t>
        <a:bodyPr/>
        <a:lstStyle/>
        <a:p>
          <a:endParaRPr lang="en-IN"/>
        </a:p>
      </dgm:t>
    </dgm:pt>
    <dgm:pt modelId="{E44C83EF-EA98-4B51-B234-B4AB6DE133D5}" type="sibTrans" cxnId="{004BE41A-4B26-45E0-8BB4-2A8F228B5964}">
      <dgm:prSet/>
      <dgm:spPr/>
      <dgm:t>
        <a:bodyPr/>
        <a:lstStyle/>
        <a:p>
          <a:endParaRPr lang="en-IN"/>
        </a:p>
      </dgm:t>
    </dgm:pt>
    <dgm:pt modelId="{E804A5E9-084F-4052-84AB-FAA79E0629B6}">
      <dgm:prSet phldrT="[Text]" custT="1"/>
      <dgm:spPr/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rPr>
            <a:t>Amount Released to ULBs</a:t>
          </a:r>
          <a:endParaRPr lang="en-IN" sz="1800" b="1" dirty="0">
            <a:solidFill>
              <a:schemeClr val="tx1"/>
            </a:solidFill>
            <a:latin typeface="+mn-lt"/>
          </a:endParaRPr>
        </a:p>
      </dgm:t>
    </dgm:pt>
    <dgm:pt modelId="{D342EDD5-28F2-4E2A-86D7-0D5BF44D37B6}" type="parTrans" cxnId="{5D8E7765-E524-441A-9A07-8CD2CADB2C8C}">
      <dgm:prSet/>
      <dgm:spPr/>
      <dgm:t>
        <a:bodyPr/>
        <a:lstStyle/>
        <a:p>
          <a:endParaRPr lang="en-IN"/>
        </a:p>
      </dgm:t>
    </dgm:pt>
    <dgm:pt modelId="{A0840810-9834-45BF-B89C-11EA948A1119}" type="sibTrans" cxnId="{5D8E7765-E524-441A-9A07-8CD2CADB2C8C}">
      <dgm:prSet/>
      <dgm:spPr/>
      <dgm:t>
        <a:bodyPr/>
        <a:lstStyle/>
        <a:p>
          <a:endParaRPr lang="en-IN"/>
        </a:p>
      </dgm:t>
    </dgm:pt>
    <dgm:pt modelId="{43284FC5-4986-4AD5-B39B-716E964CFE3C}">
      <dgm:prSet phldrT="[Text]"/>
      <dgm:spPr/>
      <dgm:t>
        <a:bodyPr/>
        <a:lstStyle/>
        <a:p>
          <a:r>
            <a:rPr lang="en" b="1" dirty="0" smtClean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rPr>
            <a:t>10515 Lakh</a:t>
          </a:r>
          <a:endParaRPr lang="en-IN" b="1" dirty="0">
            <a:solidFill>
              <a:schemeClr val="tx1"/>
            </a:solidFill>
            <a:latin typeface="+mn-lt"/>
          </a:endParaRPr>
        </a:p>
      </dgm:t>
    </dgm:pt>
    <dgm:pt modelId="{4A9FFADC-3388-4AC8-A5FE-C508008672A4}" type="parTrans" cxnId="{A8330E0D-7233-43F0-9E97-BBE142C8B13C}">
      <dgm:prSet/>
      <dgm:spPr/>
      <dgm:t>
        <a:bodyPr/>
        <a:lstStyle/>
        <a:p>
          <a:endParaRPr lang="en-IN"/>
        </a:p>
      </dgm:t>
    </dgm:pt>
    <dgm:pt modelId="{9F0A031E-8D66-42F4-A89D-FF5AEB03B0BD}" type="sibTrans" cxnId="{A8330E0D-7233-43F0-9E97-BBE142C8B13C}">
      <dgm:prSet/>
      <dgm:spPr/>
      <dgm:t>
        <a:bodyPr/>
        <a:lstStyle/>
        <a:p>
          <a:endParaRPr lang="en-IN"/>
        </a:p>
      </dgm:t>
    </dgm:pt>
    <dgm:pt modelId="{B4139C8C-4578-419A-97B6-2147753FAC67}">
      <dgm:prSet phldrT="[Text]" custT="1"/>
      <dgm:spPr/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+mn-lt"/>
            </a:rPr>
            <a:t>Expenditure at ULB level</a:t>
          </a:r>
          <a:endParaRPr lang="en-IN" sz="1800" b="1" dirty="0">
            <a:solidFill>
              <a:schemeClr val="tx1"/>
            </a:solidFill>
            <a:latin typeface="+mn-lt"/>
          </a:endParaRPr>
        </a:p>
      </dgm:t>
    </dgm:pt>
    <dgm:pt modelId="{D39D53D2-3908-4B25-9C8A-1C25C0463ACA}" type="parTrans" cxnId="{317F4FC6-1991-4CAA-B625-36ECF03CDDA2}">
      <dgm:prSet/>
      <dgm:spPr/>
      <dgm:t>
        <a:bodyPr/>
        <a:lstStyle/>
        <a:p>
          <a:endParaRPr lang="en-IN"/>
        </a:p>
      </dgm:t>
    </dgm:pt>
    <dgm:pt modelId="{C051F3C4-FC3F-4043-8738-AB234B881969}" type="sibTrans" cxnId="{317F4FC6-1991-4CAA-B625-36ECF03CDDA2}">
      <dgm:prSet/>
      <dgm:spPr/>
      <dgm:t>
        <a:bodyPr/>
        <a:lstStyle/>
        <a:p>
          <a:endParaRPr lang="en-IN"/>
        </a:p>
      </dgm:t>
    </dgm:pt>
    <dgm:pt modelId="{E4051A1E-4415-47F7-AB22-A130E8178173}">
      <dgm:prSet phldrT="[Text]"/>
      <dgm:spPr/>
      <dgm:t>
        <a:bodyPr/>
        <a:lstStyle/>
        <a:p>
          <a:r>
            <a:rPr lang="en" b="1" dirty="0" smtClean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rPr>
            <a:t>9057.82 Lakh</a:t>
          </a:r>
          <a:endParaRPr lang="en-IN" b="1" dirty="0">
            <a:solidFill>
              <a:schemeClr val="tx1"/>
            </a:solidFill>
            <a:latin typeface="+mn-lt"/>
          </a:endParaRPr>
        </a:p>
      </dgm:t>
    </dgm:pt>
    <dgm:pt modelId="{CEFAC904-0A1F-4801-963A-11AC78AA5351}" type="parTrans" cxnId="{A925C551-0815-4C9A-906C-485FB8AE592C}">
      <dgm:prSet/>
      <dgm:spPr/>
      <dgm:t>
        <a:bodyPr/>
        <a:lstStyle/>
        <a:p>
          <a:endParaRPr lang="en-IN"/>
        </a:p>
      </dgm:t>
    </dgm:pt>
    <dgm:pt modelId="{D33187D0-B5BD-4ABF-BE91-5AEAC5EF0522}" type="sibTrans" cxnId="{A925C551-0815-4C9A-906C-485FB8AE592C}">
      <dgm:prSet/>
      <dgm:spPr/>
      <dgm:t>
        <a:bodyPr/>
        <a:lstStyle/>
        <a:p>
          <a:endParaRPr lang="en-IN"/>
        </a:p>
      </dgm:t>
    </dgm:pt>
    <dgm:pt modelId="{9448488D-C60E-4AEB-83C3-FA585ED88D63}">
      <dgm:prSet custT="1"/>
      <dgm:spPr/>
      <dgm:t>
        <a:bodyPr/>
        <a:lstStyle/>
        <a:p>
          <a:r>
            <a:rPr lang="en-IN" sz="1800" b="1" dirty="0" smtClean="0">
              <a:solidFill>
                <a:schemeClr val="tx1"/>
              </a:solidFill>
              <a:latin typeface="+mn-lt"/>
            </a:rPr>
            <a:t>Man days created </a:t>
          </a:r>
          <a:endParaRPr lang="en-IN" sz="1800" b="1" dirty="0">
            <a:solidFill>
              <a:schemeClr val="tx1"/>
            </a:solidFill>
            <a:latin typeface="+mn-lt"/>
          </a:endParaRPr>
        </a:p>
      </dgm:t>
    </dgm:pt>
    <dgm:pt modelId="{BCF96F81-0311-4130-8847-4C232AB20AEB}" type="parTrans" cxnId="{AE9FDB87-D640-4FE5-A608-6A7A341B9863}">
      <dgm:prSet/>
      <dgm:spPr/>
      <dgm:t>
        <a:bodyPr/>
        <a:lstStyle/>
        <a:p>
          <a:endParaRPr lang="en-IN"/>
        </a:p>
      </dgm:t>
    </dgm:pt>
    <dgm:pt modelId="{DD94A868-92AE-490F-94E6-D43F31824BE7}" type="sibTrans" cxnId="{AE9FDB87-D640-4FE5-A608-6A7A341B9863}">
      <dgm:prSet/>
      <dgm:spPr/>
      <dgm:t>
        <a:bodyPr/>
        <a:lstStyle/>
        <a:p>
          <a:endParaRPr lang="en-IN"/>
        </a:p>
      </dgm:t>
    </dgm:pt>
    <dgm:pt modelId="{80C10AF4-55CA-4138-B3DB-8EBEE4A9BFC4}">
      <dgm:prSet/>
      <dgm:spPr/>
      <dgm:t>
        <a:bodyPr/>
        <a:lstStyle/>
        <a:p>
          <a:r>
            <a:rPr lang="en" b="1" dirty="0" smtClean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rPr>
            <a:t>32 .54 Lakh </a:t>
          </a:r>
          <a:endParaRPr lang="en-IN" b="1" dirty="0">
            <a:solidFill>
              <a:schemeClr val="tx1"/>
            </a:solidFill>
            <a:latin typeface="+mn-lt"/>
          </a:endParaRPr>
        </a:p>
      </dgm:t>
    </dgm:pt>
    <dgm:pt modelId="{6A5C76EE-DF93-4AC5-9C9A-081FA10DDEA4}" type="parTrans" cxnId="{7A07EE51-11D2-4627-880F-F1BFABD21024}">
      <dgm:prSet/>
      <dgm:spPr/>
      <dgm:t>
        <a:bodyPr/>
        <a:lstStyle/>
        <a:p>
          <a:endParaRPr lang="en-IN"/>
        </a:p>
      </dgm:t>
    </dgm:pt>
    <dgm:pt modelId="{78E89964-BC69-433B-81D1-98B4F795CF91}" type="sibTrans" cxnId="{7A07EE51-11D2-4627-880F-F1BFABD21024}">
      <dgm:prSet/>
      <dgm:spPr/>
      <dgm:t>
        <a:bodyPr/>
        <a:lstStyle/>
        <a:p>
          <a:endParaRPr lang="en-IN"/>
        </a:p>
      </dgm:t>
    </dgm:pt>
    <dgm:pt modelId="{CEF85EBE-161A-482E-A130-E43943256F10}" type="pres">
      <dgm:prSet presAssocID="{CD2EF5C5-F80D-4B0E-B63A-C67CED6C47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AD06A7-7454-49B3-9A7F-9FABADE8D1BB}" type="pres">
      <dgm:prSet presAssocID="{CDA32B2E-9039-4C06-97D7-99D68DF38C4C}" presName="composite" presStyleCnt="0"/>
      <dgm:spPr/>
    </dgm:pt>
    <dgm:pt modelId="{A12EAB27-7811-4914-A20A-19B7E717F34C}" type="pres">
      <dgm:prSet presAssocID="{CDA32B2E-9039-4C06-97D7-99D68DF38C4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4CD8F9-071F-40DF-B94D-746C3B8D41C6}" type="pres">
      <dgm:prSet presAssocID="{CDA32B2E-9039-4C06-97D7-99D68DF38C4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CB98B46-8A18-4ED8-BA53-02CB4F412588}" type="pres">
      <dgm:prSet presAssocID="{86C1758E-7AA0-4249-80B9-6B72F22C84F2}" presName="space" presStyleCnt="0"/>
      <dgm:spPr/>
    </dgm:pt>
    <dgm:pt modelId="{FEED26C7-5960-40AD-ABB9-BA46BA8D2C43}" type="pres">
      <dgm:prSet presAssocID="{E804A5E9-084F-4052-84AB-FAA79E0629B6}" presName="composite" presStyleCnt="0"/>
      <dgm:spPr/>
    </dgm:pt>
    <dgm:pt modelId="{48730A61-B0D3-4D38-AD56-F00A39A77C1E}" type="pres">
      <dgm:prSet presAssocID="{E804A5E9-084F-4052-84AB-FAA79E0629B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F0DC1F-9B50-46E4-A2E2-799817733112}" type="pres">
      <dgm:prSet presAssocID="{E804A5E9-084F-4052-84AB-FAA79E0629B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512AB2-3257-4C84-8C5A-3A92BDFC2A49}" type="pres">
      <dgm:prSet presAssocID="{A0840810-9834-45BF-B89C-11EA948A1119}" presName="space" presStyleCnt="0"/>
      <dgm:spPr/>
    </dgm:pt>
    <dgm:pt modelId="{770F1EE1-225E-4030-BD80-190F945EEAD8}" type="pres">
      <dgm:prSet presAssocID="{B4139C8C-4578-419A-97B6-2147753FAC67}" presName="composite" presStyleCnt="0"/>
      <dgm:spPr/>
    </dgm:pt>
    <dgm:pt modelId="{F2C57E7E-6A33-4098-B5CB-A8CFF069AF22}" type="pres">
      <dgm:prSet presAssocID="{B4139C8C-4578-419A-97B6-2147753FAC6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B54788-6C34-450D-A6F0-0006896EA216}" type="pres">
      <dgm:prSet presAssocID="{B4139C8C-4578-419A-97B6-2147753FAC6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008627B-D725-49C0-8C62-4CF5A0BC3101}" type="pres">
      <dgm:prSet presAssocID="{C051F3C4-FC3F-4043-8738-AB234B881969}" presName="space" presStyleCnt="0"/>
      <dgm:spPr/>
    </dgm:pt>
    <dgm:pt modelId="{238ED0DC-088E-42B5-8564-233FBA9AD741}" type="pres">
      <dgm:prSet presAssocID="{9448488D-C60E-4AEB-83C3-FA585ED88D63}" presName="composite" presStyleCnt="0"/>
      <dgm:spPr/>
    </dgm:pt>
    <dgm:pt modelId="{267DF1A4-148C-4C79-A91A-17F2F8C5E35B}" type="pres">
      <dgm:prSet presAssocID="{9448488D-C60E-4AEB-83C3-FA585ED88D6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53AE41-16DF-447A-9CA1-7C3BD0C55C73}" type="pres">
      <dgm:prSet presAssocID="{9448488D-C60E-4AEB-83C3-FA585ED88D63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8E7765-E524-441A-9A07-8CD2CADB2C8C}" srcId="{CD2EF5C5-F80D-4B0E-B63A-C67CED6C473A}" destId="{E804A5E9-084F-4052-84AB-FAA79E0629B6}" srcOrd="1" destOrd="0" parTransId="{D342EDD5-28F2-4E2A-86D7-0D5BF44D37B6}" sibTransId="{A0840810-9834-45BF-B89C-11EA948A1119}"/>
    <dgm:cxn modelId="{004BE41A-4B26-45E0-8BB4-2A8F228B5964}" srcId="{CDA32B2E-9039-4C06-97D7-99D68DF38C4C}" destId="{C021577C-88BA-4BBE-A1CA-05D4AB8F248A}" srcOrd="0" destOrd="0" parTransId="{73DEAF22-7843-445A-9233-08B2C8F1F675}" sibTransId="{E44C83EF-EA98-4B51-B234-B4AB6DE133D5}"/>
    <dgm:cxn modelId="{5EE8922C-724D-46EC-BE76-8D27142AD804}" type="presOf" srcId="{CD2EF5C5-F80D-4B0E-B63A-C67CED6C473A}" destId="{CEF85EBE-161A-482E-A130-E43943256F10}" srcOrd="0" destOrd="0" presId="urn:microsoft.com/office/officeart/2005/8/layout/hList1"/>
    <dgm:cxn modelId="{B49FAAEA-1970-4284-9F84-A1BA90463BD2}" type="presOf" srcId="{E804A5E9-084F-4052-84AB-FAA79E0629B6}" destId="{48730A61-B0D3-4D38-AD56-F00A39A77C1E}" srcOrd="0" destOrd="0" presId="urn:microsoft.com/office/officeart/2005/8/layout/hList1"/>
    <dgm:cxn modelId="{D0180D89-5768-4343-9479-2E5855993087}" type="presOf" srcId="{B4139C8C-4578-419A-97B6-2147753FAC67}" destId="{F2C57E7E-6A33-4098-B5CB-A8CFF069AF22}" srcOrd="0" destOrd="0" presId="urn:microsoft.com/office/officeart/2005/8/layout/hList1"/>
    <dgm:cxn modelId="{A925C551-0815-4C9A-906C-485FB8AE592C}" srcId="{B4139C8C-4578-419A-97B6-2147753FAC67}" destId="{E4051A1E-4415-47F7-AB22-A130E8178173}" srcOrd="0" destOrd="0" parTransId="{CEFAC904-0A1F-4801-963A-11AC78AA5351}" sibTransId="{D33187D0-B5BD-4ABF-BE91-5AEAC5EF0522}"/>
    <dgm:cxn modelId="{12D6E0BE-D0E0-4658-A3A7-B32092AB87C7}" type="presOf" srcId="{43284FC5-4986-4AD5-B39B-716E964CFE3C}" destId="{45F0DC1F-9B50-46E4-A2E2-799817733112}" srcOrd="0" destOrd="0" presId="urn:microsoft.com/office/officeart/2005/8/layout/hList1"/>
    <dgm:cxn modelId="{53C7A161-888A-47A6-B8AA-B241A805C39E}" srcId="{CD2EF5C5-F80D-4B0E-B63A-C67CED6C473A}" destId="{CDA32B2E-9039-4C06-97D7-99D68DF38C4C}" srcOrd="0" destOrd="0" parTransId="{6D78D973-AC31-4931-B4DF-D0FAE8DA9E2A}" sibTransId="{86C1758E-7AA0-4249-80B9-6B72F22C84F2}"/>
    <dgm:cxn modelId="{AE9FDB87-D640-4FE5-A608-6A7A341B9863}" srcId="{CD2EF5C5-F80D-4B0E-B63A-C67CED6C473A}" destId="{9448488D-C60E-4AEB-83C3-FA585ED88D63}" srcOrd="3" destOrd="0" parTransId="{BCF96F81-0311-4130-8847-4C232AB20AEB}" sibTransId="{DD94A868-92AE-490F-94E6-D43F31824BE7}"/>
    <dgm:cxn modelId="{7056BF62-3036-489F-9EE0-291D623B888A}" type="presOf" srcId="{CDA32B2E-9039-4C06-97D7-99D68DF38C4C}" destId="{A12EAB27-7811-4914-A20A-19B7E717F34C}" srcOrd="0" destOrd="0" presId="urn:microsoft.com/office/officeart/2005/8/layout/hList1"/>
    <dgm:cxn modelId="{D11ECC55-8218-46B9-8259-8DC2EEA07B55}" type="presOf" srcId="{E4051A1E-4415-47F7-AB22-A130E8178173}" destId="{15B54788-6C34-450D-A6F0-0006896EA216}" srcOrd="0" destOrd="0" presId="urn:microsoft.com/office/officeart/2005/8/layout/hList1"/>
    <dgm:cxn modelId="{9399844F-5928-49B0-80CA-25CE9B014595}" type="presOf" srcId="{80C10AF4-55CA-4138-B3DB-8EBEE4A9BFC4}" destId="{3C53AE41-16DF-447A-9CA1-7C3BD0C55C73}" srcOrd="0" destOrd="0" presId="urn:microsoft.com/office/officeart/2005/8/layout/hList1"/>
    <dgm:cxn modelId="{A8330E0D-7233-43F0-9E97-BBE142C8B13C}" srcId="{E804A5E9-084F-4052-84AB-FAA79E0629B6}" destId="{43284FC5-4986-4AD5-B39B-716E964CFE3C}" srcOrd="0" destOrd="0" parTransId="{4A9FFADC-3388-4AC8-A5FE-C508008672A4}" sibTransId="{9F0A031E-8D66-42F4-A89D-FF5AEB03B0BD}"/>
    <dgm:cxn modelId="{7A07EE51-11D2-4627-880F-F1BFABD21024}" srcId="{9448488D-C60E-4AEB-83C3-FA585ED88D63}" destId="{80C10AF4-55CA-4138-B3DB-8EBEE4A9BFC4}" srcOrd="0" destOrd="0" parTransId="{6A5C76EE-DF93-4AC5-9C9A-081FA10DDEA4}" sibTransId="{78E89964-BC69-433B-81D1-98B4F795CF91}"/>
    <dgm:cxn modelId="{BD73DF55-A71B-4822-BD2C-2E82777183CA}" type="presOf" srcId="{9448488D-C60E-4AEB-83C3-FA585ED88D63}" destId="{267DF1A4-148C-4C79-A91A-17F2F8C5E35B}" srcOrd="0" destOrd="0" presId="urn:microsoft.com/office/officeart/2005/8/layout/hList1"/>
    <dgm:cxn modelId="{34BE1555-CBDF-4B81-9A35-8F25210CF845}" type="presOf" srcId="{C021577C-88BA-4BBE-A1CA-05D4AB8F248A}" destId="{384CD8F9-071F-40DF-B94D-746C3B8D41C6}" srcOrd="0" destOrd="0" presId="urn:microsoft.com/office/officeart/2005/8/layout/hList1"/>
    <dgm:cxn modelId="{317F4FC6-1991-4CAA-B625-36ECF03CDDA2}" srcId="{CD2EF5C5-F80D-4B0E-B63A-C67CED6C473A}" destId="{B4139C8C-4578-419A-97B6-2147753FAC67}" srcOrd="2" destOrd="0" parTransId="{D39D53D2-3908-4B25-9C8A-1C25C0463ACA}" sibTransId="{C051F3C4-FC3F-4043-8738-AB234B881969}"/>
    <dgm:cxn modelId="{9E060FC0-2E69-4CA1-A5C8-A4B63DC070EE}" type="presParOf" srcId="{CEF85EBE-161A-482E-A130-E43943256F10}" destId="{51AD06A7-7454-49B3-9A7F-9FABADE8D1BB}" srcOrd="0" destOrd="0" presId="urn:microsoft.com/office/officeart/2005/8/layout/hList1"/>
    <dgm:cxn modelId="{3BB4E2E5-5D52-4526-97F0-A45157548498}" type="presParOf" srcId="{51AD06A7-7454-49B3-9A7F-9FABADE8D1BB}" destId="{A12EAB27-7811-4914-A20A-19B7E717F34C}" srcOrd="0" destOrd="0" presId="urn:microsoft.com/office/officeart/2005/8/layout/hList1"/>
    <dgm:cxn modelId="{E5D698E6-DD06-4CD2-8BED-669A41883EE5}" type="presParOf" srcId="{51AD06A7-7454-49B3-9A7F-9FABADE8D1BB}" destId="{384CD8F9-071F-40DF-B94D-746C3B8D41C6}" srcOrd="1" destOrd="0" presId="urn:microsoft.com/office/officeart/2005/8/layout/hList1"/>
    <dgm:cxn modelId="{39EDC2BB-4A43-47BA-8C3D-3D0287392277}" type="presParOf" srcId="{CEF85EBE-161A-482E-A130-E43943256F10}" destId="{0CB98B46-8A18-4ED8-BA53-02CB4F412588}" srcOrd="1" destOrd="0" presId="urn:microsoft.com/office/officeart/2005/8/layout/hList1"/>
    <dgm:cxn modelId="{F10E9E9E-7A1C-4260-85E8-9EB786874E8C}" type="presParOf" srcId="{CEF85EBE-161A-482E-A130-E43943256F10}" destId="{FEED26C7-5960-40AD-ABB9-BA46BA8D2C43}" srcOrd="2" destOrd="0" presId="urn:microsoft.com/office/officeart/2005/8/layout/hList1"/>
    <dgm:cxn modelId="{75A51A0B-7313-4496-B896-04F0C45F9E7F}" type="presParOf" srcId="{FEED26C7-5960-40AD-ABB9-BA46BA8D2C43}" destId="{48730A61-B0D3-4D38-AD56-F00A39A77C1E}" srcOrd="0" destOrd="0" presId="urn:microsoft.com/office/officeart/2005/8/layout/hList1"/>
    <dgm:cxn modelId="{6D166762-EB3E-4630-A18F-2DBCA40302B2}" type="presParOf" srcId="{FEED26C7-5960-40AD-ABB9-BA46BA8D2C43}" destId="{45F0DC1F-9B50-46E4-A2E2-799817733112}" srcOrd="1" destOrd="0" presId="urn:microsoft.com/office/officeart/2005/8/layout/hList1"/>
    <dgm:cxn modelId="{09E7FD0C-5237-49D5-B48A-5B2D04B1BF86}" type="presParOf" srcId="{CEF85EBE-161A-482E-A130-E43943256F10}" destId="{9D512AB2-3257-4C84-8C5A-3A92BDFC2A49}" srcOrd="3" destOrd="0" presId="urn:microsoft.com/office/officeart/2005/8/layout/hList1"/>
    <dgm:cxn modelId="{DC070EDB-5675-4FA1-8FCC-B6C4A0F54BB9}" type="presParOf" srcId="{CEF85EBE-161A-482E-A130-E43943256F10}" destId="{770F1EE1-225E-4030-BD80-190F945EEAD8}" srcOrd="4" destOrd="0" presId="urn:microsoft.com/office/officeart/2005/8/layout/hList1"/>
    <dgm:cxn modelId="{15231A06-6420-4611-894C-2F0D995CE0B3}" type="presParOf" srcId="{770F1EE1-225E-4030-BD80-190F945EEAD8}" destId="{F2C57E7E-6A33-4098-B5CB-A8CFF069AF22}" srcOrd="0" destOrd="0" presId="urn:microsoft.com/office/officeart/2005/8/layout/hList1"/>
    <dgm:cxn modelId="{5D9A8306-EB37-425A-AB73-B32DB33E13D5}" type="presParOf" srcId="{770F1EE1-225E-4030-BD80-190F945EEAD8}" destId="{15B54788-6C34-450D-A6F0-0006896EA216}" srcOrd="1" destOrd="0" presId="urn:microsoft.com/office/officeart/2005/8/layout/hList1"/>
    <dgm:cxn modelId="{80733018-61E4-4929-A472-789425D263BF}" type="presParOf" srcId="{CEF85EBE-161A-482E-A130-E43943256F10}" destId="{B008627B-D725-49C0-8C62-4CF5A0BC3101}" srcOrd="5" destOrd="0" presId="urn:microsoft.com/office/officeart/2005/8/layout/hList1"/>
    <dgm:cxn modelId="{F9DAD67B-3C5C-4A4B-9864-30A9A0640E14}" type="presParOf" srcId="{CEF85EBE-161A-482E-A130-E43943256F10}" destId="{238ED0DC-088E-42B5-8564-233FBA9AD741}" srcOrd="6" destOrd="0" presId="urn:microsoft.com/office/officeart/2005/8/layout/hList1"/>
    <dgm:cxn modelId="{0FA31105-D1E6-42FA-9560-69E4D6DCA8A6}" type="presParOf" srcId="{238ED0DC-088E-42B5-8564-233FBA9AD741}" destId="{267DF1A4-148C-4C79-A91A-17F2F8C5E35B}" srcOrd="0" destOrd="0" presId="urn:microsoft.com/office/officeart/2005/8/layout/hList1"/>
    <dgm:cxn modelId="{2F66609D-9642-4C56-974B-11365AE281D5}" type="presParOf" srcId="{238ED0DC-088E-42B5-8564-233FBA9AD741}" destId="{3C53AE41-16DF-447A-9CA1-7C3BD0C55C73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EF5C5-F80D-4B0E-B63A-C67CED6C473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DA32B2E-9039-4C06-97D7-99D68DF38C4C}">
      <dgm:prSet phldrT="[Text]" custT="1"/>
      <dgm:spPr/>
      <dgm:t>
        <a:bodyPr/>
        <a:lstStyle/>
        <a:p>
          <a:r>
            <a:rPr lang="en" sz="1600" b="1" dirty="0" smtClean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rPr>
            <a:t>Budget Allocation</a:t>
          </a:r>
          <a:endParaRPr lang="en-IN" sz="1600" b="1" dirty="0">
            <a:solidFill>
              <a:schemeClr val="tx1"/>
            </a:solidFill>
            <a:latin typeface="+mn-lt"/>
          </a:endParaRPr>
        </a:p>
      </dgm:t>
    </dgm:pt>
    <dgm:pt modelId="{6D78D973-AC31-4931-B4DF-D0FAE8DA9E2A}" type="parTrans" cxnId="{53C7A161-888A-47A6-B8AA-B241A805C39E}">
      <dgm:prSet/>
      <dgm:spPr/>
      <dgm:t>
        <a:bodyPr/>
        <a:lstStyle/>
        <a:p>
          <a:endParaRPr lang="en-IN"/>
        </a:p>
      </dgm:t>
    </dgm:pt>
    <dgm:pt modelId="{86C1758E-7AA0-4249-80B9-6B72F22C84F2}" type="sibTrans" cxnId="{53C7A161-888A-47A6-B8AA-B241A805C39E}">
      <dgm:prSet/>
      <dgm:spPr/>
      <dgm:t>
        <a:bodyPr/>
        <a:lstStyle/>
        <a:p>
          <a:endParaRPr lang="en-IN"/>
        </a:p>
      </dgm:t>
    </dgm:pt>
    <dgm:pt modelId="{C021577C-88BA-4BBE-A1CA-05D4AB8F248A}">
      <dgm:prSet phldrT="[Text]"/>
      <dgm:spPr/>
      <dgm:t>
        <a:bodyPr/>
        <a:lstStyle/>
        <a:p>
          <a:pPr algn="ctr"/>
          <a:r>
            <a:rPr lang="en" b="1" dirty="0" smtClean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rPr>
            <a:t>10000.00   Lakh</a:t>
          </a:r>
          <a:endParaRPr lang="en-IN" b="1" dirty="0">
            <a:solidFill>
              <a:schemeClr val="tx1"/>
            </a:solidFill>
            <a:latin typeface="+mn-lt"/>
          </a:endParaRPr>
        </a:p>
      </dgm:t>
    </dgm:pt>
    <dgm:pt modelId="{73DEAF22-7843-445A-9233-08B2C8F1F675}" type="parTrans" cxnId="{004BE41A-4B26-45E0-8BB4-2A8F228B5964}">
      <dgm:prSet/>
      <dgm:spPr/>
      <dgm:t>
        <a:bodyPr/>
        <a:lstStyle/>
        <a:p>
          <a:endParaRPr lang="en-IN"/>
        </a:p>
      </dgm:t>
    </dgm:pt>
    <dgm:pt modelId="{E44C83EF-EA98-4B51-B234-B4AB6DE133D5}" type="sibTrans" cxnId="{004BE41A-4B26-45E0-8BB4-2A8F228B5964}">
      <dgm:prSet/>
      <dgm:spPr/>
      <dgm:t>
        <a:bodyPr/>
        <a:lstStyle/>
        <a:p>
          <a:endParaRPr lang="en-IN"/>
        </a:p>
      </dgm:t>
    </dgm:pt>
    <dgm:pt modelId="{E804A5E9-084F-4052-84AB-FAA79E0629B6}">
      <dgm:prSet phldrT="[Text]" custT="1"/>
      <dgm:spPr/>
      <dgm:t>
        <a:bodyPr/>
        <a:lstStyle/>
        <a:p>
          <a:r>
            <a:rPr lang="en-IN" sz="1600" b="1" dirty="0" smtClean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rPr>
            <a:t>Amount Released</a:t>
          </a:r>
          <a:endParaRPr lang="en-IN" sz="1600" b="1" dirty="0">
            <a:solidFill>
              <a:schemeClr val="tx1"/>
            </a:solidFill>
            <a:latin typeface="+mn-lt"/>
          </a:endParaRPr>
        </a:p>
      </dgm:t>
    </dgm:pt>
    <dgm:pt modelId="{D342EDD5-28F2-4E2A-86D7-0D5BF44D37B6}" type="parTrans" cxnId="{5D8E7765-E524-441A-9A07-8CD2CADB2C8C}">
      <dgm:prSet/>
      <dgm:spPr/>
      <dgm:t>
        <a:bodyPr/>
        <a:lstStyle/>
        <a:p>
          <a:endParaRPr lang="en-IN"/>
        </a:p>
      </dgm:t>
    </dgm:pt>
    <dgm:pt modelId="{A0840810-9834-45BF-B89C-11EA948A1119}" type="sibTrans" cxnId="{5D8E7765-E524-441A-9A07-8CD2CADB2C8C}">
      <dgm:prSet/>
      <dgm:spPr/>
      <dgm:t>
        <a:bodyPr/>
        <a:lstStyle/>
        <a:p>
          <a:endParaRPr lang="en-IN"/>
        </a:p>
      </dgm:t>
    </dgm:pt>
    <dgm:pt modelId="{43284FC5-4986-4AD5-B39B-716E964CFE3C}">
      <dgm:prSet phldrT="[Text]"/>
      <dgm:spPr/>
      <dgm:t>
        <a:bodyPr/>
        <a:lstStyle/>
        <a:p>
          <a:pPr algn="ctr"/>
          <a:r>
            <a:rPr lang="en-IN" b="1" dirty="0" smtClean="0">
              <a:solidFill>
                <a:schemeClr val="tx1"/>
              </a:solidFill>
              <a:latin typeface="+mn-lt"/>
            </a:rPr>
            <a:t>2850.00 </a:t>
          </a:r>
          <a:r>
            <a:rPr lang="en-IN" b="1" dirty="0" err="1" smtClean="0">
              <a:solidFill>
                <a:schemeClr val="tx1"/>
              </a:solidFill>
              <a:latin typeface="+mn-lt"/>
            </a:rPr>
            <a:t>Lakh</a:t>
          </a:r>
          <a:endParaRPr lang="en-IN" b="1" dirty="0">
            <a:solidFill>
              <a:schemeClr val="tx1"/>
            </a:solidFill>
            <a:latin typeface="+mn-lt"/>
          </a:endParaRPr>
        </a:p>
      </dgm:t>
    </dgm:pt>
    <dgm:pt modelId="{4A9FFADC-3388-4AC8-A5FE-C508008672A4}" type="parTrans" cxnId="{A8330E0D-7233-43F0-9E97-BBE142C8B13C}">
      <dgm:prSet/>
      <dgm:spPr/>
      <dgm:t>
        <a:bodyPr/>
        <a:lstStyle/>
        <a:p>
          <a:endParaRPr lang="en-IN"/>
        </a:p>
      </dgm:t>
    </dgm:pt>
    <dgm:pt modelId="{9F0A031E-8D66-42F4-A89D-FF5AEB03B0BD}" type="sibTrans" cxnId="{A8330E0D-7233-43F0-9E97-BBE142C8B13C}">
      <dgm:prSet/>
      <dgm:spPr/>
      <dgm:t>
        <a:bodyPr/>
        <a:lstStyle/>
        <a:p>
          <a:endParaRPr lang="en-IN"/>
        </a:p>
      </dgm:t>
    </dgm:pt>
    <dgm:pt modelId="{B4139C8C-4578-419A-97B6-2147753FAC67}">
      <dgm:prSet phldrT="[Text]" custT="1"/>
      <dgm:spPr/>
      <dgm:t>
        <a:bodyPr/>
        <a:lstStyle/>
        <a:p>
          <a:r>
            <a:rPr lang="en-IN" sz="1600" b="1" dirty="0" smtClean="0">
              <a:solidFill>
                <a:schemeClr val="tx1"/>
              </a:solidFill>
              <a:latin typeface="+mn-lt"/>
            </a:rPr>
            <a:t>Expenditure at ULB level</a:t>
          </a:r>
          <a:endParaRPr lang="en-IN" sz="1600" b="1" dirty="0">
            <a:solidFill>
              <a:schemeClr val="tx1"/>
            </a:solidFill>
            <a:latin typeface="+mn-lt"/>
          </a:endParaRPr>
        </a:p>
      </dgm:t>
    </dgm:pt>
    <dgm:pt modelId="{D39D53D2-3908-4B25-9C8A-1C25C0463ACA}" type="parTrans" cxnId="{317F4FC6-1991-4CAA-B625-36ECF03CDDA2}">
      <dgm:prSet/>
      <dgm:spPr/>
      <dgm:t>
        <a:bodyPr/>
        <a:lstStyle/>
        <a:p>
          <a:endParaRPr lang="en-IN"/>
        </a:p>
      </dgm:t>
    </dgm:pt>
    <dgm:pt modelId="{C051F3C4-FC3F-4043-8738-AB234B881969}" type="sibTrans" cxnId="{317F4FC6-1991-4CAA-B625-36ECF03CDDA2}">
      <dgm:prSet/>
      <dgm:spPr/>
      <dgm:t>
        <a:bodyPr/>
        <a:lstStyle/>
        <a:p>
          <a:endParaRPr lang="en-IN"/>
        </a:p>
      </dgm:t>
    </dgm:pt>
    <dgm:pt modelId="{E4051A1E-4415-47F7-AB22-A130E8178173}">
      <dgm:prSet phldrT="[Text]"/>
      <dgm:spPr/>
      <dgm:t>
        <a:bodyPr/>
        <a:lstStyle/>
        <a:p>
          <a:pPr algn="ctr"/>
          <a:r>
            <a:rPr lang="en-IN" b="1" dirty="0" smtClean="0">
              <a:solidFill>
                <a:schemeClr val="tx1"/>
              </a:solidFill>
              <a:latin typeface="+mn-lt"/>
            </a:rPr>
            <a:t>1228.02 </a:t>
          </a:r>
          <a:r>
            <a:rPr lang="en-IN" b="1" dirty="0" err="1" smtClean="0">
              <a:solidFill>
                <a:schemeClr val="tx1"/>
              </a:solidFill>
              <a:latin typeface="+mn-lt"/>
            </a:rPr>
            <a:t>Lakh</a:t>
          </a:r>
          <a:endParaRPr lang="en-IN" b="1" dirty="0">
            <a:solidFill>
              <a:schemeClr val="tx1"/>
            </a:solidFill>
            <a:latin typeface="+mn-lt"/>
          </a:endParaRPr>
        </a:p>
      </dgm:t>
    </dgm:pt>
    <dgm:pt modelId="{CEFAC904-0A1F-4801-963A-11AC78AA5351}" type="parTrans" cxnId="{A925C551-0815-4C9A-906C-485FB8AE592C}">
      <dgm:prSet/>
      <dgm:spPr/>
      <dgm:t>
        <a:bodyPr/>
        <a:lstStyle/>
        <a:p>
          <a:endParaRPr lang="en-IN"/>
        </a:p>
      </dgm:t>
    </dgm:pt>
    <dgm:pt modelId="{D33187D0-B5BD-4ABF-BE91-5AEAC5EF0522}" type="sibTrans" cxnId="{A925C551-0815-4C9A-906C-485FB8AE592C}">
      <dgm:prSet/>
      <dgm:spPr/>
      <dgm:t>
        <a:bodyPr/>
        <a:lstStyle/>
        <a:p>
          <a:endParaRPr lang="en-IN"/>
        </a:p>
      </dgm:t>
    </dgm:pt>
    <dgm:pt modelId="{9448488D-C60E-4AEB-83C3-FA585ED88D63}">
      <dgm:prSet custT="1"/>
      <dgm:spPr/>
      <dgm:t>
        <a:bodyPr/>
        <a:lstStyle/>
        <a:p>
          <a:r>
            <a:rPr lang="en-IN" sz="1600" b="1" dirty="0" smtClean="0">
              <a:solidFill>
                <a:schemeClr val="tx1"/>
              </a:solidFill>
              <a:latin typeface="+mn-lt"/>
            </a:rPr>
            <a:t>Man days created </a:t>
          </a:r>
          <a:endParaRPr lang="en-IN" sz="1600" b="1" dirty="0">
            <a:solidFill>
              <a:schemeClr val="tx1"/>
            </a:solidFill>
            <a:latin typeface="+mn-lt"/>
          </a:endParaRPr>
        </a:p>
      </dgm:t>
    </dgm:pt>
    <dgm:pt modelId="{BCF96F81-0311-4130-8847-4C232AB20AEB}" type="parTrans" cxnId="{AE9FDB87-D640-4FE5-A608-6A7A341B9863}">
      <dgm:prSet/>
      <dgm:spPr/>
      <dgm:t>
        <a:bodyPr/>
        <a:lstStyle/>
        <a:p>
          <a:endParaRPr lang="en-IN"/>
        </a:p>
      </dgm:t>
    </dgm:pt>
    <dgm:pt modelId="{DD94A868-92AE-490F-94E6-D43F31824BE7}" type="sibTrans" cxnId="{AE9FDB87-D640-4FE5-A608-6A7A341B9863}">
      <dgm:prSet/>
      <dgm:spPr/>
      <dgm:t>
        <a:bodyPr/>
        <a:lstStyle/>
        <a:p>
          <a:endParaRPr lang="en-IN"/>
        </a:p>
      </dgm:t>
    </dgm:pt>
    <dgm:pt modelId="{80C10AF4-55CA-4138-B3DB-8EBEE4A9BFC4}">
      <dgm:prSet/>
      <dgm:spPr/>
      <dgm:t>
        <a:bodyPr/>
        <a:lstStyle/>
        <a:p>
          <a:pPr algn="ctr"/>
          <a:r>
            <a:rPr lang="en-IN" b="1" dirty="0" smtClean="0">
              <a:solidFill>
                <a:schemeClr val="tx1"/>
              </a:solidFill>
              <a:latin typeface="+mn-lt"/>
            </a:rPr>
            <a:t>3.21Lakh</a:t>
          </a:r>
          <a:endParaRPr lang="en-IN" b="1" dirty="0">
            <a:solidFill>
              <a:schemeClr val="tx1"/>
            </a:solidFill>
            <a:latin typeface="+mn-lt"/>
          </a:endParaRPr>
        </a:p>
      </dgm:t>
    </dgm:pt>
    <dgm:pt modelId="{6A5C76EE-DF93-4AC5-9C9A-081FA10DDEA4}" type="parTrans" cxnId="{7A07EE51-11D2-4627-880F-F1BFABD21024}">
      <dgm:prSet/>
      <dgm:spPr/>
      <dgm:t>
        <a:bodyPr/>
        <a:lstStyle/>
        <a:p>
          <a:endParaRPr lang="en-IN"/>
        </a:p>
      </dgm:t>
    </dgm:pt>
    <dgm:pt modelId="{78E89964-BC69-433B-81D1-98B4F795CF91}" type="sibTrans" cxnId="{7A07EE51-11D2-4627-880F-F1BFABD21024}">
      <dgm:prSet/>
      <dgm:spPr/>
      <dgm:t>
        <a:bodyPr/>
        <a:lstStyle/>
        <a:p>
          <a:endParaRPr lang="en-IN"/>
        </a:p>
      </dgm:t>
    </dgm:pt>
    <dgm:pt modelId="{CEF85EBE-161A-482E-A130-E43943256F10}" type="pres">
      <dgm:prSet presAssocID="{CD2EF5C5-F80D-4B0E-B63A-C67CED6C47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AD06A7-7454-49B3-9A7F-9FABADE8D1BB}" type="pres">
      <dgm:prSet presAssocID="{CDA32B2E-9039-4C06-97D7-99D68DF38C4C}" presName="composite" presStyleCnt="0"/>
      <dgm:spPr/>
    </dgm:pt>
    <dgm:pt modelId="{A12EAB27-7811-4914-A20A-19B7E717F34C}" type="pres">
      <dgm:prSet presAssocID="{CDA32B2E-9039-4C06-97D7-99D68DF38C4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4CD8F9-071F-40DF-B94D-746C3B8D41C6}" type="pres">
      <dgm:prSet presAssocID="{CDA32B2E-9039-4C06-97D7-99D68DF38C4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CB98B46-8A18-4ED8-BA53-02CB4F412588}" type="pres">
      <dgm:prSet presAssocID="{86C1758E-7AA0-4249-80B9-6B72F22C84F2}" presName="space" presStyleCnt="0"/>
      <dgm:spPr/>
    </dgm:pt>
    <dgm:pt modelId="{FEED26C7-5960-40AD-ABB9-BA46BA8D2C43}" type="pres">
      <dgm:prSet presAssocID="{E804A5E9-084F-4052-84AB-FAA79E0629B6}" presName="composite" presStyleCnt="0"/>
      <dgm:spPr/>
    </dgm:pt>
    <dgm:pt modelId="{48730A61-B0D3-4D38-AD56-F00A39A77C1E}" type="pres">
      <dgm:prSet presAssocID="{E804A5E9-084F-4052-84AB-FAA79E0629B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F0DC1F-9B50-46E4-A2E2-799817733112}" type="pres">
      <dgm:prSet presAssocID="{E804A5E9-084F-4052-84AB-FAA79E0629B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512AB2-3257-4C84-8C5A-3A92BDFC2A49}" type="pres">
      <dgm:prSet presAssocID="{A0840810-9834-45BF-B89C-11EA948A1119}" presName="space" presStyleCnt="0"/>
      <dgm:spPr/>
    </dgm:pt>
    <dgm:pt modelId="{770F1EE1-225E-4030-BD80-190F945EEAD8}" type="pres">
      <dgm:prSet presAssocID="{B4139C8C-4578-419A-97B6-2147753FAC67}" presName="composite" presStyleCnt="0"/>
      <dgm:spPr/>
    </dgm:pt>
    <dgm:pt modelId="{F2C57E7E-6A33-4098-B5CB-A8CFF069AF22}" type="pres">
      <dgm:prSet presAssocID="{B4139C8C-4578-419A-97B6-2147753FAC6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B54788-6C34-450D-A6F0-0006896EA216}" type="pres">
      <dgm:prSet presAssocID="{B4139C8C-4578-419A-97B6-2147753FAC6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008627B-D725-49C0-8C62-4CF5A0BC3101}" type="pres">
      <dgm:prSet presAssocID="{C051F3C4-FC3F-4043-8738-AB234B881969}" presName="space" presStyleCnt="0"/>
      <dgm:spPr/>
    </dgm:pt>
    <dgm:pt modelId="{238ED0DC-088E-42B5-8564-233FBA9AD741}" type="pres">
      <dgm:prSet presAssocID="{9448488D-C60E-4AEB-83C3-FA585ED88D63}" presName="composite" presStyleCnt="0"/>
      <dgm:spPr/>
    </dgm:pt>
    <dgm:pt modelId="{267DF1A4-148C-4C79-A91A-17F2F8C5E35B}" type="pres">
      <dgm:prSet presAssocID="{9448488D-C60E-4AEB-83C3-FA585ED88D6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53AE41-16DF-447A-9CA1-7C3BD0C55C73}" type="pres">
      <dgm:prSet presAssocID="{9448488D-C60E-4AEB-83C3-FA585ED88D63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AFAA6E-1534-4442-B337-9778722F52E0}" type="presOf" srcId="{80C10AF4-55CA-4138-B3DB-8EBEE4A9BFC4}" destId="{3C53AE41-16DF-447A-9CA1-7C3BD0C55C73}" srcOrd="0" destOrd="0" presId="urn:microsoft.com/office/officeart/2005/8/layout/hList1"/>
    <dgm:cxn modelId="{5D8E7765-E524-441A-9A07-8CD2CADB2C8C}" srcId="{CD2EF5C5-F80D-4B0E-B63A-C67CED6C473A}" destId="{E804A5E9-084F-4052-84AB-FAA79E0629B6}" srcOrd="1" destOrd="0" parTransId="{D342EDD5-28F2-4E2A-86D7-0D5BF44D37B6}" sibTransId="{A0840810-9834-45BF-B89C-11EA948A1119}"/>
    <dgm:cxn modelId="{004BE41A-4B26-45E0-8BB4-2A8F228B5964}" srcId="{CDA32B2E-9039-4C06-97D7-99D68DF38C4C}" destId="{C021577C-88BA-4BBE-A1CA-05D4AB8F248A}" srcOrd="0" destOrd="0" parTransId="{73DEAF22-7843-445A-9233-08B2C8F1F675}" sibTransId="{E44C83EF-EA98-4B51-B234-B4AB6DE133D5}"/>
    <dgm:cxn modelId="{EFC97DD5-D989-48D3-882C-698EEBF07AF4}" type="presOf" srcId="{E4051A1E-4415-47F7-AB22-A130E8178173}" destId="{15B54788-6C34-450D-A6F0-0006896EA216}" srcOrd="0" destOrd="0" presId="urn:microsoft.com/office/officeart/2005/8/layout/hList1"/>
    <dgm:cxn modelId="{A925C551-0815-4C9A-906C-485FB8AE592C}" srcId="{B4139C8C-4578-419A-97B6-2147753FAC67}" destId="{E4051A1E-4415-47F7-AB22-A130E8178173}" srcOrd="0" destOrd="0" parTransId="{CEFAC904-0A1F-4801-963A-11AC78AA5351}" sibTransId="{D33187D0-B5BD-4ABF-BE91-5AEAC5EF0522}"/>
    <dgm:cxn modelId="{6F0CE710-CD3F-468A-9052-89EF84067651}" type="presOf" srcId="{9448488D-C60E-4AEB-83C3-FA585ED88D63}" destId="{267DF1A4-148C-4C79-A91A-17F2F8C5E35B}" srcOrd="0" destOrd="0" presId="urn:microsoft.com/office/officeart/2005/8/layout/hList1"/>
    <dgm:cxn modelId="{4D925F7D-F873-4E7E-95D6-FE08D9ECBCFA}" type="presOf" srcId="{B4139C8C-4578-419A-97B6-2147753FAC67}" destId="{F2C57E7E-6A33-4098-B5CB-A8CFF069AF22}" srcOrd="0" destOrd="0" presId="urn:microsoft.com/office/officeart/2005/8/layout/hList1"/>
    <dgm:cxn modelId="{53C7A161-888A-47A6-B8AA-B241A805C39E}" srcId="{CD2EF5C5-F80D-4B0E-B63A-C67CED6C473A}" destId="{CDA32B2E-9039-4C06-97D7-99D68DF38C4C}" srcOrd="0" destOrd="0" parTransId="{6D78D973-AC31-4931-B4DF-D0FAE8DA9E2A}" sibTransId="{86C1758E-7AA0-4249-80B9-6B72F22C84F2}"/>
    <dgm:cxn modelId="{9EFAD888-3F85-49B6-A14D-C703DB19059D}" type="presOf" srcId="{CD2EF5C5-F80D-4B0E-B63A-C67CED6C473A}" destId="{CEF85EBE-161A-482E-A130-E43943256F10}" srcOrd="0" destOrd="0" presId="urn:microsoft.com/office/officeart/2005/8/layout/hList1"/>
    <dgm:cxn modelId="{AE9FDB87-D640-4FE5-A608-6A7A341B9863}" srcId="{CD2EF5C5-F80D-4B0E-B63A-C67CED6C473A}" destId="{9448488D-C60E-4AEB-83C3-FA585ED88D63}" srcOrd="3" destOrd="0" parTransId="{BCF96F81-0311-4130-8847-4C232AB20AEB}" sibTransId="{DD94A868-92AE-490F-94E6-D43F31824BE7}"/>
    <dgm:cxn modelId="{DE285F82-A4C4-4DF4-960E-3768646A3214}" type="presOf" srcId="{CDA32B2E-9039-4C06-97D7-99D68DF38C4C}" destId="{A12EAB27-7811-4914-A20A-19B7E717F34C}" srcOrd="0" destOrd="0" presId="urn:microsoft.com/office/officeart/2005/8/layout/hList1"/>
    <dgm:cxn modelId="{1748B217-3C72-4378-99DB-8B8E9677815D}" type="presOf" srcId="{E804A5E9-084F-4052-84AB-FAA79E0629B6}" destId="{48730A61-B0D3-4D38-AD56-F00A39A77C1E}" srcOrd="0" destOrd="0" presId="urn:microsoft.com/office/officeart/2005/8/layout/hList1"/>
    <dgm:cxn modelId="{A8330E0D-7233-43F0-9E97-BBE142C8B13C}" srcId="{E804A5E9-084F-4052-84AB-FAA79E0629B6}" destId="{43284FC5-4986-4AD5-B39B-716E964CFE3C}" srcOrd="0" destOrd="0" parTransId="{4A9FFADC-3388-4AC8-A5FE-C508008672A4}" sibTransId="{9F0A031E-8D66-42F4-A89D-FF5AEB03B0BD}"/>
    <dgm:cxn modelId="{7A07EE51-11D2-4627-880F-F1BFABD21024}" srcId="{9448488D-C60E-4AEB-83C3-FA585ED88D63}" destId="{80C10AF4-55CA-4138-B3DB-8EBEE4A9BFC4}" srcOrd="0" destOrd="0" parTransId="{6A5C76EE-DF93-4AC5-9C9A-081FA10DDEA4}" sibTransId="{78E89964-BC69-433B-81D1-98B4F795CF91}"/>
    <dgm:cxn modelId="{A39BF608-E17F-4D05-967B-28017256E961}" type="presOf" srcId="{C021577C-88BA-4BBE-A1CA-05D4AB8F248A}" destId="{384CD8F9-071F-40DF-B94D-746C3B8D41C6}" srcOrd="0" destOrd="0" presId="urn:microsoft.com/office/officeart/2005/8/layout/hList1"/>
    <dgm:cxn modelId="{A70B3367-514B-4267-9C50-CA18D59587C5}" type="presOf" srcId="{43284FC5-4986-4AD5-B39B-716E964CFE3C}" destId="{45F0DC1F-9B50-46E4-A2E2-799817733112}" srcOrd="0" destOrd="0" presId="urn:microsoft.com/office/officeart/2005/8/layout/hList1"/>
    <dgm:cxn modelId="{317F4FC6-1991-4CAA-B625-36ECF03CDDA2}" srcId="{CD2EF5C5-F80D-4B0E-B63A-C67CED6C473A}" destId="{B4139C8C-4578-419A-97B6-2147753FAC67}" srcOrd="2" destOrd="0" parTransId="{D39D53D2-3908-4B25-9C8A-1C25C0463ACA}" sibTransId="{C051F3C4-FC3F-4043-8738-AB234B881969}"/>
    <dgm:cxn modelId="{F6B153C9-F3FD-4297-BEB2-24A49F6C0022}" type="presParOf" srcId="{CEF85EBE-161A-482E-A130-E43943256F10}" destId="{51AD06A7-7454-49B3-9A7F-9FABADE8D1BB}" srcOrd="0" destOrd="0" presId="urn:microsoft.com/office/officeart/2005/8/layout/hList1"/>
    <dgm:cxn modelId="{BB74BD39-99CD-4D36-ABCF-76DA9E85F11E}" type="presParOf" srcId="{51AD06A7-7454-49B3-9A7F-9FABADE8D1BB}" destId="{A12EAB27-7811-4914-A20A-19B7E717F34C}" srcOrd="0" destOrd="0" presId="urn:microsoft.com/office/officeart/2005/8/layout/hList1"/>
    <dgm:cxn modelId="{DF2EC3C4-0DE2-4A3C-B384-CA23F3E39E7E}" type="presParOf" srcId="{51AD06A7-7454-49B3-9A7F-9FABADE8D1BB}" destId="{384CD8F9-071F-40DF-B94D-746C3B8D41C6}" srcOrd="1" destOrd="0" presId="urn:microsoft.com/office/officeart/2005/8/layout/hList1"/>
    <dgm:cxn modelId="{7919E3FB-D7FA-4ED1-8F38-E823A0933030}" type="presParOf" srcId="{CEF85EBE-161A-482E-A130-E43943256F10}" destId="{0CB98B46-8A18-4ED8-BA53-02CB4F412588}" srcOrd="1" destOrd="0" presId="urn:microsoft.com/office/officeart/2005/8/layout/hList1"/>
    <dgm:cxn modelId="{2950175D-67B6-43DD-B91F-0E725E72EFC9}" type="presParOf" srcId="{CEF85EBE-161A-482E-A130-E43943256F10}" destId="{FEED26C7-5960-40AD-ABB9-BA46BA8D2C43}" srcOrd="2" destOrd="0" presId="urn:microsoft.com/office/officeart/2005/8/layout/hList1"/>
    <dgm:cxn modelId="{42644E4E-6D27-4161-98E9-C1C31C169F64}" type="presParOf" srcId="{FEED26C7-5960-40AD-ABB9-BA46BA8D2C43}" destId="{48730A61-B0D3-4D38-AD56-F00A39A77C1E}" srcOrd="0" destOrd="0" presId="urn:microsoft.com/office/officeart/2005/8/layout/hList1"/>
    <dgm:cxn modelId="{68DF1C61-862F-4250-BAD0-D58A3F2DD5FD}" type="presParOf" srcId="{FEED26C7-5960-40AD-ABB9-BA46BA8D2C43}" destId="{45F0DC1F-9B50-46E4-A2E2-799817733112}" srcOrd="1" destOrd="0" presId="urn:microsoft.com/office/officeart/2005/8/layout/hList1"/>
    <dgm:cxn modelId="{1F7D94F6-F59C-4C02-A945-BE2175126730}" type="presParOf" srcId="{CEF85EBE-161A-482E-A130-E43943256F10}" destId="{9D512AB2-3257-4C84-8C5A-3A92BDFC2A49}" srcOrd="3" destOrd="0" presId="urn:microsoft.com/office/officeart/2005/8/layout/hList1"/>
    <dgm:cxn modelId="{288CD4BA-D4B5-4F75-852A-CADBFA9E2162}" type="presParOf" srcId="{CEF85EBE-161A-482E-A130-E43943256F10}" destId="{770F1EE1-225E-4030-BD80-190F945EEAD8}" srcOrd="4" destOrd="0" presId="urn:microsoft.com/office/officeart/2005/8/layout/hList1"/>
    <dgm:cxn modelId="{622C5110-8FBF-480E-A82C-FCD0BBBFE041}" type="presParOf" srcId="{770F1EE1-225E-4030-BD80-190F945EEAD8}" destId="{F2C57E7E-6A33-4098-B5CB-A8CFF069AF22}" srcOrd="0" destOrd="0" presId="urn:microsoft.com/office/officeart/2005/8/layout/hList1"/>
    <dgm:cxn modelId="{57C53E59-EA93-4725-9605-CB50CACE2089}" type="presParOf" srcId="{770F1EE1-225E-4030-BD80-190F945EEAD8}" destId="{15B54788-6C34-450D-A6F0-0006896EA216}" srcOrd="1" destOrd="0" presId="urn:microsoft.com/office/officeart/2005/8/layout/hList1"/>
    <dgm:cxn modelId="{B085E0F4-87B3-441C-B76A-96F2289C14B6}" type="presParOf" srcId="{CEF85EBE-161A-482E-A130-E43943256F10}" destId="{B008627B-D725-49C0-8C62-4CF5A0BC3101}" srcOrd="5" destOrd="0" presId="urn:microsoft.com/office/officeart/2005/8/layout/hList1"/>
    <dgm:cxn modelId="{1FDA42DF-D89D-4561-897C-89D1B7FBBD9D}" type="presParOf" srcId="{CEF85EBE-161A-482E-A130-E43943256F10}" destId="{238ED0DC-088E-42B5-8564-233FBA9AD741}" srcOrd="6" destOrd="0" presId="urn:microsoft.com/office/officeart/2005/8/layout/hList1"/>
    <dgm:cxn modelId="{B67C5AF1-FBEC-4522-86D0-E05964E98299}" type="presParOf" srcId="{238ED0DC-088E-42B5-8564-233FBA9AD741}" destId="{267DF1A4-148C-4C79-A91A-17F2F8C5E35B}" srcOrd="0" destOrd="0" presId="urn:microsoft.com/office/officeart/2005/8/layout/hList1"/>
    <dgm:cxn modelId="{881AF80D-5887-4106-9915-D0F75FF6C60F}" type="presParOf" srcId="{238ED0DC-088E-42B5-8564-233FBA9AD741}" destId="{3C53AE41-16DF-447A-9CA1-7C3BD0C55C73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20F597-7D10-41F3-B86D-97D2CB6BBAE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A8B612D-FE0F-47DA-A060-C4645C096CCC}">
      <dgm:prSet phldrT="[Text]"/>
      <dgm:spPr/>
      <dgm:t>
        <a:bodyPr/>
        <a:lstStyle/>
        <a:p>
          <a:pPr rtl="0"/>
          <a:r>
            <a:rPr lang="ml-IN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സുഭിക്ഷ കേരളം </a:t>
          </a:r>
          <a:endParaRPr lang="en-IN" b="1" dirty="0"/>
        </a:p>
      </dgm:t>
    </dgm:pt>
    <dgm:pt modelId="{0F7B0B2F-3D7E-4479-836C-56CBCF4A2C1E}" type="parTrans" cxnId="{7D654077-431A-42CA-962C-F576CB878BF2}">
      <dgm:prSet/>
      <dgm:spPr/>
      <dgm:t>
        <a:bodyPr/>
        <a:lstStyle/>
        <a:p>
          <a:endParaRPr lang="en-IN"/>
        </a:p>
      </dgm:t>
    </dgm:pt>
    <dgm:pt modelId="{D5185779-2AE1-418B-9B88-69B6311BBBDB}" type="sibTrans" cxnId="{7D654077-431A-42CA-962C-F576CB878BF2}">
      <dgm:prSet/>
      <dgm:spPr/>
      <dgm:t>
        <a:bodyPr/>
        <a:lstStyle/>
        <a:p>
          <a:endParaRPr lang="en-IN"/>
        </a:p>
      </dgm:t>
    </dgm:pt>
    <dgm:pt modelId="{D89F3154-549F-4C88-B58F-0F04695B1148}">
      <dgm:prSet phldrT="[Text]"/>
      <dgm:spPr/>
      <dgm:t>
        <a:bodyPr/>
        <a:lstStyle/>
        <a:p>
          <a:r>
            <a:rPr lang="en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ഹരിത കേരള മിഷന്‍ വിഭാവനം ചെയ്ത പദ്ധതി</a:t>
          </a:r>
          <a:r>
            <a:rPr lang="en" b="1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ക</a:t>
          </a:r>
          <a:r>
            <a:rPr lang="ml-IN" b="1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ൾ</a:t>
          </a:r>
          <a:endParaRPr lang="en-IN" b="1" dirty="0">
            <a:solidFill>
              <a:schemeClr val="tx1"/>
            </a:solidFill>
          </a:endParaRPr>
        </a:p>
      </dgm:t>
    </dgm:pt>
    <dgm:pt modelId="{92DAC3E9-0B92-4A89-ADEF-1AC9EC6B15E5}" type="parTrans" cxnId="{8AAF45A6-B923-42D4-A9EF-749B2A1A7C24}">
      <dgm:prSet/>
      <dgm:spPr/>
      <dgm:t>
        <a:bodyPr/>
        <a:lstStyle/>
        <a:p>
          <a:endParaRPr lang="en-IN"/>
        </a:p>
      </dgm:t>
    </dgm:pt>
    <dgm:pt modelId="{CA836200-8EA4-4E5E-8F87-2DD938B7D945}" type="sibTrans" cxnId="{8AAF45A6-B923-42D4-A9EF-749B2A1A7C24}">
      <dgm:prSet/>
      <dgm:spPr/>
      <dgm:t>
        <a:bodyPr/>
        <a:lstStyle/>
        <a:p>
          <a:endParaRPr lang="en-IN"/>
        </a:p>
      </dgm:t>
    </dgm:pt>
    <dgm:pt modelId="{7806ACCA-E527-4F95-A4FA-0281A75228D0}">
      <dgm:prSet phldrT="[Text]"/>
      <dgm:spPr/>
      <dgm:t>
        <a:bodyPr/>
        <a:lstStyle/>
        <a:p>
          <a:pPr rtl="0"/>
          <a:r>
            <a:rPr lang="ml-IN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പ്രളയാനന്തര പുനര്‍ നിര്‍മ്മാണ പ്രവര്‍ത്തികള്‍, </a:t>
          </a:r>
          <a:endParaRPr lang="en-IN" b="1" dirty="0"/>
        </a:p>
      </dgm:t>
    </dgm:pt>
    <dgm:pt modelId="{C4AC3C84-748E-46FF-BABD-D12FB2C02538}" type="parTrans" cxnId="{43EDA208-592D-45E8-919E-026D89A47E7C}">
      <dgm:prSet/>
      <dgm:spPr/>
      <dgm:t>
        <a:bodyPr/>
        <a:lstStyle/>
        <a:p>
          <a:endParaRPr lang="en-IN"/>
        </a:p>
      </dgm:t>
    </dgm:pt>
    <dgm:pt modelId="{815B0F9B-8383-490F-B19B-36E1AA2B59FB}" type="sibTrans" cxnId="{43EDA208-592D-45E8-919E-026D89A47E7C}">
      <dgm:prSet/>
      <dgm:spPr/>
      <dgm:t>
        <a:bodyPr/>
        <a:lstStyle/>
        <a:p>
          <a:endParaRPr lang="en-IN"/>
        </a:p>
      </dgm:t>
    </dgm:pt>
    <dgm:pt modelId="{8502AF85-C88A-4444-96AC-EEC42723109C}">
      <dgm:prSet/>
      <dgm:spPr/>
      <dgm:t>
        <a:bodyPr/>
        <a:lstStyle/>
        <a:p>
          <a:pPr rtl="0"/>
          <a:r>
            <a:rPr lang="ml-IN" b="1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ആരോഗ്യ ജാഗ്രത </a:t>
          </a:r>
          <a:r>
            <a:rPr lang="en-IN" b="1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,</a:t>
          </a:r>
          <a:r>
            <a:rPr lang="ml-IN" b="1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rPr>
            <a:t> </a:t>
          </a:r>
          <a:r>
            <a:rPr lang="en" b="1" u="none" strike="noStrike" cap="none" dirty="0" smtClean="0">
              <a:solidFill>
                <a:schemeClr val="tx1"/>
              </a:solidFill>
            </a:rPr>
            <a:t>മാലിന്യ ശേഖരണം/ സംസ്ക്കരണം </a:t>
          </a:r>
          <a:endParaRPr lang="en-IN" b="1" dirty="0">
            <a:solidFill>
              <a:schemeClr val="tx1"/>
            </a:solidFill>
          </a:endParaRPr>
        </a:p>
      </dgm:t>
    </dgm:pt>
    <dgm:pt modelId="{129593CE-193C-44CA-89DF-654E11F65ED1}" type="parTrans" cxnId="{79AB471E-B764-4FD8-B107-0767471F9E0C}">
      <dgm:prSet/>
      <dgm:spPr/>
      <dgm:t>
        <a:bodyPr/>
        <a:lstStyle/>
        <a:p>
          <a:endParaRPr lang="en-IN"/>
        </a:p>
      </dgm:t>
    </dgm:pt>
    <dgm:pt modelId="{F01E1B15-13C7-4BE8-8066-FBF29BF6AAD3}" type="sibTrans" cxnId="{79AB471E-B764-4FD8-B107-0767471F9E0C}">
      <dgm:prSet/>
      <dgm:spPr/>
      <dgm:t>
        <a:bodyPr/>
        <a:lstStyle/>
        <a:p>
          <a:endParaRPr lang="en-IN"/>
        </a:p>
      </dgm:t>
    </dgm:pt>
    <dgm:pt modelId="{860AF090-6665-4CBE-A9A7-92833776F383}">
      <dgm:prSet/>
      <dgm:spPr/>
      <dgm:t>
        <a:bodyPr/>
        <a:lstStyle/>
        <a:p>
          <a:pPr rtl="0"/>
          <a:r>
            <a:rPr lang="ml-IN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rPr>
            <a:t>പി.എം.എ.വൈ-ലൈഫ് പദ്ധതി പ്രവര്‍ത്തനങ്ങള്‍ </a:t>
          </a:r>
          <a:endParaRPr lang="en-IN" b="1" dirty="0"/>
        </a:p>
      </dgm:t>
    </dgm:pt>
    <dgm:pt modelId="{7207AFAC-52FC-4643-A976-EB3131ABDEB3}" type="parTrans" cxnId="{7083B561-F77C-47D6-A87E-5FE5ADE88910}">
      <dgm:prSet/>
      <dgm:spPr/>
      <dgm:t>
        <a:bodyPr/>
        <a:lstStyle/>
        <a:p>
          <a:endParaRPr lang="en-IN"/>
        </a:p>
      </dgm:t>
    </dgm:pt>
    <dgm:pt modelId="{A6B8D3B7-7FB6-4DD3-85B0-62672E456FCB}" type="sibTrans" cxnId="{7083B561-F77C-47D6-A87E-5FE5ADE88910}">
      <dgm:prSet/>
      <dgm:spPr/>
      <dgm:t>
        <a:bodyPr/>
        <a:lstStyle/>
        <a:p>
          <a:endParaRPr lang="en-IN"/>
        </a:p>
      </dgm:t>
    </dgm:pt>
    <dgm:pt modelId="{3D63F3A6-1C68-4396-B26E-9946CB66A52C}" type="pres">
      <dgm:prSet presAssocID="{6420F597-7D10-41F3-B86D-97D2CB6BB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22D9DE-6D83-4C22-B016-BE1AA5B88E56}" type="pres">
      <dgm:prSet presAssocID="{6A8B612D-FE0F-47DA-A060-C4645C096CCC}" presName="parentLin" presStyleCnt="0"/>
      <dgm:spPr/>
    </dgm:pt>
    <dgm:pt modelId="{8FD9D003-81BC-4B00-943A-CB61510566FE}" type="pres">
      <dgm:prSet presAssocID="{6A8B612D-FE0F-47DA-A060-C4645C096CCC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2677E881-904B-4809-9573-FEAD402E65F2}" type="pres">
      <dgm:prSet presAssocID="{6A8B612D-FE0F-47DA-A060-C4645C096CC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E681FD4-14CD-43F4-9B3B-31906F0DD0B8}" type="pres">
      <dgm:prSet presAssocID="{6A8B612D-FE0F-47DA-A060-C4645C096CCC}" presName="negativeSpace" presStyleCnt="0"/>
      <dgm:spPr/>
    </dgm:pt>
    <dgm:pt modelId="{DEEF40F5-06F6-40A8-929F-07F00B61533E}" type="pres">
      <dgm:prSet presAssocID="{6A8B612D-FE0F-47DA-A060-C4645C096CCC}" presName="childText" presStyleLbl="conFgAcc1" presStyleIdx="0" presStyleCnt="5">
        <dgm:presLayoutVars>
          <dgm:bulletEnabled val="1"/>
        </dgm:presLayoutVars>
      </dgm:prSet>
      <dgm:spPr/>
    </dgm:pt>
    <dgm:pt modelId="{A7F76C3A-BB15-4D58-81EB-85DDA3168B3A}" type="pres">
      <dgm:prSet presAssocID="{D5185779-2AE1-418B-9B88-69B6311BBBDB}" presName="spaceBetweenRectangles" presStyleCnt="0"/>
      <dgm:spPr/>
    </dgm:pt>
    <dgm:pt modelId="{AA3433D5-4334-4EDE-8703-6EBE872BC9E4}" type="pres">
      <dgm:prSet presAssocID="{8502AF85-C88A-4444-96AC-EEC42723109C}" presName="parentLin" presStyleCnt="0"/>
      <dgm:spPr/>
    </dgm:pt>
    <dgm:pt modelId="{323ED9CE-08B7-4013-97DE-D75B785BB1B3}" type="pres">
      <dgm:prSet presAssocID="{8502AF85-C88A-4444-96AC-EEC42723109C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0CC4444E-5B8B-49AE-A538-7A677F34D1BD}" type="pres">
      <dgm:prSet presAssocID="{8502AF85-C88A-4444-96AC-EEC42723109C}" presName="parentText" presStyleLbl="node1" presStyleIdx="1" presStyleCnt="5" custLinFactNeighborX="21374" custLinFactNeighborY="1075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C79780-ECDC-42DA-A2DD-7F4C3DB3AAD5}" type="pres">
      <dgm:prSet presAssocID="{8502AF85-C88A-4444-96AC-EEC42723109C}" presName="negativeSpace" presStyleCnt="0"/>
      <dgm:spPr/>
    </dgm:pt>
    <dgm:pt modelId="{773C9B07-476E-492F-8D40-11D322588918}" type="pres">
      <dgm:prSet presAssocID="{8502AF85-C88A-4444-96AC-EEC42723109C}" presName="childText" presStyleLbl="conFgAcc1" presStyleIdx="1" presStyleCnt="5">
        <dgm:presLayoutVars>
          <dgm:bulletEnabled val="1"/>
        </dgm:presLayoutVars>
      </dgm:prSet>
      <dgm:spPr/>
    </dgm:pt>
    <dgm:pt modelId="{2FB0B73B-0844-456F-A25F-BE88412DC04B}" type="pres">
      <dgm:prSet presAssocID="{F01E1B15-13C7-4BE8-8066-FBF29BF6AAD3}" presName="spaceBetweenRectangles" presStyleCnt="0"/>
      <dgm:spPr/>
    </dgm:pt>
    <dgm:pt modelId="{9246990E-2994-4F15-84EE-8CA9FA90A3E4}" type="pres">
      <dgm:prSet presAssocID="{D89F3154-549F-4C88-B58F-0F04695B1148}" presName="parentLin" presStyleCnt="0"/>
      <dgm:spPr/>
    </dgm:pt>
    <dgm:pt modelId="{11703E22-8FAD-417A-A35A-C75CEE3583BF}" type="pres">
      <dgm:prSet presAssocID="{D89F3154-549F-4C88-B58F-0F04695B1148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80AD90C7-13E6-46F3-B870-612E9DEDA39E}" type="pres">
      <dgm:prSet presAssocID="{D89F3154-549F-4C88-B58F-0F04695B114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9AA16CF-5396-4A7E-AA77-9ED2FB5FA55E}" type="pres">
      <dgm:prSet presAssocID="{D89F3154-549F-4C88-B58F-0F04695B1148}" presName="negativeSpace" presStyleCnt="0"/>
      <dgm:spPr/>
    </dgm:pt>
    <dgm:pt modelId="{BCBE3BBD-6D8C-478B-90D3-0580E3A74931}" type="pres">
      <dgm:prSet presAssocID="{D89F3154-549F-4C88-B58F-0F04695B1148}" presName="childText" presStyleLbl="conFgAcc1" presStyleIdx="2" presStyleCnt="5">
        <dgm:presLayoutVars>
          <dgm:bulletEnabled val="1"/>
        </dgm:presLayoutVars>
      </dgm:prSet>
      <dgm:spPr/>
    </dgm:pt>
    <dgm:pt modelId="{A8F5C8FA-DD58-4E87-83F4-A97D91D73C17}" type="pres">
      <dgm:prSet presAssocID="{CA836200-8EA4-4E5E-8F87-2DD938B7D945}" presName="spaceBetweenRectangles" presStyleCnt="0"/>
      <dgm:spPr/>
    </dgm:pt>
    <dgm:pt modelId="{FE38D096-4364-4AB7-9DC4-9092F6566C7F}" type="pres">
      <dgm:prSet presAssocID="{860AF090-6665-4CBE-A9A7-92833776F383}" presName="parentLin" presStyleCnt="0"/>
      <dgm:spPr/>
    </dgm:pt>
    <dgm:pt modelId="{EF8DF032-1154-4D01-BCA2-FCF4C8CD69FD}" type="pres">
      <dgm:prSet presAssocID="{860AF090-6665-4CBE-A9A7-92833776F383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F6276951-5004-450B-98A1-CFFA57335145}" type="pres">
      <dgm:prSet presAssocID="{860AF090-6665-4CBE-A9A7-92833776F38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8FAD885-294B-4E8E-B269-17C21BBF4D8F}" type="pres">
      <dgm:prSet presAssocID="{860AF090-6665-4CBE-A9A7-92833776F383}" presName="negativeSpace" presStyleCnt="0"/>
      <dgm:spPr/>
    </dgm:pt>
    <dgm:pt modelId="{7A02C51E-EB70-4FE0-B9A4-1D9C30D31169}" type="pres">
      <dgm:prSet presAssocID="{860AF090-6665-4CBE-A9A7-92833776F383}" presName="childText" presStyleLbl="conFgAcc1" presStyleIdx="3" presStyleCnt="5">
        <dgm:presLayoutVars>
          <dgm:bulletEnabled val="1"/>
        </dgm:presLayoutVars>
      </dgm:prSet>
      <dgm:spPr/>
    </dgm:pt>
    <dgm:pt modelId="{C0D4F40E-1B7C-4DBF-8E24-067144288A38}" type="pres">
      <dgm:prSet presAssocID="{A6B8D3B7-7FB6-4DD3-85B0-62672E456FCB}" presName="spaceBetweenRectangles" presStyleCnt="0"/>
      <dgm:spPr/>
    </dgm:pt>
    <dgm:pt modelId="{B7BB1DF2-08F5-4DBC-A05B-C6FC928DAA1A}" type="pres">
      <dgm:prSet presAssocID="{7806ACCA-E527-4F95-A4FA-0281A75228D0}" presName="parentLin" presStyleCnt="0"/>
      <dgm:spPr/>
    </dgm:pt>
    <dgm:pt modelId="{AF94F158-6417-402A-8D37-25F8B50AE5ED}" type="pres">
      <dgm:prSet presAssocID="{7806ACCA-E527-4F95-A4FA-0281A75228D0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01BD3015-A5AF-4720-8D6C-ABA703A58C63}" type="pres">
      <dgm:prSet presAssocID="{7806ACCA-E527-4F95-A4FA-0281A75228D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D07895-43DC-4C9C-9FCF-C7D1C2F0A86E}" type="pres">
      <dgm:prSet presAssocID="{7806ACCA-E527-4F95-A4FA-0281A75228D0}" presName="negativeSpace" presStyleCnt="0"/>
      <dgm:spPr/>
    </dgm:pt>
    <dgm:pt modelId="{C6576275-A75B-4576-B2D4-55DE7A27DC1E}" type="pres">
      <dgm:prSet presAssocID="{7806ACCA-E527-4F95-A4FA-0281A75228D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3ACCEAB-FFA0-43ED-9BDD-D392C98A82E1}" type="presOf" srcId="{6A8B612D-FE0F-47DA-A060-C4645C096CCC}" destId="{2677E881-904B-4809-9573-FEAD402E65F2}" srcOrd="1" destOrd="0" presId="urn:microsoft.com/office/officeart/2005/8/layout/list1"/>
    <dgm:cxn modelId="{628E4AF3-0C0B-452B-9A06-4ADD3EFB1485}" type="presOf" srcId="{D89F3154-549F-4C88-B58F-0F04695B1148}" destId="{80AD90C7-13E6-46F3-B870-612E9DEDA39E}" srcOrd="1" destOrd="0" presId="urn:microsoft.com/office/officeart/2005/8/layout/list1"/>
    <dgm:cxn modelId="{609CA82A-9B0D-466B-BC39-C9AE169CB24E}" type="presOf" srcId="{8502AF85-C88A-4444-96AC-EEC42723109C}" destId="{323ED9CE-08B7-4013-97DE-D75B785BB1B3}" srcOrd="0" destOrd="0" presId="urn:microsoft.com/office/officeart/2005/8/layout/list1"/>
    <dgm:cxn modelId="{D511C69B-B675-48C7-B5DC-934FD832A835}" type="presOf" srcId="{7806ACCA-E527-4F95-A4FA-0281A75228D0}" destId="{01BD3015-A5AF-4720-8D6C-ABA703A58C63}" srcOrd="1" destOrd="0" presId="urn:microsoft.com/office/officeart/2005/8/layout/list1"/>
    <dgm:cxn modelId="{8AAF45A6-B923-42D4-A9EF-749B2A1A7C24}" srcId="{6420F597-7D10-41F3-B86D-97D2CB6BBAE8}" destId="{D89F3154-549F-4C88-B58F-0F04695B1148}" srcOrd="2" destOrd="0" parTransId="{92DAC3E9-0B92-4A89-ADEF-1AC9EC6B15E5}" sibTransId="{CA836200-8EA4-4E5E-8F87-2DD938B7D945}"/>
    <dgm:cxn modelId="{5EF8EE2D-7040-42E6-A4CD-6E9CFF61055F}" type="presOf" srcId="{8502AF85-C88A-4444-96AC-EEC42723109C}" destId="{0CC4444E-5B8B-49AE-A538-7A677F34D1BD}" srcOrd="1" destOrd="0" presId="urn:microsoft.com/office/officeart/2005/8/layout/list1"/>
    <dgm:cxn modelId="{7083B561-F77C-47D6-A87E-5FE5ADE88910}" srcId="{6420F597-7D10-41F3-B86D-97D2CB6BBAE8}" destId="{860AF090-6665-4CBE-A9A7-92833776F383}" srcOrd="3" destOrd="0" parTransId="{7207AFAC-52FC-4643-A976-EB3131ABDEB3}" sibTransId="{A6B8D3B7-7FB6-4DD3-85B0-62672E456FCB}"/>
    <dgm:cxn modelId="{43EDA208-592D-45E8-919E-026D89A47E7C}" srcId="{6420F597-7D10-41F3-B86D-97D2CB6BBAE8}" destId="{7806ACCA-E527-4F95-A4FA-0281A75228D0}" srcOrd="4" destOrd="0" parTransId="{C4AC3C84-748E-46FF-BABD-D12FB2C02538}" sibTransId="{815B0F9B-8383-490F-B19B-36E1AA2B59FB}"/>
    <dgm:cxn modelId="{451F710B-14CC-4992-ABFB-DA8AC39D77E2}" type="presOf" srcId="{D89F3154-549F-4C88-B58F-0F04695B1148}" destId="{11703E22-8FAD-417A-A35A-C75CEE3583BF}" srcOrd="0" destOrd="0" presId="urn:microsoft.com/office/officeart/2005/8/layout/list1"/>
    <dgm:cxn modelId="{7D654077-431A-42CA-962C-F576CB878BF2}" srcId="{6420F597-7D10-41F3-B86D-97D2CB6BBAE8}" destId="{6A8B612D-FE0F-47DA-A060-C4645C096CCC}" srcOrd="0" destOrd="0" parTransId="{0F7B0B2F-3D7E-4479-836C-56CBCF4A2C1E}" sibTransId="{D5185779-2AE1-418B-9B88-69B6311BBBDB}"/>
    <dgm:cxn modelId="{79AB471E-B764-4FD8-B107-0767471F9E0C}" srcId="{6420F597-7D10-41F3-B86D-97D2CB6BBAE8}" destId="{8502AF85-C88A-4444-96AC-EEC42723109C}" srcOrd="1" destOrd="0" parTransId="{129593CE-193C-44CA-89DF-654E11F65ED1}" sibTransId="{F01E1B15-13C7-4BE8-8066-FBF29BF6AAD3}"/>
    <dgm:cxn modelId="{B609C2E8-A1EB-4832-8957-1907B83E3071}" type="presOf" srcId="{7806ACCA-E527-4F95-A4FA-0281A75228D0}" destId="{AF94F158-6417-402A-8D37-25F8B50AE5ED}" srcOrd="0" destOrd="0" presId="urn:microsoft.com/office/officeart/2005/8/layout/list1"/>
    <dgm:cxn modelId="{82F8B2EF-B8D6-4A63-9ABE-F23D1B1C9428}" type="presOf" srcId="{860AF090-6665-4CBE-A9A7-92833776F383}" destId="{EF8DF032-1154-4D01-BCA2-FCF4C8CD69FD}" srcOrd="0" destOrd="0" presId="urn:microsoft.com/office/officeart/2005/8/layout/list1"/>
    <dgm:cxn modelId="{93202D5A-E39C-4C7E-BC6A-04DB04298611}" type="presOf" srcId="{6A8B612D-FE0F-47DA-A060-C4645C096CCC}" destId="{8FD9D003-81BC-4B00-943A-CB61510566FE}" srcOrd="0" destOrd="0" presId="urn:microsoft.com/office/officeart/2005/8/layout/list1"/>
    <dgm:cxn modelId="{840BA1CE-7AD8-47C9-899B-2A7D5AF0862A}" type="presOf" srcId="{860AF090-6665-4CBE-A9A7-92833776F383}" destId="{F6276951-5004-450B-98A1-CFFA57335145}" srcOrd="1" destOrd="0" presId="urn:microsoft.com/office/officeart/2005/8/layout/list1"/>
    <dgm:cxn modelId="{0A853A63-570E-40E2-8487-ED26BD889E3A}" type="presOf" srcId="{6420F597-7D10-41F3-B86D-97D2CB6BBAE8}" destId="{3D63F3A6-1C68-4396-B26E-9946CB66A52C}" srcOrd="0" destOrd="0" presId="urn:microsoft.com/office/officeart/2005/8/layout/list1"/>
    <dgm:cxn modelId="{5739C694-675C-4BCD-9A8A-46915124F490}" type="presParOf" srcId="{3D63F3A6-1C68-4396-B26E-9946CB66A52C}" destId="{4122D9DE-6D83-4C22-B016-BE1AA5B88E56}" srcOrd="0" destOrd="0" presId="urn:microsoft.com/office/officeart/2005/8/layout/list1"/>
    <dgm:cxn modelId="{DA6A0DB9-CCB0-42BE-9576-D519B19571C7}" type="presParOf" srcId="{4122D9DE-6D83-4C22-B016-BE1AA5B88E56}" destId="{8FD9D003-81BC-4B00-943A-CB61510566FE}" srcOrd="0" destOrd="0" presId="urn:microsoft.com/office/officeart/2005/8/layout/list1"/>
    <dgm:cxn modelId="{0A3F5EDA-CD2C-4047-9F5F-7DE383CBC195}" type="presParOf" srcId="{4122D9DE-6D83-4C22-B016-BE1AA5B88E56}" destId="{2677E881-904B-4809-9573-FEAD402E65F2}" srcOrd="1" destOrd="0" presId="urn:microsoft.com/office/officeart/2005/8/layout/list1"/>
    <dgm:cxn modelId="{E5D6E5EB-B80B-4A02-A1E1-C9763D37A086}" type="presParOf" srcId="{3D63F3A6-1C68-4396-B26E-9946CB66A52C}" destId="{DE681FD4-14CD-43F4-9B3B-31906F0DD0B8}" srcOrd="1" destOrd="0" presId="urn:microsoft.com/office/officeart/2005/8/layout/list1"/>
    <dgm:cxn modelId="{CB91A93B-EFDF-4939-A314-79F7D72139E0}" type="presParOf" srcId="{3D63F3A6-1C68-4396-B26E-9946CB66A52C}" destId="{DEEF40F5-06F6-40A8-929F-07F00B61533E}" srcOrd="2" destOrd="0" presId="urn:microsoft.com/office/officeart/2005/8/layout/list1"/>
    <dgm:cxn modelId="{E07C351D-CEA2-4A80-9CA1-8FF1EC1EB523}" type="presParOf" srcId="{3D63F3A6-1C68-4396-B26E-9946CB66A52C}" destId="{A7F76C3A-BB15-4D58-81EB-85DDA3168B3A}" srcOrd="3" destOrd="0" presId="urn:microsoft.com/office/officeart/2005/8/layout/list1"/>
    <dgm:cxn modelId="{7FDF2BDA-0523-4288-9554-C6AC4CEFEAB9}" type="presParOf" srcId="{3D63F3A6-1C68-4396-B26E-9946CB66A52C}" destId="{AA3433D5-4334-4EDE-8703-6EBE872BC9E4}" srcOrd="4" destOrd="0" presId="urn:microsoft.com/office/officeart/2005/8/layout/list1"/>
    <dgm:cxn modelId="{20692011-CCE2-4733-AC04-8B96E5752AE3}" type="presParOf" srcId="{AA3433D5-4334-4EDE-8703-6EBE872BC9E4}" destId="{323ED9CE-08B7-4013-97DE-D75B785BB1B3}" srcOrd="0" destOrd="0" presId="urn:microsoft.com/office/officeart/2005/8/layout/list1"/>
    <dgm:cxn modelId="{03D29AB4-2710-4485-8B6F-AC46C1E43604}" type="presParOf" srcId="{AA3433D5-4334-4EDE-8703-6EBE872BC9E4}" destId="{0CC4444E-5B8B-49AE-A538-7A677F34D1BD}" srcOrd="1" destOrd="0" presId="urn:microsoft.com/office/officeart/2005/8/layout/list1"/>
    <dgm:cxn modelId="{3AD22C7C-CA06-4F2F-9896-583F7F93A02C}" type="presParOf" srcId="{3D63F3A6-1C68-4396-B26E-9946CB66A52C}" destId="{FDC79780-ECDC-42DA-A2DD-7F4C3DB3AAD5}" srcOrd="5" destOrd="0" presId="urn:microsoft.com/office/officeart/2005/8/layout/list1"/>
    <dgm:cxn modelId="{C2D83EE7-929C-4BF1-984D-7B288FBBD919}" type="presParOf" srcId="{3D63F3A6-1C68-4396-B26E-9946CB66A52C}" destId="{773C9B07-476E-492F-8D40-11D322588918}" srcOrd="6" destOrd="0" presId="urn:microsoft.com/office/officeart/2005/8/layout/list1"/>
    <dgm:cxn modelId="{BA66A608-D6D7-42E7-966A-2E842A099043}" type="presParOf" srcId="{3D63F3A6-1C68-4396-B26E-9946CB66A52C}" destId="{2FB0B73B-0844-456F-A25F-BE88412DC04B}" srcOrd="7" destOrd="0" presId="urn:microsoft.com/office/officeart/2005/8/layout/list1"/>
    <dgm:cxn modelId="{84E40566-1975-4CDA-B0D6-3A6905FF975B}" type="presParOf" srcId="{3D63F3A6-1C68-4396-B26E-9946CB66A52C}" destId="{9246990E-2994-4F15-84EE-8CA9FA90A3E4}" srcOrd="8" destOrd="0" presId="urn:microsoft.com/office/officeart/2005/8/layout/list1"/>
    <dgm:cxn modelId="{02847C69-767D-4353-9230-AC78614D75D4}" type="presParOf" srcId="{9246990E-2994-4F15-84EE-8CA9FA90A3E4}" destId="{11703E22-8FAD-417A-A35A-C75CEE3583BF}" srcOrd="0" destOrd="0" presId="urn:microsoft.com/office/officeart/2005/8/layout/list1"/>
    <dgm:cxn modelId="{626658E6-36DC-4AB4-8C8F-41BBB927FE51}" type="presParOf" srcId="{9246990E-2994-4F15-84EE-8CA9FA90A3E4}" destId="{80AD90C7-13E6-46F3-B870-612E9DEDA39E}" srcOrd="1" destOrd="0" presId="urn:microsoft.com/office/officeart/2005/8/layout/list1"/>
    <dgm:cxn modelId="{02886607-33EA-4B57-BD2B-A3B901E3874B}" type="presParOf" srcId="{3D63F3A6-1C68-4396-B26E-9946CB66A52C}" destId="{A9AA16CF-5396-4A7E-AA77-9ED2FB5FA55E}" srcOrd="9" destOrd="0" presId="urn:microsoft.com/office/officeart/2005/8/layout/list1"/>
    <dgm:cxn modelId="{AED5EC69-E3F8-4D12-95EB-24EB83EBBEF3}" type="presParOf" srcId="{3D63F3A6-1C68-4396-B26E-9946CB66A52C}" destId="{BCBE3BBD-6D8C-478B-90D3-0580E3A74931}" srcOrd="10" destOrd="0" presId="urn:microsoft.com/office/officeart/2005/8/layout/list1"/>
    <dgm:cxn modelId="{B5482C62-92F2-4D86-A7BB-A6D246876786}" type="presParOf" srcId="{3D63F3A6-1C68-4396-B26E-9946CB66A52C}" destId="{A8F5C8FA-DD58-4E87-83F4-A97D91D73C17}" srcOrd="11" destOrd="0" presId="urn:microsoft.com/office/officeart/2005/8/layout/list1"/>
    <dgm:cxn modelId="{39A5FBB2-5167-4684-97E5-69665C3E52D9}" type="presParOf" srcId="{3D63F3A6-1C68-4396-B26E-9946CB66A52C}" destId="{FE38D096-4364-4AB7-9DC4-9092F6566C7F}" srcOrd="12" destOrd="0" presId="urn:microsoft.com/office/officeart/2005/8/layout/list1"/>
    <dgm:cxn modelId="{7BFF7156-D4EC-488B-BD2A-A804787B9043}" type="presParOf" srcId="{FE38D096-4364-4AB7-9DC4-9092F6566C7F}" destId="{EF8DF032-1154-4D01-BCA2-FCF4C8CD69FD}" srcOrd="0" destOrd="0" presId="urn:microsoft.com/office/officeart/2005/8/layout/list1"/>
    <dgm:cxn modelId="{92F58F52-59D8-466E-A029-6734629E2855}" type="presParOf" srcId="{FE38D096-4364-4AB7-9DC4-9092F6566C7F}" destId="{F6276951-5004-450B-98A1-CFFA57335145}" srcOrd="1" destOrd="0" presId="urn:microsoft.com/office/officeart/2005/8/layout/list1"/>
    <dgm:cxn modelId="{056D329E-6318-46C9-8062-3928E1581969}" type="presParOf" srcId="{3D63F3A6-1C68-4396-B26E-9946CB66A52C}" destId="{78FAD885-294B-4E8E-B269-17C21BBF4D8F}" srcOrd="13" destOrd="0" presId="urn:microsoft.com/office/officeart/2005/8/layout/list1"/>
    <dgm:cxn modelId="{789A2013-14B5-4012-9DA6-6AFFD9C9A28F}" type="presParOf" srcId="{3D63F3A6-1C68-4396-B26E-9946CB66A52C}" destId="{7A02C51E-EB70-4FE0-B9A4-1D9C30D31169}" srcOrd="14" destOrd="0" presId="urn:microsoft.com/office/officeart/2005/8/layout/list1"/>
    <dgm:cxn modelId="{777A22C1-322E-488C-91EE-9919BAF132F6}" type="presParOf" srcId="{3D63F3A6-1C68-4396-B26E-9946CB66A52C}" destId="{C0D4F40E-1B7C-4DBF-8E24-067144288A38}" srcOrd="15" destOrd="0" presId="urn:microsoft.com/office/officeart/2005/8/layout/list1"/>
    <dgm:cxn modelId="{D144D0E4-119D-4754-B0DA-6ABF0455F3C1}" type="presParOf" srcId="{3D63F3A6-1C68-4396-B26E-9946CB66A52C}" destId="{B7BB1DF2-08F5-4DBC-A05B-C6FC928DAA1A}" srcOrd="16" destOrd="0" presId="urn:microsoft.com/office/officeart/2005/8/layout/list1"/>
    <dgm:cxn modelId="{5C33C249-FE93-4CB6-964E-E2533E418FDC}" type="presParOf" srcId="{B7BB1DF2-08F5-4DBC-A05B-C6FC928DAA1A}" destId="{AF94F158-6417-402A-8D37-25F8B50AE5ED}" srcOrd="0" destOrd="0" presId="urn:microsoft.com/office/officeart/2005/8/layout/list1"/>
    <dgm:cxn modelId="{02450F84-35DB-4FBE-826C-6A206D5DD434}" type="presParOf" srcId="{B7BB1DF2-08F5-4DBC-A05B-C6FC928DAA1A}" destId="{01BD3015-A5AF-4720-8D6C-ABA703A58C63}" srcOrd="1" destOrd="0" presId="urn:microsoft.com/office/officeart/2005/8/layout/list1"/>
    <dgm:cxn modelId="{1525049B-0981-4208-8CEC-7CB4E0E73AA6}" type="presParOf" srcId="{3D63F3A6-1C68-4396-B26E-9946CB66A52C}" destId="{32D07895-43DC-4C9C-9FCF-C7D1C2F0A86E}" srcOrd="17" destOrd="0" presId="urn:microsoft.com/office/officeart/2005/8/layout/list1"/>
    <dgm:cxn modelId="{F5D29205-8266-49F7-A9FC-975F1360348D}" type="presParOf" srcId="{3D63F3A6-1C68-4396-B26E-9946CB66A52C}" destId="{C6576275-A75B-4576-B2D4-55DE7A27DC1E}" srcOrd="18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f800c0cde_1_87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11" name="Google Shape;211;g9f800c0cde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f800c0cde_1_144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77" name="Google Shape;277;g9f800c0cde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f800c0cde_1_144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77" name="Google Shape;277;g9f800c0cde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f800c0cde_1_144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77" name="Google Shape;277;g9f800c0cde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f800c0cde_1_144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77" name="Google Shape;277;g9f800c0cde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f800c0cde_1_144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77" name="Google Shape;277;g9f800c0cde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f800c0cde_1_144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77" name="Google Shape;277;g9f800c0cde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f800c0cde_1_144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77" name="Google Shape;277;g9f800c0cde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f800c0cde_1_179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15" name="Google Shape;315;g9f800c0cde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f800c0cde_1_184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21" name="Google Shape;321;g9f800c0cde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9f800c0cde_1_196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35" name="Google Shape;335;g9f800c0cde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f800c0cde_1_105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32" name="Google Shape;232;g9f800c0cde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f800c0cde_1_201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41" name="Google Shape;341;g9f800c0cde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f800c0cde_1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9f800c0cde_1_21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495376" indent="-247688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9f800c0cde_1_250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97" name="Google Shape;397;g9f800c0cde_1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9f800c0cde_1_311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70" name="Google Shape;470;g9f800c0cde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f800c0cde_1_319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79" name="Google Shape;479;g9f800c0cde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f800c0cde_1_327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88" name="Google Shape;488;g9f800c0cde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9f800c0cde_1_335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497" name="Google Shape;497;g9f800c0cde_1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9f800c0cde_1_343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506" name="Google Shape;506;g9f800c0cde_1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9f800c0cde_1_351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515" name="Google Shape;515;g9f800c0cde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9f800c0cde_1_359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524" name="Google Shape;524;g9f800c0cde_1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f800c0cde_1_113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41" name="Google Shape;241;g9f800c0cde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9f800c0cde_1_367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533" name="Google Shape;533;g9f800c0cde_1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9f800c0cde_1_375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542" name="Google Shape;542;g9f800c0cde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9f800c0cde_1_383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551" name="Google Shape;551;g9f800c0cde_1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9f800c0cde_1_389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558" name="Google Shape;558;g9f800c0cde_1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f800c0cde_1_119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48" name="Google Shape;248;g9f800c0cde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f800c0cde_1_137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69" name="Google Shape;269;g9f800c0cde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f800c0cde_1_144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77" name="Google Shape;277;g9f800c0cde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f800c0cde_1_144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77" name="Google Shape;277;g9f800c0cde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f800c0cde_1_144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77" name="Google Shape;277;g9f800c0cde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f800c0cde_1_144:notes"/>
          <p:cNvSpPr txBox="1">
            <a:spLocks noGrp="1"/>
          </p:cNvSpPr>
          <p:nvPr>
            <p:ph type="body" idx="1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49516" rIns="99032" bIns="49516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277" name="Google Shape;277;g9f800c0cde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 rot="5400000">
            <a:off x="6012656" y="771526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4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88251" y="292500"/>
            <a:ext cx="816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776BA"/>
              </a:buClr>
              <a:buSzPts val="2500"/>
              <a:buFont typeface="Calibri"/>
              <a:buNone/>
              <a:defRPr sz="2500">
                <a:solidFill>
                  <a:srgbClr val="2776B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>
            <a:spLocks noGrp="1"/>
          </p:cNvSpPr>
          <p:nvPr>
            <p:ph type="pic" idx="2"/>
          </p:nvPr>
        </p:nvSpPr>
        <p:spPr>
          <a:xfrm>
            <a:off x="488250" y="795131"/>
            <a:ext cx="4068000" cy="4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4737653" y="795448"/>
            <a:ext cx="3915600" cy="407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87CB"/>
              </a:buClr>
              <a:buSzPts val="1400"/>
              <a:buChar char="•"/>
              <a:defRPr sz="1400">
                <a:solidFill>
                  <a:srgbClr val="595959"/>
                </a:solidFill>
              </a:defRPr>
            </a:lvl1pPr>
            <a:lvl2pPr marL="914400" lvl="1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87CB"/>
              </a:buClr>
              <a:buSzPts val="1300"/>
              <a:buChar char="–"/>
              <a:defRPr sz="1300">
                <a:solidFill>
                  <a:srgbClr val="595959"/>
                </a:solidFill>
              </a:defRPr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7CB"/>
              </a:buClr>
              <a:buSzPts val="1000"/>
              <a:buChar char="•"/>
              <a:defRPr sz="1000">
                <a:solidFill>
                  <a:srgbClr val="595959"/>
                </a:solidFill>
              </a:defRPr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7CB"/>
              </a:buClr>
              <a:buSzPts val="1000"/>
              <a:buChar char="–"/>
              <a:defRPr sz="1000">
                <a:solidFill>
                  <a:srgbClr val="595959"/>
                </a:solidFill>
              </a:defRPr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87CB"/>
              </a:buClr>
              <a:buSzPts val="1000"/>
              <a:buChar char="»"/>
              <a:defRPr sz="100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571" y="420915"/>
            <a:ext cx="4005943" cy="4180114"/>
          </a:xfrm>
        </p:spPr>
        <p:txBody>
          <a:bodyPr/>
          <a:lstStyle/>
          <a:p>
            <a:pPr lvl="0" algn="ctr">
              <a:buNone/>
            </a:pPr>
            <a:r>
              <a:rPr lang="en-IN" sz="2400" b="1" dirty="0" smtClean="0">
                <a:solidFill>
                  <a:srgbClr val="00B0F0"/>
                </a:solidFill>
                <a:latin typeface="Arial Black" pitchFamily="34" charset="0"/>
              </a:rPr>
              <a:t>Ayyankali Urban Employment Guarantee Scheme</a:t>
            </a:r>
          </a:p>
          <a:p>
            <a:pPr lvl="0" algn="ctr">
              <a:buNone/>
            </a:pPr>
            <a:endParaRPr lang="en-IN" sz="2400" b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lvl="0" algn="ctr">
              <a:buNone/>
            </a:pPr>
            <a:r>
              <a:rPr lang="en-IN" sz="2400" b="1" dirty="0" smtClean="0">
                <a:solidFill>
                  <a:srgbClr val="00B0F0"/>
                </a:solidFill>
                <a:latin typeface="Arial Black" pitchFamily="34" charset="0"/>
              </a:rPr>
              <a:t>24</a:t>
            </a:r>
            <a:r>
              <a:rPr lang="en-IN" sz="2400" b="1" baseline="30000" dirty="0" smtClean="0">
                <a:solidFill>
                  <a:srgbClr val="00B0F0"/>
                </a:solidFill>
                <a:latin typeface="Arial Black" pitchFamily="34" charset="0"/>
              </a:rPr>
              <a:t>th</a:t>
            </a:r>
            <a:r>
              <a:rPr lang="en-IN" sz="2400" b="1" dirty="0" smtClean="0">
                <a:solidFill>
                  <a:srgbClr val="00B0F0"/>
                </a:solidFill>
                <a:latin typeface="Arial Black" pitchFamily="34" charset="0"/>
              </a:rPr>
              <a:t> State Council Meeting</a:t>
            </a:r>
          </a:p>
          <a:p>
            <a:pPr lvl="0" algn="ctr">
              <a:buNone/>
            </a:pPr>
            <a:endParaRPr lang="en-IN" sz="2400" b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lvl="0" algn="ctr">
              <a:buNone/>
            </a:pPr>
            <a:r>
              <a:rPr lang="en-IN" sz="2400" b="1" dirty="0" smtClean="0">
                <a:solidFill>
                  <a:srgbClr val="00B0F0"/>
                </a:solidFill>
                <a:latin typeface="Arial Black" pitchFamily="34" charset="0"/>
              </a:rPr>
              <a:t>Dated: 24.06.2021</a:t>
            </a:r>
            <a:endParaRPr lang="ml-IN" sz="2400" b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Ayyankali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1" y="406400"/>
            <a:ext cx="4243615" cy="4281714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789714" y="413657"/>
            <a:ext cx="3142343" cy="417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6"/>
          <p:cNvGraphicFramePr/>
          <p:nvPr/>
        </p:nvGraphicFramePr>
        <p:xfrm>
          <a:off x="857224" y="521837"/>
          <a:ext cx="7729728" cy="45945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7070"/>
                <a:gridCol w="2986329"/>
                <a:gridCol w="2986329"/>
              </a:tblGrid>
              <a:tr h="303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SL No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Municipality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Man Days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1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Wadakkanchery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113001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2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Nedumangadu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Arial Black" pitchFamily="34" charset="0"/>
                        </a:rPr>
                        <a:t>87218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3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Thanur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Arial Black" pitchFamily="34" charset="0"/>
                        </a:rPr>
                        <a:t>75294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4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Vaikom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74601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5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Koyilandy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72016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6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Kottarakkara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68297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7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Mannarkkad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65607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8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Mattannur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60278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9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Shornur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53827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10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Varkala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50525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80" name="Google Shape;280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10</a:t>
            </a:fld>
            <a:endParaRPr/>
          </a:p>
        </p:txBody>
      </p:sp>
      <p:sp>
        <p:nvSpPr>
          <p:cNvPr id="281" name="Google Shape;281;p46"/>
          <p:cNvSpPr txBox="1"/>
          <p:nvPr/>
        </p:nvSpPr>
        <p:spPr>
          <a:xfrm>
            <a:off x="420414" y="43375"/>
            <a:ext cx="821908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Municipalities  </a:t>
            </a:r>
            <a:r>
              <a:rPr lang="en" sz="2800" b="1" i="0" u="none" strike="noStrike" cap="none" dirty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- Best Performers </a:t>
            </a:r>
            <a:endParaRPr sz="2400" b="1" i="0" u="none" strike="noStrike" cap="none">
              <a:solidFill>
                <a:srgbClr val="00B050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6"/>
          <p:cNvGraphicFramePr/>
          <p:nvPr/>
        </p:nvGraphicFramePr>
        <p:xfrm>
          <a:off x="857224" y="610737"/>
          <a:ext cx="7729728" cy="43342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7070"/>
                <a:gridCol w="2986329"/>
                <a:gridCol w="2986329"/>
              </a:tblGrid>
              <a:tr h="303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tx1"/>
                          </a:solidFill>
                          <a:latin typeface="Arial Black" pitchFamily="34" charset="0"/>
                          <a:sym typeface="Times New Roman"/>
                        </a:rPr>
                        <a:t>SL No</a:t>
                      </a:r>
                      <a:endParaRPr sz="1600" b="1" u="none" strike="noStrike" cap="none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tx1"/>
                          </a:solidFill>
                          <a:latin typeface="Arial Black" pitchFamily="34" charset="0"/>
                          <a:sym typeface="Times New Roman"/>
                        </a:rPr>
                        <a:t>Municipality</a:t>
                      </a:r>
                      <a:endParaRPr sz="1600" b="1" u="none" strike="noStrike" cap="none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tx1"/>
                          </a:solidFill>
                          <a:latin typeface="Arial Black" pitchFamily="34" charset="0"/>
                          <a:sym typeface="Times New Roman"/>
                        </a:rPr>
                        <a:t>Man Days</a:t>
                      </a:r>
                      <a:endParaRPr sz="1600" b="1" u="none" strike="noStrike" cap="none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1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Aluva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Arial Black" pitchFamily="34" charset="0"/>
                          <a:sym typeface="Times New Roman"/>
                        </a:rPr>
                        <a:t>2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Harippad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9985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Arial Black" pitchFamily="34" charset="0"/>
                          <a:sym typeface="Times New Roman"/>
                        </a:rPr>
                        <a:t>3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Kalamassery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10228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4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Palakkad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10246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Arial Black" pitchFamily="34" charset="0"/>
                          <a:sym typeface="Times New Roman"/>
                        </a:rPr>
                        <a:t>5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Muvattupuzha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11613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Arial Black" pitchFamily="34" charset="0"/>
                          <a:sym typeface="Times New Roman"/>
                        </a:rPr>
                        <a:t>6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Kasargodu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12700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Arial Black" pitchFamily="34" charset="0"/>
                          <a:sym typeface="Times New Roman"/>
                        </a:rPr>
                        <a:t>7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Pathanamthitta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14119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Arial Black" pitchFamily="34" charset="0"/>
                          <a:sym typeface="Times New Roman"/>
                        </a:rPr>
                        <a:t>8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Paravoor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14742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Arial Black" pitchFamily="34" charset="0"/>
                          <a:sym typeface="Times New Roman"/>
                        </a:rPr>
                        <a:t>9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Elloor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14857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10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Thirur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15200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0" name="Google Shape;280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11</a:t>
            </a:fld>
            <a:endParaRPr/>
          </a:p>
        </p:txBody>
      </p:sp>
      <p:sp>
        <p:nvSpPr>
          <p:cNvPr id="281" name="Google Shape;281;p46"/>
          <p:cNvSpPr txBox="1"/>
          <p:nvPr/>
        </p:nvSpPr>
        <p:spPr>
          <a:xfrm>
            <a:off x="420414" y="43375"/>
            <a:ext cx="8219088" cy="47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2800"/>
            </a:pPr>
            <a:r>
              <a:rPr lang="en" sz="2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Municipalities  </a:t>
            </a:r>
            <a:r>
              <a:rPr lang="en" sz="2800" b="1" i="0" u="none" strike="noStrike" cap="none" dirty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- </a:t>
            </a:r>
            <a:r>
              <a:rPr lang="en" sz="2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Tail Enders  - </a:t>
            </a:r>
            <a:r>
              <a:rPr lang="en" sz="2400" b="1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2020-21 FY</a:t>
            </a:r>
            <a:endParaRPr sz="2400" b="1" i="0" u="none" strike="noStrike" cap="none">
              <a:solidFill>
                <a:srgbClr val="00B050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6"/>
          <p:cNvGraphicFramePr/>
          <p:nvPr/>
        </p:nvGraphicFramePr>
        <p:xfrm>
          <a:off x="857224" y="521837"/>
          <a:ext cx="7729728" cy="45945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7070"/>
                <a:gridCol w="2986329"/>
                <a:gridCol w="2986329"/>
              </a:tblGrid>
              <a:tr h="303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SL No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Municipality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Man Days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1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Wadakkanchery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113001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2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Nedumangadu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Arial Black" pitchFamily="34" charset="0"/>
                        </a:rPr>
                        <a:t>87218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3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Thanur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Arial Black" pitchFamily="34" charset="0"/>
                        </a:rPr>
                        <a:t>75294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4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Vaikom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74601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5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Koyilandy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72016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6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Kottarakkara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68297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7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Mannarkkad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65607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8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Mattannur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60278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9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Shornur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53827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  <a:tr h="40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  <a:sym typeface="Times New Roman"/>
                        </a:rPr>
                        <a:t>10</a:t>
                      </a:r>
                      <a:endParaRPr sz="1100" b="1" u="none" strike="noStrike" cap="none">
                        <a:latin typeface="Arial Black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Varkala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Arial Black" pitchFamily="34" charset="0"/>
                        </a:rPr>
                        <a:t>50525</a:t>
                      </a:r>
                      <a:endParaRPr b="1">
                        <a:latin typeface="Arial Black" pitchFamily="34" charset="0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80" name="Google Shape;280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12</a:t>
            </a:fld>
            <a:endParaRPr/>
          </a:p>
        </p:txBody>
      </p:sp>
      <p:sp>
        <p:nvSpPr>
          <p:cNvPr id="5" name="Google Shape;281;p46"/>
          <p:cNvSpPr txBox="1"/>
          <p:nvPr/>
        </p:nvSpPr>
        <p:spPr>
          <a:xfrm>
            <a:off x="420414" y="43375"/>
            <a:ext cx="821908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Municipalities  </a:t>
            </a:r>
            <a:r>
              <a:rPr lang="en" sz="1800" b="1" i="0" u="none" strike="noStrike" cap="none" dirty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- </a:t>
            </a: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Number of Mandays Created (2020-21 FY)</a:t>
            </a:r>
            <a:endParaRPr sz="1800" b="1" i="0" u="none" strike="noStrike" cap="none">
              <a:solidFill>
                <a:srgbClr val="00B050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6"/>
          <p:cNvGraphicFramePr/>
          <p:nvPr/>
        </p:nvGraphicFramePr>
        <p:xfrm>
          <a:off x="857224" y="610737"/>
          <a:ext cx="7729728" cy="43342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7070"/>
                <a:gridCol w="2986329"/>
                <a:gridCol w="2986329"/>
              </a:tblGrid>
              <a:tr h="303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SL No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Municipality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Man Days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Piravam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50046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Nilambur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50025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Manjeri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49940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Alappuzha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47260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Perinthalmanna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44532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Feroke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44518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Kondotty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42492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Ottappalam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42202.5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Ramanttukara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42120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Ponnani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41337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80" name="Google Shape;280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13</a:t>
            </a:fld>
            <a:endParaRPr/>
          </a:p>
        </p:txBody>
      </p:sp>
      <p:sp>
        <p:nvSpPr>
          <p:cNvPr id="281" name="Google Shape;281;p46"/>
          <p:cNvSpPr txBox="1"/>
          <p:nvPr/>
        </p:nvSpPr>
        <p:spPr>
          <a:xfrm>
            <a:off x="420414" y="43375"/>
            <a:ext cx="821908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Municipalities  </a:t>
            </a:r>
            <a:r>
              <a:rPr lang="en" sz="1800" b="1" i="0" u="none" strike="noStrike" cap="none" dirty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- </a:t>
            </a: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Number of Mandays Created (2020-21 FY)</a:t>
            </a:r>
            <a:endParaRPr sz="1800" b="1" i="0" u="none" strike="noStrike" cap="none">
              <a:solidFill>
                <a:srgbClr val="00B050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6"/>
          <p:cNvGraphicFramePr/>
          <p:nvPr/>
        </p:nvGraphicFramePr>
        <p:xfrm>
          <a:off x="857224" y="610737"/>
          <a:ext cx="7729728" cy="43342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7070"/>
                <a:gridCol w="2986329"/>
                <a:gridCol w="2986329"/>
              </a:tblGrid>
              <a:tr h="303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SL No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Municipality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Man Days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Iritty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40721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Koothattukulam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40453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Thrikkakkara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39899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Parappanangadi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39503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Pandalam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38079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North Paravoor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37946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Angamali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37025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Kanhangadu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36849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Sulthanbathery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35690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Neyyattinkara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35587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80" name="Google Shape;280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14</a:t>
            </a:fld>
            <a:endParaRPr/>
          </a:p>
        </p:txBody>
      </p:sp>
      <p:sp>
        <p:nvSpPr>
          <p:cNvPr id="281" name="Google Shape;281;p46"/>
          <p:cNvSpPr txBox="1"/>
          <p:nvPr/>
        </p:nvSpPr>
        <p:spPr>
          <a:xfrm>
            <a:off x="420414" y="43375"/>
            <a:ext cx="821908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Municipalities  </a:t>
            </a:r>
            <a:r>
              <a:rPr lang="en" sz="1800" b="1" i="0" u="none" strike="noStrike" cap="none" dirty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- </a:t>
            </a: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Number of Mandays Created (2020-21 FY)</a:t>
            </a:r>
            <a:endParaRPr sz="1800" b="1" i="0" u="none" strike="noStrike" cap="none">
              <a:solidFill>
                <a:srgbClr val="00B050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6"/>
          <p:cNvGraphicFramePr/>
          <p:nvPr/>
        </p:nvGraphicFramePr>
        <p:xfrm>
          <a:off x="857224" y="610737"/>
          <a:ext cx="7729728" cy="43342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7070"/>
                <a:gridCol w="2986329"/>
                <a:gridCol w="2986329"/>
              </a:tblGrid>
              <a:tr h="303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SL No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Municipality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Man Days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Mananthavady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35462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Kunnamkulam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35120.5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Pattambi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34916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Chalakkudy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33573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Punalur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33015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Payyannur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32543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Nileshwaram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31888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Kayamkulam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31887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Kalpetta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31564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Karunagapally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31280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80" name="Google Shape;280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15</a:t>
            </a:fld>
            <a:endParaRPr/>
          </a:p>
        </p:txBody>
      </p:sp>
      <p:sp>
        <p:nvSpPr>
          <p:cNvPr id="281" name="Google Shape;281;p46"/>
          <p:cNvSpPr txBox="1"/>
          <p:nvPr/>
        </p:nvSpPr>
        <p:spPr>
          <a:xfrm>
            <a:off x="420414" y="43375"/>
            <a:ext cx="821908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Municipalities  </a:t>
            </a:r>
            <a:r>
              <a:rPr lang="en" sz="1800" b="1" i="0" u="none" strike="noStrike" cap="none" dirty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- </a:t>
            </a: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Number of Mandays Created (2020-21 FY)</a:t>
            </a:r>
            <a:endParaRPr sz="1800" b="1" i="0" u="none" strike="noStrike" cap="none">
              <a:solidFill>
                <a:srgbClr val="00B050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6"/>
          <p:cNvGraphicFramePr/>
          <p:nvPr/>
        </p:nvGraphicFramePr>
        <p:xfrm>
          <a:off x="857224" y="610737"/>
          <a:ext cx="7729728" cy="43342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7070"/>
                <a:gridCol w="2986329"/>
                <a:gridCol w="2986329"/>
              </a:tblGrid>
              <a:tr h="303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SL No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Municipality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Man Days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Kattappana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30636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Mukkam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30133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Attingal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29083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Payyoli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28094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Kodungallur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27502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Irinjalakkuda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26369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Thiruvalla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26280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C.T.Mangalam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26050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Malappuram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25493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Ettumanoor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25112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80" name="Google Shape;280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16</a:t>
            </a:fld>
            <a:endParaRPr/>
          </a:p>
        </p:txBody>
      </p:sp>
      <p:sp>
        <p:nvSpPr>
          <p:cNvPr id="281" name="Google Shape;281;p46"/>
          <p:cNvSpPr txBox="1"/>
          <p:nvPr/>
        </p:nvSpPr>
        <p:spPr>
          <a:xfrm>
            <a:off x="420414" y="43375"/>
            <a:ext cx="821908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Municipalities  </a:t>
            </a:r>
            <a:r>
              <a:rPr lang="en" sz="1800" b="1" i="0" u="none" strike="noStrike" cap="none" dirty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- </a:t>
            </a: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Number of Mandays Created (2020-21 FY)</a:t>
            </a:r>
            <a:endParaRPr sz="1800" b="1" i="0" u="none" strike="noStrike" cap="none">
              <a:solidFill>
                <a:srgbClr val="00B050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6"/>
          <p:cNvGraphicFramePr/>
          <p:nvPr/>
        </p:nvGraphicFramePr>
        <p:xfrm>
          <a:off x="857224" y="610737"/>
          <a:ext cx="7729728" cy="43342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7070"/>
                <a:gridCol w="2986329"/>
                <a:gridCol w="2986329"/>
              </a:tblGrid>
              <a:tr h="303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SL No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Municipality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Man Days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Cherthala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24884.5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Chengannur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24138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Sreekandapuram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24008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Valanchery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23744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Mavelikkara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22911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Adoor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22754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Koothuparamba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22674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Panur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22437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Guruvayoor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21798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Cherppulassery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21647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80" name="Google Shape;280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17</a:t>
            </a:fld>
            <a:endParaRPr/>
          </a:p>
        </p:txBody>
      </p:sp>
      <p:sp>
        <p:nvSpPr>
          <p:cNvPr id="281" name="Google Shape;281;p46"/>
          <p:cNvSpPr txBox="1"/>
          <p:nvPr/>
        </p:nvSpPr>
        <p:spPr>
          <a:xfrm>
            <a:off x="420414" y="43375"/>
            <a:ext cx="821908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Municipalities  </a:t>
            </a:r>
            <a:r>
              <a:rPr lang="en" sz="1800" b="1" i="0" u="none" strike="noStrike" cap="none" dirty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- </a:t>
            </a: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Number of Mandays Created (2020-21 FY)</a:t>
            </a:r>
            <a:endParaRPr sz="1800" b="1" i="0" u="none" strike="noStrike" cap="none">
              <a:solidFill>
                <a:srgbClr val="00B050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6"/>
          <p:cNvGraphicFramePr/>
          <p:nvPr/>
        </p:nvGraphicFramePr>
        <p:xfrm>
          <a:off x="857224" y="610737"/>
          <a:ext cx="7729728" cy="43342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7070"/>
                <a:gridCol w="2986329"/>
                <a:gridCol w="2986329"/>
              </a:tblGrid>
              <a:tr h="303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SL No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Municipality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Man Days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Erattupetta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21181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Chavakkadu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21134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Thirurangadi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20731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Koduvally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20572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Kottayam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20483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Thrippunithura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20310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Thodupuzha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20148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Kottakkal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19623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Changanassery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18952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Vadakara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18484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80" name="Google Shape;280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18</a:t>
            </a:fld>
            <a:endParaRPr/>
          </a:p>
        </p:txBody>
      </p:sp>
      <p:sp>
        <p:nvSpPr>
          <p:cNvPr id="281" name="Google Shape;281;p46"/>
          <p:cNvSpPr txBox="1"/>
          <p:nvPr/>
        </p:nvSpPr>
        <p:spPr>
          <a:xfrm>
            <a:off x="420414" y="43375"/>
            <a:ext cx="821908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Municipalities  </a:t>
            </a:r>
            <a:r>
              <a:rPr lang="en" sz="1800" b="1" i="0" u="none" strike="noStrike" cap="none" dirty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- </a:t>
            </a: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Number of Mandays Created (2020-21 FY)</a:t>
            </a:r>
            <a:endParaRPr sz="1800" b="1" i="0" u="none" strike="noStrike" cap="none">
              <a:solidFill>
                <a:srgbClr val="00B050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6"/>
          <p:cNvGraphicFramePr/>
          <p:nvPr/>
        </p:nvGraphicFramePr>
        <p:xfrm>
          <a:off x="819124" y="547237"/>
          <a:ext cx="7729728" cy="43342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7070"/>
                <a:gridCol w="2986329"/>
                <a:gridCol w="2986329"/>
              </a:tblGrid>
              <a:tr h="303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SL No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Municipality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Man Days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Anthoor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18323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Thaliparamba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17943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Kothamangalam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17941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Thalassery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17345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Perumbavoor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16584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16335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16195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Thirur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15200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Elloor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14857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Paravoor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14742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80" name="Google Shape;280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19</a:t>
            </a:fld>
            <a:endParaRPr/>
          </a:p>
        </p:txBody>
      </p:sp>
      <p:sp>
        <p:nvSpPr>
          <p:cNvPr id="281" name="Google Shape;281;p46"/>
          <p:cNvSpPr txBox="1"/>
          <p:nvPr/>
        </p:nvSpPr>
        <p:spPr>
          <a:xfrm>
            <a:off x="420414" y="43375"/>
            <a:ext cx="821908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Municipalities  </a:t>
            </a:r>
            <a:r>
              <a:rPr lang="en" sz="1800" b="1" i="0" u="none" strike="noStrike" cap="none" dirty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- </a:t>
            </a: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Number of Mandays Created (2020-21 FY)</a:t>
            </a:r>
            <a:endParaRPr sz="1800" b="1" i="0" u="none" strike="noStrike" cap="none">
              <a:solidFill>
                <a:srgbClr val="00B050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29718" cy="42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Times New Roman"/>
              <a:buNone/>
            </a:pPr>
            <a:r>
              <a:rPr lang="en" sz="2000" dirty="0">
                <a:solidFill>
                  <a:schemeClr val="dk2"/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Year wise Allotment and Expenditure ( Amount in Lakhs </a:t>
            </a:r>
            <a:r>
              <a:rPr lang="en" sz="2000" dirty="0">
                <a:solidFill>
                  <a:schemeClr val="dk2"/>
                </a:solidFill>
                <a:latin typeface="Arial Black" pitchFamily="34" charset="0"/>
              </a:rPr>
              <a:t>)</a:t>
            </a:r>
            <a:endParaRPr sz="2000">
              <a:solidFill>
                <a:schemeClr val="dk2"/>
              </a:solidFill>
              <a:latin typeface="Arial Black" pitchFamily="34" charset="0"/>
            </a:endParaRPr>
          </a:p>
        </p:txBody>
      </p:sp>
      <p:sp>
        <p:nvSpPr>
          <p:cNvPr id="214" name="Google Shape;214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</a:t>
            </a:fld>
            <a:endParaRPr/>
          </a:p>
        </p:txBody>
      </p:sp>
      <p:graphicFrame>
        <p:nvGraphicFramePr>
          <p:cNvPr id="215" name="Google Shape;215;p37"/>
          <p:cNvGraphicFramePr/>
          <p:nvPr/>
        </p:nvGraphicFramePr>
        <p:xfrm>
          <a:off x="127001" y="536029"/>
          <a:ext cx="8929725" cy="44231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30300"/>
                <a:gridCol w="997100"/>
                <a:gridCol w="1265175"/>
                <a:gridCol w="1367850"/>
                <a:gridCol w="1458425"/>
                <a:gridCol w="1287325"/>
                <a:gridCol w="1323550"/>
              </a:tblGrid>
              <a:tr h="48948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Arial"/>
                        </a:rPr>
                        <a:t>DIRECTORATE OF URBAN AFFAIRS </a:t>
                      </a:r>
                      <a:br>
                        <a:rPr lang="en" sz="1400" b="1" u="none" strike="noStrike" cap="none" dirty="0">
                          <a:latin typeface="Arial Black" pitchFamily="34" charset="0"/>
                          <a:sym typeface="Arial"/>
                        </a:rPr>
                      </a:br>
                      <a:r>
                        <a:rPr lang="en" sz="1400" b="1" u="none" strike="noStrike" cap="none" dirty="0">
                          <a:latin typeface="Arial Black" pitchFamily="34" charset="0"/>
                          <a:sym typeface="Arial"/>
                        </a:rPr>
                        <a:t>AYYANKALI URBAN EMPLOYMENT GUARANTEE SCHEME</a:t>
                      </a:r>
                      <a:endParaRPr sz="140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585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Arial"/>
                        </a:rPr>
                        <a:t>YEAR WISE ALLOTMENT AND EXPENDITURE </a:t>
                      </a:r>
                      <a:endParaRPr sz="140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36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Year</a:t>
                      </a:r>
                      <a:endParaRPr sz="105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Budget </a:t>
                      </a:r>
                      <a:b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</a:b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Allocation</a:t>
                      </a:r>
                      <a:b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</a:b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/>
                      </a:r>
                      <a:b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</a:b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 in Lakhs </a:t>
                      </a:r>
                      <a:endParaRPr sz="105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Opening Balance</a:t>
                      </a:r>
                      <a:b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</a:b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at ULBs</a:t>
                      </a:r>
                      <a:b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</a:b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 in Lakhs </a:t>
                      </a:r>
                      <a:endParaRPr sz="105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Allotment </a:t>
                      </a:r>
                      <a:r>
                        <a:rPr lang="en" sz="1050" b="1" u="none" strike="noStrike" cap="none" dirty="0" smtClean="0">
                          <a:latin typeface="Arial Black" pitchFamily="34" charset="0"/>
                          <a:sym typeface="Arial"/>
                        </a:rPr>
                        <a:t> given to ULBs  </a:t>
                      </a: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in Lakhs </a:t>
                      </a:r>
                      <a:endParaRPr sz="105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Expenditure @ </a:t>
                      </a:r>
                      <a:r>
                        <a:rPr lang="en" sz="1050" b="1" u="none" strike="noStrike" cap="none" dirty="0" smtClean="0">
                          <a:latin typeface="Arial Black" pitchFamily="34" charset="0"/>
                          <a:sym typeface="Arial"/>
                        </a:rPr>
                        <a:t>ULBs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050" b="1" u="none" strike="noStrike" cap="none" dirty="0" smtClean="0">
                          <a:latin typeface="Arial Black" pitchFamily="34" charset="0"/>
                          <a:sym typeface="Arial"/>
                        </a:rPr>
                        <a:t> </a:t>
                      </a: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in Lakhs</a:t>
                      </a:r>
                      <a:endParaRPr sz="105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Expenditure</a:t>
                      </a:r>
                      <a:b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</a:b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 </a:t>
                      </a:r>
                      <a:r>
                        <a:rPr lang="en" sz="1050" b="1" u="none" strike="noStrike" cap="none" dirty="0" smtClean="0">
                          <a:latin typeface="Arial Black" pitchFamily="34" charset="0"/>
                          <a:sym typeface="Arial"/>
                        </a:rPr>
                        <a:t>Percentage at ULB level</a:t>
                      </a:r>
                      <a:endParaRPr sz="105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No of </a:t>
                      </a:r>
                      <a:b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</a:b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Man Days</a:t>
                      </a:r>
                      <a:b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</a:br>
                      <a:r>
                        <a:rPr lang="en" sz="1050" b="1" u="none" strike="noStrike" cap="none" dirty="0">
                          <a:latin typeface="Arial Black" pitchFamily="34" charset="0"/>
                          <a:sym typeface="Arial"/>
                        </a:rPr>
                        <a:t>Created</a:t>
                      </a:r>
                      <a:endParaRPr sz="105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</a:tr>
              <a:tr h="2899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Arial"/>
                        </a:rPr>
                        <a:t>2015-16</a:t>
                      </a:r>
                      <a:endParaRPr sz="140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1500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Times New Roman"/>
                        </a:rPr>
                        <a:t>1113.77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Times New Roman"/>
                        </a:rPr>
                        <a:t>1270.01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Times New Roman"/>
                        </a:rPr>
                        <a:t>748.24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31.39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374613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</a:tr>
              <a:tr h="2728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Arial"/>
                        </a:rPr>
                        <a:t>2016-17</a:t>
                      </a:r>
                      <a:endParaRPr sz="140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Times New Roman"/>
                        </a:rPr>
                        <a:t>1500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1635.54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1500.00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917.84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29.27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383325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</a:tr>
              <a:tr h="3103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Arial"/>
                        </a:rPr>
                        <a:t>2017-18 </a:t>
                      </a:r>
                      <a:endParaRPr sz="140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2510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Times New Roman"/>
                        </a:rPr>
                        <a:t>2243.47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Times New Roman"/>
                        </a:rPr>
                        <a:t>2510.00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Times New Roman"/>
                        </a:rPr>
                        <a:t>2488.71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52.21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Times New Roman"/>
                        </a:rPr>
                        <a:t>846432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</a:tr>
              <a:tr h="3384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Arial"/>
                        </a:rPr>
                        <a:t>2018-19 </a:t>
                      </a:r>
                      <a:endParaRPr sz="140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4892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2368.24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Times New Roman"/>
                        </a:rPr>
                        <a:t>4890.72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Times New Roman"/>
                        </a:rPr>
                        <a:t>4577.32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63.36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1668195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</a:tr>
              <a:tr h="4894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Calibri"/>
                        </a:rPr>
                        <a:t>2019-20</a:t>
                      </a:r>
                      <a:endParaRPr sz="140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Times New Roman"/>
                        </a:rPr>
                        <a:t>7500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Arial"/>
                        </a:rPr>
                        <a:t>2763.28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Arial"/>
                        </a:rPr>
                        <a:t>3421.99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Arial"/>
                        </a:rPr>
                        <a:t>6425.03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Arial"/>
                        </a:rPr>
                        <a:t>103.63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Arial"/>
                        </a:rPr>
                        <a:t>2680660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</a:tr>
              <a:tr h="4894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Arial Black" pitchFamily="34" charset="0"/>
                          <a:sym typeface="Calibri"/>
                        </a:rPr>
                        <a:t>2020-21</a:t>
                      </a:r>
                      <a:endParaRPr sz="140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>
                          <a:latin typeface="Arial Black" pitchFamily="34" charset="0"/>
                          <a:sym typeface="Times New Roman"/>
                        </a:rPr>
                        <a:t>10521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rial Black" pitchFamily="34" charset="0"/>
                          <a:sym typeface="Arial"/>
                        </a:rPr>
                        <a:t>-</a:t>
                      </a:r>
                      <a:r>
                        <a:rPr lang="en" sz="1400" b="1">
                          <a:latin typeface="Arial Black" pitchFamily="34" charset="0"/>
                        </a:rPr>
                        <a:t>71.44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400" b="1" dirty="0" smtClean="0">
                          <a:latin typeface="Arial Black" pitchFamily="34" charset="0"/>
                        </a:rPr>
                        <a:t>10515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400" b="1" dirty="0" smtClean="0">
                          <a:latin typeface="Arial Black" pitchFamily="34" charset="0"/>
                        </a:rPr>
                        <a:t>9057.82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400" b="1" dirty="0" smtClean="0">
                          <a:latin typeface="Arial Black" pitchFamily="34" charset="0"/>
                        </a:rPr>
                        <a:t>86.08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1400" b="1" dirty="0">
                          <a:latin typeface="Arial Black" pitchFamily="34" charset="0"/>
                        </a:rPr>
                        <a:t>3253802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</a:tr>
              <a:tr h="7001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400" b="1" u="none" strike="noStrike" cap="none" dirty="0" smtClean="0">
                          <a:latin typeface="Arial Black" pitchFamily="34" charset="0"/>
                          <a:ea typeface="Calibri"/>
                          <a:cs typeface="Calibri"/>
                          <a:sym typeface="Calibri"/>
                        </a:rPr>
                        <a:t>2021-22 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IN" sz="1400" b="1" u="none" strike="noStrike" cap="none" dirty="0" smtClean="0">
                          <a:latin typeface="Arial Black" pitchFamily="34" charset="0"/>
                          <a:ea typeface="Calibri"/>
                          <a:cs typeface="Calibri"/>
                          <a:sym typeface="Calibri"/>
                        </a:rPr>
                        <a:t>up to 15.06.2021</a:t>
                      </a:r>
                      <a:endParaRPr sz="1400" b="1" u="none" strike="noStrike" cap="none">
                        <a:latin typeface="Arial Black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b="1" u="none" strike="noStrike" cap="none" dirty="0" smtClean="0">
                          <a:latin typeface="Arial Black" pitchFamily="34" charset="0"/>
                          <a:ea typeface="Times New Roman"/>
                          <a:cs typeface="Times New Roman"/>
                          <a:sym typeface="Times New Roman"/>
                        </a:rPr>
                        <a:t>10000</a:t>
                      </a:r>
                      <a:endParaRPr sz="14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b="1" i="0" u="none" strike="noStrike" cap="none" dirty="0" smtClean="0">
                          <a:latin typeface="Arial Black" pitchFamily="34" charset="0"/>
                          <a:ea typeface="Arial"/>
                          <a:cs typeface="Arial"/>
                          <a:sym typeface="Arial"/>
                        </a:rPr>
                        <a:t>1450.37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b="1" i="0" u="none" strike="noStrike" cap="none" dirty="0" smtClean="0">
                          <a:latin typeface="Arial Black" pitchFamily="34" charset="0"/>
                          <a:ea typeface="Arial"/>
                          <a:cs typeface="Arial"/>
                          <a:sym typeface="Arial"/>
                        </a:rPr>
                        <a:t>2850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b="1" i="0" u="none" strike="noStrike" cap="none" dirty="0" smtClean="0">
                          <a:latin typeface="Arial Black" pitchFamily="34" charset="0"/>
                          <a:ea typeface="Arial"/>
                          <a:cs typeface="Arial"/>
                          <a:sym typeface="Arial"/>
                        </a:rPr>
                        <a:t>1228.02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400" b="1" i="0" u="none" strike="noStrike" cap="none" dirty="0" smtClean="0">
                          <a:latin typeface="Arial Black" pitchFamily="34" charset="0"/>
                          <a:ea typeface="Arial"/>
                          <a:cs typeface="Arial"/>
                          <a:sym typeface="Arial"/>
                        </a:rPr>
                        <a:t>28.56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N" sz="1400" b="1" i="0" u="none" strike="noStrike" cap="none" dirty="0" smtClean="0">
                          <a:latin typeface="Arial Black" pitchFamily="34" charset="0"/>
                          <a:ea typeface="Arial"/>
                          <a:cs typeface="Arial"/>
                          <a:sym typeface="Arial"/>
                        </a:rPr>
                        <a:t>321733</a:t>
                      </a:r>
                      <a:endParaRPr sz="1400" b="1" i="0" u="none" strike="noStrike" cap="none">
                        <a:latin typeface="Arial Black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715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6"/>
          <p:cNvGraphicFramePr/>
          <p:nvPr/>
        </p:nvGraphicFramePr>
        <p:xfrm>
          <a:off x="857224" y="610737"/>
          <a:ext cx="7729728" cy="35298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7070"/>
                <a:gridCol w="2986329"/>
                <a:gridCol w="2986329"/>
              </a:tblGrid>
              <a:tr h="3036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SL No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Municipality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Man Days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34300" marB="34300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Pathanamthitta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14119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Kasargodu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12700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Muvattupuzha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11613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Palakkad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10246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Kalamassery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10228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Harippad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9985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Aluva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1551</a:t>
                      </a:r>
                    </a:p>
                  </a:txBody>
                  <a:tcPr marL="9525" marR="9525" marT="9525" marB="0" anchor="b"/>
                </a:tc>
              </a:tr>
              <a:tr h="402179"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80" name="Google Shape;280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20</a:t>
            </a:fld>
            <a:endParaRPr/>
          </a:p>
        </p:txBody>
      </p:sp>
      <p:sp>
        <p:nvSpPr>
          <p:cNvPr id="281" name="Google Shape;281;p46"/>
          <p:cNvSpPr txBox="1"/>
          <p:nvPr/>
        </p:nvSpPr>
        <p:spPr>
          <a:xfrm>
            <a:off x="420414" y="43375"/>
            <a:ext cx="8219088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Municipalities  </a:t>
            </a:r>
            <a:r>
              <a:rPr lang="en" sz="1800" b="1" i="0" u="none" strike="noStrike" cap="none" dirty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- </a:t>
            </a: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Number of Mandays Created (2020-21 FY)</a:t>
            </a:r>
            <a:endParaRPr sz="1800" b="1" i="0" u="none" strike="noStrike" cap="none">
              <a:solidFill>
                <a:srgbClr val="00B050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007133"/>
              </p:ext>
            </p:extLst>
          </p:nvPr>
        </p:nvGraphicFramePr>
        <p:xfrm>
          <a:off x="306512" y="465426"/>
          <a:ext cx="8469188" cy="4246274"/>
        </p:xfrm>
        <a:graphic>
          <a:graphicData uri="http://schemas.openxmlformats.org/drawingml/2006/table">
            <a:tbl>
              <a:tblPr/>
              <a:tblGrid>
                <a:gridCol w="2077721"/>
                <a:gridCol w="2156873"/>
                <a:gridCol w="2117297"/>
                <a:gridCol w="2117297"/>
              </a:tblGrid>
              <a:tr h="1596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latin typeface="Calibri"/>
                          <a:ea typeface="Calibri"/>
                          <a:cs typeface="Kartika"/>
                        </a:rPr>
                        <a:t>MANDAYS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b="1" dirty="0">
                        <a:latin typeface="Calibri"/>
                        <a:ea typeface="Calibri"/>
                        <a:cs typeface="Kartik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latin typeface="Calibri"/>
                          <a:ea typeface="Calibri"/>
                          <a:cs typeface="Kartika"/>
                        </a:rPr>
                        <a:t>No. of Municipalities (2018-19)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b="1" dirty="0">
                        <a:latin typeface="Calibri"/>
                        <a:ea typeface="Calibri"/>
                        <a:cs typeface="Kartik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dirty="0" smtClean="0">
                          <a:latin typeface="+mn-lt"/>
                          <a:ea typeface="Calibri"/>
                          <a:cs typeface="Kartika"/>
                        </a:rPr>
                        <a:t>No. of Municipalities (</a:t>
                      </a:r>
                      <a:r>
                        <a:rPr lang="en-IN" sz="2000" b="1" dirty="0" smtClean="0">
                          <a:latin typeface="+mj-lt"/>
                          <a:ea typeface="Calibri"/>
                          <a:cs typeface="Kartika"/>
                        </a:rPr>
                        <a:t>201</a:t>
                      </a:r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9-20)</a:t>
                      </a:r>
                    </a:p>
                    <a:p>
                      <a:pPr algn="ctr" fontAlgn="b"/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000" b="1" dirty="0" smtClean="0">
                          <a:latin typeface="+mn-lt"/>
                          <a:ea typeface="Calibri"/>
                          <a:cs typeface="Kartika"/>
                        </a:rPr>
                        <a:t>No. of Municipalities (</a:t>
                      </a:r>
                      <a:r>
                        <a:rPr lang="en-IN" sz="2000" b="1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Kartika"/>
                          <a:sym typeface="Arial"/>
                        </a:rPr>
                        <a:t>2020-21</a:t>
                      </a:r>
                      <a:r>
                        <a:rPr lang="en-IN" sz="2000" b="1" i="0" u="none" strike="noStrike" cap="none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  <a:p>
                      <a:pPr algn="ctr" fontAlgn="b"/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BELOW 5000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5000-10000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10000-20000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20000-30000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30000-50000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ABOVE 50000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736600" y="368300"/>
          <a:ext cx="8001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0"/>
            <a:ext cx="788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Comparison- </a:t>
            </a:r>
            <a:r>
              <a:rPr lang="en-US" b="1" dirty="0" smtClean="0"/>
              <a:t>Number of ULBs and man days creation for  last 3 years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840902" y="2036860"/>
            <a:ext cx="2552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Number of ULBs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54400" y="4660900"/>
            <a:ext cx="229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Mandays</a:t>
            </a:r>
            <a:r>
              <a:rPr lang="en-US" b="1" dirty="0" smtClean="0"/>
              <a:t>  range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" name="Google Shape;317;p52"/>
          <p:cNvGraphicFramePr/>
          <p:nvPr/>
        </p:nvGraphicFramePr>
        <p:xfrm>
          <a:off x="224792" y="736600"/>
          <a:ext cx="8572575" cy="40671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18600"/>
                <a:gridCol w="2057400"/>
                <a:gridCol w="1984250"/>
                <a:gridCol w="2212325"/>
              </a:tblGrid>
              <a:tr h="5516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600" u="none" strike="noStrike" cap="none" dirty="0" smtClean="0">
                          <a:latin typeface="Arial Black" pitchFamily="34" charset="0"/>
                          <a:sym typeface="Times New Roman"/>
                        </a:rPr>
                        <a:t>FY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300" marR="9300" marT="6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600" u="none" strike="noStrike" cap="none" dirty="0" smtClean="0">
                          <a:latin typeface="Arial Black" pitchFamily="34" charset="0"/>
                          <a:sym typeface="Times New Roman"/>
                        </a:rPr>
                        <a:t>2018-19</a:t>
                      </a:r>
                      <a:endParaRPr sz="1600" u="none" strike="noStrike" cap="none">
                        <a:latin typeface="Arial Black" pitchFamily="34" charset="0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Arial Black" pitchFamily="34" charset="0"/>
                          <a:sym typeface="Times New Roman"/>
                        </a:rPr>
                        <a:t>2019- </a:t>
                      </a:r>
                      <a:r>
                        <a:rPr lang="en" sz="1600" u="none" strike="noStrike" cap="none" dirty="0" smtClean="0">
                          <a:latin typeface="Arial Black" pitchFamily="34" charset="0"/>
                          <a:sym typeface="Times New Roman"/>
                        </a:rPr>
                        <a:t>20</a:t>
                      </a:r>
                      <a:endParaRPr sz="1600" u="none" strike="noStrike" cap="none">
                        <a:latin typeface="Arial Black" pitchFamily="34" charset="0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600" u="none" strike="noStrike" cap="none" dirty="0" smtClean="0">
                          <a:latin typeface="Arial Black" pitchFamily="34" charset="0"/>
                          <a:sym typeface="Times New Roman"/>
                        </a:rPr>
                        <a:t>2020-21</a:t>
                      </a:r>
                      <a:endParaRPr sz="1600" u="none" strike="noStrike" cap="none">
                        <a:latin typeface="Arial Black" pitchFamily="34" charset="0"/>
                      </a:endParaRPr>
                    </a:p>
                  </a:txBody>
                  <a:tcPr marL="9525" marR="9525" marT="7150" marB="0" anchor="b"/>
                </a:tc>
              </a:tr>
              <a:tr h="8788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Arial Black" pitchFamily="34" charset="0"/>
                          <a:sym typeface="Times New Roman"/>
                        </a:rPr>
                        <a:t>State </a:t>
                      </a:r>
                      <a:r>
                        <a:rPr lang="en" sz="1600" u="none" strike="noStrike" cap="none" dirty="0" smtClean="0">
                          <a:latin typeface="Arial Black" pitchFamily="34" charset="0"/>
                          <a:sym typeface="Times New Roman"/>
                        </a:rPr>
                        <a:t>Average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600" u="none" strike="noStrike" cap="none" dirty="0" smtClean="0">
                          <a:latin typeface="Arial Black" pitchFamily="34" charset="0"/>
                          <a:sym typeface="Times New Roman"/>
                        </a:rPr>
                        <a:t>(Man</a:t>
                      </a:r>
                      <a:r>
                        <a:rPr lang="en" sz="1600" u="none" strike="noStrike" cap="none" baseline="0" dirty="0" smtClean="0">
                          <a:latin typeface="Arial Black" pitchFamily="34" charset="0"/>
                          <a:sym typeface="Times New Roman"/>
                        </a:rPr>
                        <a:t> days)</a:t>
                      </a:r>
                      <a:endParaRPr sz="1600" u="none" strike="noStrike" cap="none">
                        <a:latin typeface="Arial Black" pitchFamily="34" charset="0"/>
                      </a:endParaRPr>
                    </a:p>
                  </a:txBody>
                  <a:tcPr marL="9300" marR="9300" marT="6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Arial Black" pitchFamily="34" charset="0"/>
                          <a:sym typeface="Times New Roman"/>
                        </a:rPr>
                        <a:t>17937</a:t>
                      </a:r>
                      <a:endParaRPr sz="1600" b="1" i="0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Arial Black" pitchFamily="34" charset="0"/>
                          <a:sym typeface="Times New Roman"/>
                        </a:rPr>
                        <a:t>28824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latin typeface="Arial Black" pitchFamily="34" charset="0"/>
                        </a:rPr>
                        <a:t>34987</a:t>
                      </a:r>
                      <a:endParaRPr sz="1800">
                        <a:latin typeface="Arial Black" pitchFamily="34" charset="0"/>
                      </a:endParaRPr>
                    </a:p>
                  </a:txBody>
                  <a:tcPr marL="9525" marR="9525" marT="7150" marB="0" anchor="b"/>
                </a:tc>
              </a:tr>
              <a:tr h="8788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Arial Black" pitchFamily="34" charset="0"/>
                          <a:sym typeface="Times New Roman"/>
                        </a:rPr>
                        <a:t>Corporation </a:t>
                      </a:r>
                      <a:r>
                        <a:rPr lang="en" sz="1600" u="none" strike="noStrike" cap="none" dirty="0" smtClean="0">
                          <a:latin typeface="Arial Black" pitchFamily="34" charset="0"/>
                          <a:sym typeface="Times New Roman"/>
                        </a:rPr>
                        <a:t>Average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IN" sz="1600" u="none" strike="noStrike" cap="none" dirty="0" smtClean="0">
                          <a:latin typeface="Arial Black" pitchFamily="34" charset="0"/>
                          <a:sym typeface="Times New Roman"/>
                        </a:rPr>
                        <a:t>(Man</a:t>
                      </a:r>
                      <a:r>
                        <a:rPr lang="en-IN" sz="1600" u="none" strike="noStrike" cap="none" baseline="0" dirty="0" smtClean="0">
                          <a:latin typeface="Arial Black" pitchFamily="34" charset="0"/>
                          <a:sym typeface="Times New Roman"/>
                        </a:rPr>
                        <a:t> days)</a:t>
                      </a:r>
                      <a:endParaRPr lang="en-IN" sz="1600" u="none" strike="noStrike" cap="none" dirty="0" smtClean="0">
                        <a:latin typeface="Arial Black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>
                        <a:latin typeface="Arial Black" pitchFamily="34" charset="0"/>
                      </a:endParaRPr>
                    </a:p>
                  </a:txBody>
                  <a:tcPr marL="9300" marR="9300" marT="6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Arial Black" pitchFamily="34" charset="0"/>
                          <a:sym typeface="Times New Roman"/>
                        </a:rPr>
                        <a:t>21339</a:t>
                      </a:r>
                      <a:endParaRPr sz="1600" b="1" i="0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Arial Black" pitchFamily="34" charset="0"/>
                          <a:sym typeface="Times New Roman"/>
                        </a:rPr>
                        <a:t>55634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latin typeface="Arial Black" pitchFamily="34" charset="0"/>
                        </a:rPr>
                        <a:t>70398</a:t>
                      </a:r>
                      <a:endParaRPr sz="1800">
                        <a:latin typeface="Arial Black" pitchFamily="34" charset="0"/>
                      </a:endParaRPr>
                    </a:p>
                  </a:txBody>
                  <a:tcPr marL="9525" marR="9525" marT="7150" marB="0" anchor="b"/>
                </a:tc>
              </a:tr>
              <a:tr h="8788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" sz="1600" u="none" strike="noStrike" cap="none" dirty="0" smtClean="0">
                          <a:latin typeface="Arial Black" pitchFamily="34" charset="0"/>
                          <a:sym typeface="Times New Roman"/>
                        </a:rPr>
                        <a:t>Municipality</a:t>
                      </a:r>
                      <a:r>
                        <a:rPr lang="en" sz="1600" u="none" strike="noStrike" cap="none" baseline="0" dirty="0" smtClean="0">
                          <a:latin typeface="Arial Black" pitchFamily="34" charset="0"/>
                          <a:sym typeface="Times New Roman"/>
                        </a:rPr>
                        <a:t> </a:t>
                      </a:r>
                      <a:r>
                        <a:rPr lang="en" sz="1600" u="none" strike="noStrike" cap="none" dirty="0" smtClean="0">
                          <a:latin typeface="Arial Black" pitchFamily="34" charset="0"/>
                          <a:sym typeface="Times New Roman"/>
                        </a:rPr>
                        <a:t>Average </a:t>
                      </a:r>
                      <a:r>
                        <a:rPr lang="en-IN" sz="1600" u="none" strike="noStrike" cap="none" dirty="0" smtClean="0">
                          <a:latin typeface="Arial Black" pitchFamily="34" charset="0"/>
                          <a:sym typeface="Times New Roman"/>
                        </a:rPr>
                        <a:t>(Man</a:t>
                      </a:r>
                      <a:r>
                        <a:rPr lang="en-IN" sz="1600" u="none" strike="noStrike" cap="none" baseline="0" dirty="0" smtClean="0">
                          <a:latin typeface="Arial Black" pitchFamily="34" charset="0"/>
                          <a:sym typeface="Times New Roman"/>
                        </a:rPr>
                        <a:t> days)</a:t>
                      </a:r>
                      <a:endParaRPr lang="en-IN" sz="1600" u="none" strike="noStrike" cap="none" dirty="0" smtClean="0">
                        <a:latin typeface="Arial Black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>
                        <a:latin typeface="Arial Black" pitchFamily="34" charset="0"/>
                      </a:endParaRPr>
                    </a:p>
                  </a:txBody>
                  <a:tcPr marL="9300" marR="9300" marT="6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 Black" pitchFamily="34" charset="0"/>
                          <a:sym typeface="Times New Roman"/>
                        </a:rPr>
                        <a:t>17703</a:t>
                      </a:r>
                      <a:endParaRPr sz="1600" b="1" i="0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 Black" pitchFamily="34" charset="0"/>
                          <a:sym typeface="Times New Roman"/>
                        </a:rPr>
                        <a:t>26975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latin typeface="Arial Black" pitchFamily="34" charset="0"/>
                        </a:rPr>
                        <a:t>32544</a:t>
                      </a:r>
                      <a:endParaRPr sz="1800">
                        <a:latin typeface="Arial Black" pitchFamily="34" charset="0"/>
                      </a:endParaRPr>
                    </a:p>
                  </a:txBody>
                  <a:tcPr marL="9525" marR="9525" marT="7150" marB="0" anchor="b"/>
                </a:tc>
              </a:tr>
              <a:tr h="8788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600" u="none" strike="noStrike" cap="none" dirty="0" smtClean="0">
                          <a:latin typeface="Arial Black" pitchFamily="34" charset="0"/>
                          <a:sym typeface="Times New Roman"/>
                        </a:rPr>
                        <a:t>Total </a:t>
                      </a:r>
                      <a:r>
                        <a:rPr lang="en" sz="1600" u="none" strike="noStrike" cap="none" dirty="0">
                          <a:latin typeface="Arial Black" pitchFamily="34" charset="0"/>
                          <a:sym typeface="Times New Roman"/>
                        </a:rPr>
                        <a:t>Mandays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300" marR="9300" marT="697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latin typeface="Arial Black" pitchFamily="34" charset="0"/>
                          <a:sym typeface="Times New Roman"/>
                        </a:rPr>
                        <a:t>16,68,195</a:t>
                      </a:r>
                      <a:endParaRPr sz="1600" b="1" i="0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600" u="none" strike="noStrike" cap="none">
                          <a:latin typeface="Arial Black" pitchFamily="34" charset="0"/>
                          <a:sym typeface="Times New Roman"/>
                        </a:rPr>
                        <a:t>26,80,660</a:t>
                      </a:r>
                      <a:endParaRPr sz="1600" b="1" i="0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715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latin typeface="Arial Black" pitchFamily="34" charset="0"/>
                        </a:rPr>
                        <a:t>3253802</a:t>
                      </a:r>
                      <a:endParaRPr sz="1800">
                        <a:latin typeface="Arial Black" pitchFamily="34" charset="0"/>
                      </a:endParaRPr>
                    </a:p>
                  </a:txBody>
                  <a:tcPr marL="9525" marR="9525" marT="7150" marB="0" anchor="b"/>
                </a:tc>
              </a:tr>
            </a:tbl>
          </a:graphicData>
        </a:graphic>
      </p:graphicFrame>
      <p:sp>
        <p:nvSpPr>
          <p:cNvPr id="318" name="Google Shape;318;p5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23</a:t>
            </a:fld>
            <a:endParaRPr/>
          </a:p>
        </p:txBody>
      </p:sp>
      <p:sp>
        <p:nvSpPr>
          <p:cNvPr id="4" name="Google Shape;281;p46"/>
          <p:cNvSpPr txBox="1"/>
          <p:nvPr/>
        </p:nvSpPr>
        <p:spPr>
          <a:xfrm>
            <a:off x="420414" y="43374"/>
            <a:ext cx="8219088" cy="55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800" b="1" i="0" u="none" strike="noStrike" cap="none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Average Man Days Comparison for the last Three Years</a:t>
            </a:r>
            <a:endParaRPr sz="1800" b="1" i="0" u="none" strike="noStrike" cap="none">
              <a:solidFill>
                <a:srgbClr val="00B050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"/>
          <p:cNvSpPr txBox="1">
            <a:spLocks noGrp="1"/>
          </p:cNvSpPr>
          <p:nvPr>
            <p:ph type="title"/>
          </p:nvPr>
        </p:nvSpPr>
        <p:spPr>
          <a:xfrm>
            <a:off x="446210" y="1061544"/>
            <a:ext cx="8164954" cy="344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776BA"/>
              </a:buClr>
              <a:buSzPts val="2500"/>
              <a:buFont typeface="Calibri"/>
              <a:buNone/>
            </a:pPr>
            <a:r>
              <a:rPr lang="en" sz="2700" dirty="0" smtClean="0"/>
              <a:t>   </a:t>
            </a:r>
            <a:r>
              <a:rPr lang="en" dirty="0" smtClean="0"/>
              <a:t>     </a:t>
            </a:r>
            <a:endParaRPr/>
          </a:p>
        </p:txBody>
      </p:sp>
      <p:sp>
        <p:nvSpPr>
          <p:cNvPr id="325" name="Google Shape;325;p53"/>
          <p:cNvSpPr txBox="1"/>
          <p:nvPr/>
        </p:nvSpPr>
        <p:spPr>
          <a:xfrm>
            <a:off x="7858148" y="4714890"/>
            <a:ext cx="71438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t>24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3"/>
          <p:cNvSpPr txBox="1"/>
          <p:nvPr/>
        </p:nvSpPr>
        <p:spPr>
          <a:xfrm>
            <a:off x="691185" y="367862"/>
            <a:ext cx="8164954" cy="61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Calibri"/>
              <a:buNone/>
            </a:pPr>
            <a:r>
              <a:rPr lang="en" sz="3000" b="1" dirty="0" smtClean="0">
                <a:solidFill>
                  <a:srgbClr val="00B05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Families completed 100 man days  </a:t>
            </a:r>
            <a:endParaRPr sz="2500" b="1" i="0" u="none" strike="noStrike" cap="none">
              <a:solidFill>
                <a:srgbClr val="00B050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00100" y="1206500"/>
          <a:ext cx="7391400" cy="3086101"/>
        </p:xfrm>
        <a:graphic>
          <a:graphicData uri="http://schemas.openxmlformats.org/drawingml/2006/table">
            <a:tbl>
              <a:tblPr firstRow="1" bandRow="1">
                <a:tableStyleId>{F8BF761B-D98D-4B90-9844-72E631274060}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1218638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FY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000" u="none" strike="noStrike" cap="none" dirty="0" smtClean="0">
                          <a:solidFill>
                            <a:schemeClr val="tx1"/>
                          </a:solidFill>
                          <a:latin typeface="Arial Black" pitchFamily="34" charset="0"/>
                          <a:sym typeface="Times New Roman"/>
                        </a:rPr>
                        <a:t>2018-19</a:t>
                      </a:r>
                      <a:endParaRPr sz="2000" b="1" u="none" strike="noStrike" cap="none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71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000" u="none" strike="noStrike" cap="none" dirty="0">
                          <a:solidFill>
                            <a:schemeClr val="tx1"/>
                          </a:solidFill>
                          <a:latin typeface="Arial Black" pitchFamily="34" charset="0"/>
                          <a:sym typeface="Times New Roman"/>
                        </a:rPr>
                        <a:t>2019- </a:t>
                      </a:r>
                      <a:r>
                        <a:rPr lang="en" sz="2000" u="none" strike="noStrike" cap="none" dirty="0" smtClean="0">
                          <a:solidFill>
                            <a:schemeClr val="tx1"/>
                          </a:solidFill>
                          <a:latin typeface="Arial Black" pitchFamily="34" charset="0"/>
                          <a:sym typeface="Times New Roman"/>
                        </a:rPr>
                        <a:t>20</a:t>
                      </a:r>
                      <a:endParaRPr sz="2000" b="1" u="none" strike="noStrike" cap="none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71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000" u="none" strike="noStrike" cap="none" dirty="0" smtClean="0">
                          <a:solidFill>
                            <a:schemeClr val="tx1"/>
                          </a:solidFill>
                          <a:latin typeface="Arial Black" pitchFamily="34" charset="0"/>
                          <a:sym typeface="Times New Roman"/>
                        </a:rPr>
                        <a:t>2020-21</a:t>
                      </a:r>
                      <a:endParaRPr sz="2000" b="1" u="none" strike="noStrike" cap="none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7150" marB="0" anchor="ctr"/>
                </a:tc>
              </a:tr>
              <a:tr h="1867463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Number</a:t>
                      </a:r>
                      <a:r>
                        <a:rPr lang="en-IN" sz="2000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of families completed 100 man days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1225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2901 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4406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ml-IN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ml-IN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ml-IN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ml-IN" b="1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സംയോജന പദ്ധതികൾ </a:t>
            </a:r>
            <a:r>
              <a:rPr lang="ml-IN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ml-IN" b="1" dirty="0" smtClean="0">
                <a:latin typeface="Arial"/>
                <a:ea typeface="Arial"/>
                <a:cs typeface="Arial"/>
                <a:sym typeface="Arial"/>
              </a:rPr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6999"/>
            <a:ext cx="8229600" cy="3197623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346200"/>
          <a:ext cx="8318500" cy="325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26</a:t>
            </a:fld>
            <a:endParaRPr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40879"/>
            <a:ext cx="8369300" cy="365521"/>
          </a:xfrm>
        </p:spPr>
        <p:txBody>
          <a:bodyPr/>
          <a:lstStyle/>
          <a:p>
            <a:pPr lvl="0"/>
            <a:r>
              <a:rPr lang="en-IN" sz="2400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IN" sz="2400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ml-IN" sz="2000" b="1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മേഖലാടിസ്ഥാനത്തിലുള്ള ചെലവ് ശതമാനം</a:t>
            </a:r>
            <a:r>
              <a:rPr lang="en-IN" sz="2000" b="1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(2020-21)</a:t>
            </a:r>
            <a:r>
              <a:rPr lang="ml-IN" sz="2000" b="1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ml-IN" sz="1800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ml-IN" sz="1800" b="1" dirty="0" smtClean="0">
                <a:latin typeface="Arial"/>
                <a:ea typeface="Arial"/>
                <a:cs typeface="Arial"/>
                <a:sym typeface="Arial"/>
              </a:rPr>
            </a:br>
            <a:endParaRPr lang="en-IN" sz="1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32229" y="508000"/>
          <a:ext cx="8665028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27</a:t>
            </a:fld>
            <a:endParaRPr/>
          </a:p>
        </p:txBody>
      </p:sp>
      <p:graphicFrame>
        <p:nvGraphicFramePr>
          <p:cNvPr id="344" name="Google Shape;344;p56"/>
          <p:cNvGraphicFramePr/>
          <p:nvPr/>
        </p:nvGraphicFramePr>
        <p:xfrm>
          <a:off x="431799" y="406399"/>
          <a:ext cx="8470900" cy="4390906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365501"/>
                <a:gridCol w="1219200"/>
                <a:gridCol w="1066800"/>
                <a:gridCol w="1169734"/>
                <a:gridCol w="1649665"/>
              </a:tblGrid>
              <a:tr h="2935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 dirty="0"/>
                        <a:t>പ്രവൃത്തിയുടെ </a:t>
                      </a:r>
                      <a:r>
                        <a:rPr lang="en" sz="900" b="1" u="none" strike="noStrike" cap="none" dirty="0" smtClean="0"/>
                        <a:t>പേര്</a:t>
                      </a:r>
                      <a:endParaRPr sz="900" b="1" u="none" strike="noStrike" cap="none"/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ml-IN" sz="900" b="1" u="none" strike="noStrike" cap="none" dirty="0" smtClean="0"/>
                        <a:t>തൊഴിൽ ദിനങ്ങൾ</a:t>
                      </a: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ml-IN" sz="900" b="1" u="none" strike="noStrike" cap="none" dirty="0" smtClean="0"/>
                        <a:t>തൊഴിൽ ദിനങ്ങൾ  %</a:t>
                      </a:r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ml-IN" sz="900" b="1" u="none" strike="noStrike" cap="none" dirty="0" smtClean="0"/>
                        <a:t>തുക 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/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  <a:tabLst/>
                        <a:defRPr/>
                      </a:pPr>
                      <a:r>
                        <a:rPr lang="ml-IN" sz="900" b="1" u="none" strike="noStrike" cap="none" dirty="0" smtClean="0"/>
                        <a:t>തുക  %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/>
                    </a:p>
                  </a:txBody>
                  <a:tcPr marL="91425" marR="91425" marT="68575" marB="68575"/>
                </a:tc>
              </a:tr>
              <a:tr h="239823">
                <a:tc>
                  <a:txBody>
                    <a:bodyPr/>
                    <a:lstStyle/>
                    <a:p>
                      <a:pPr algn="r" fontAlgn="b"/>
                      <a:r>
                        <a:rPr lang="ml-I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കേന്ദ്ര/സംസ്ഥാനഭവന </a:t>
                      </a:r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നിർമ്മാണ </a:t>
                      </a:r>
                      <a:r>
                        <a:rPr lang="ml-I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പ്രവൃത്തികൾ</a:t>
                      </a:r>
                      <a:endParaRPr lang="ml-IN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latin typeface="Arial"/>
                        </a:rPr>
                        <a:t>1072947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latin typeface="Arial"/>
                        </a:rPr>
                        <a:t>32.98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295659349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32.68</a:t>
                      </a:r>
                    </a:p>
                  </a:txBody>
                  <a:tcPr marL="0" marR="0" marT="0" marB="0" anchor="b"/>
                </a:tc>
              </a:tr>
              <a:tr h="296375">
                <a:tc>
                  <a:txBody>
                    <a:bodyPr/>
                    <a:lstStyle/>
                    <a:p>
                      <a:pPr algn="r" fontAlgn="b"/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തരിശ്ഭൂമി കൃഷി </a:t>
                      </a:r>
                      <a:r>
                        <a:rPr lang="ml-I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യോഗ്യമാക്കൽ/ </a:t>
                      </a:r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ജൈവകൃഷി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latin typeface="Arial"/>
                        </a:rPr>
                        <a:t>820643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latin typeface="Arial"/>
                        </a:rPr>
                        <a:t>25.22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205788309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22.75</a:t>
                      </a:r>
                    </a:p>
                  </a:txBody>
                  <a:tcPr marL="0" marR="0" marT="0" marB="0" anchor="b"/>
                </a:tc>
              </a:tr>
              <a:tr h="296375">
                <a:tc>
                  <a:txBody>
                    <a:bodyPr/>
                    <a:lstStyle/>
                    <a:p>
                      <a:pPr algn="r" fontAlgn="b"/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മാലിന്യ </a:t>
                      </a:r>
                      <a:r>
                        <a:rPr lang="ml-I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ശേഖരണം/ </a:t>
                      </a:r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സംസ്ക്കരണം </a:t>
                      </a:r>
                      <a:r>
                        <a:rPr lang="ml-I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l-IN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latin typeface="Arial"/>
                        </a:rPr>
                        <a:t>432309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latin typeface="Arial"/>
                        </a:rPr>
                        <a:t>13.29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109925242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12.15</a:t>
                      </a:r>
                    </a:p>
                  </a:txBody>
                  <a:tcPr marL="0" marR="0" marT="0" marB="0" anchor="b"/>
                </a:tc>
              </a:tr>
              <a:tr h="296375">
                <a:tc>
                  <a:txBody>
                    <a:bodyPr/>
                    <a:lstStyle/>
                    <a:p>
                      <a:pPr algn="r" fontAlgn="b"/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തോടുകൾ </a:t>
                      </a:r>
                      <a:r>
                        <a:rPr lang="ml-I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 </a:t>
                      </a:r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നവീകരണം)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latin typeface="Arial"/>
                        </a:rPr>
                        <a:t>423519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latin typeface="Arial"/>
                        </a:rPr>
                        <a:t>13.02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115612065.5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12.78</a:t>
                      </a:r>
                    </a:p>
                  </a:txBody>
                  <a:tcPr marL="0" marR="0" marT="0" marB="0" anchor="b"/>
                </a:tc>
              </a:tr>
              <a:tr h="276256">
                <a:tc>
                  <a:txBody>
                    <a:bodyPr/>
                    <a:lstStyle/>
                    <a:p>
                      <a:pPr algn="r" fontAlgn="b"/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മൃഗ പരിപാലനം / ക്ഷീര കർഷകർ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latin typeface="Arial"/>
                        </a:rPr>
                        <a:t>265005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latin typeface="Arial"/>
                        </a:rPr>
                        <a:t>8.14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64393261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7.12</a:t>
                      </a:r>
                    </a:p>
                  </a:txBody>
                  <a:tcPr marL="0" marR="0" marT="0" marB="0" anchor="b"/>
                </a:tc>
              </a:tr>
              <a:tr h="306342">
                <a:tc>
                  <a:txBody>
                    <a:bodyPr/>
                    <a:lstStyle/>
                    <a:p>
                      <a:pPr algn="r" fontAlgn="b"/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മറ്റു  പ്രവൃത്തികൾ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latin typeface="Arial"/>
                        </a:rPr>
                        <a:t>87086.5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latin typeface="Arial"/>
                        </a:rPr>
                        <a:t>2.68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14326987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1.58</a:t>
                      </a:r>
                    </a:p>
                  </a:txBody>
                  <a:tcPr marL="0" marR="0" marT="0" marB="0" anchor="b"/>
                </a:tc>
              </a:tr>
              <a:tr h="296375">
                <a:tc>
                  <a:txBody>
                    <a:bodyPr/>
                    <a:lstStyle/>
                    <a:p>
                      <a:pPr algn="r" fontAlgn="b"/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കനാൽ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latin typeface="Arial"/>
                        </a:rPr>
                        <a:t>52751.5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latin typeface="Arial"/>
                        </a:rPr>
                        <a:t>1.62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11444949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1.27</a:t>
                      </a:r>
                    </a:p>
                  </a:txBody>
                  <a:tcPr marL="0" marR="0" marT="0" marB="0" anchor="b"/>
                </a:tc>
              </a:tr>
              <a:tr h="459512">
                <a:tc>
                  <a:txBody>
                    <a:bodyPr/>
                    <a:lstStyle/>
                    <a:p>
                      <a:pPr algn="r" fontAlgn="b"/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മഴക്കുഴി നിർമ്മാണം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latin typeface="Arial"/>
                        </a:rPr>
                        <a:t>45154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latin typeface="Arial"/>
                        </a:rPr>
                        <a:t>1.39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9670152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1.07</a:t>
                      </a:r>
                    </a:p>
                  </a:txBody>
                  <a:tcPr marL="0" marR="0" marT="0" marB="0" anchor="b"/>
                </a:tc>
              </a:tr>
              <a:tr h="459512">
                <a:tc>
                  <a:txBody>
                    <a:bodyPr/>
                    <a:lstStyle/>
                    <a:p>
                      <a:pPr algn="r" fontAlgn="b"/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കുളങ്ങൾ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latin typeface="Arial"/>
                        </a:rPr>
                        <a:t>22534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latin typeface="Arial"/>
                        </a:rPr>
                        <a:t>0.69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5988245.5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0.66</a:t>
                      </a:r>
                    </a:p>
                  </a:txBody>
                  <a:tcPr marL="0" marR="0" marT="0" marB="0" anchor="b"/>
                </a:tc>
              </a:tr>
              <a:tr h="296375">
                <a:tc>
                  <a:txBody>
                    <a:bodyPr/>
                    <a:lstStyle/>
                    <a:p>
                      <a:pPr algn="r" fontAlgn="b"/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കിണറുകൾ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latin typeface="Arial"/>
                        </a:rPr>
                        <a:t>18227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latin typeface="Arial"/>
                        </a:rPr>
                        <a:t>0.56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7189935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0.79</a:t>
                      </a:r>
                    </a:p>
                  </a:txBody>
                  <a:tcPr marL="0" marR="0" marT="0" marB="0" anchor="b"/>
                </a:tc>
              </a:tr>
              <a:tr h="418593">
                <a:tc>
                  <a:txBody>
                    <a:bodyPr/>
                    <a:lstStyle/>
                    <a:p>
                      <a:pPr algn="r" fontAlgn="b"/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മരംവച്ച് </a:t>
                      </a:r>
                      <a:r>
                        <a:rPr lang="ml-IN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പിടിപ്പിക്കലും/വനവൽക്കരണവും</a:t>
                      </a:r>
                      <a:endParaRPr lang="ml-IN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latin typeface="Arial"/>
                        </a:rPr>
                        <a:t>12775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latin typeface="Arial"/>
                        </a:rPr>
                        <a:t>0.39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3302654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0.37</a:t>
                      </a:r>
                    </a:p>
                  </a:txBody>
                  <a:tcPr marL="0" marR="0" marT="0" marB="0" anchor="b"/>
                </a:tc>
              </a:tr>
              <a:tr h="296375">
                <a:tc>
                  <a:txBody>
                    <a:bodyPr/>
                    <a:lstStyle/>
                    <a:p>
                      <a:pPr algn="r" fontAlgn="b"/>
                      <a:r>
                        <a:rPr lang="ml-IN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കിണർ റീചാർജ്ജിംഗ്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latin typeface="Arial"/>
                        </a:rPr>
                        <a:t>851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latin typeface="Arial"/>
                        </a:rPr>
                        <a:t>0.03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1221052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0.13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9901" y="17562"/>
            <a:ext cx="782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l-IN" sz="1800" b="1" dirty="0" smtClean="0">
                <a:solidFill>
                  <a:srgbClr val="00B0F0"/>
                </a:solidFill>
              </a:rPr>
              <a:t>വിവിധ മേഖലകളിലെ ചെലവ് വിവരങ്ങൾ</a:t>
            </a:r>
            <a:r>
              <a:rPr lang="en-IN" sz="1800" b="1" dirty="0" smtClean="0">
                <a:solidFill>
                  <a:srgbClr val="00B0F0"/>
                </a:solidFill>
              </a:rPr>
              <a:t> (2020-21)</a:t>
            </a:r>
            <a:r>
              <a:rPr lang="ml-IN" sz="1800" b="1" dirty="0" smtClean="0">
                <a:solidFill>
                  <a:srgbClr val="00B0F0"/>
                </a:solidFill>
              </a:rPr>
              <a:t> </a:t>
            </a:r>
            <a:endParaRPr lang="en-IN" sz="1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70C0"/>
              </a:buClr>
              <a:buSzPts val="2000"/>
            </a:pPr>
            <a:r>
              <a:rPr lang="ml-IN" sz="2000" b="1" dirty="0" smtClean="0">
                <a:solidFill>
                  <a:srgbClr val="00B050"/>
                </a:solidFill>
              </a:rPr>
              <a:t>കോവിഡ് പ്രതിസന്ധി ഘട്ടത്തിൽ </a:t>
            </a:r>
            <a:r>
              <a:rPr lang="en" sz="2000" b="1" dirty="0" smtClean="0">
                <a:solidFill>
                  <a:srgbClr val="00B050"/>
                </a:solidFill>
              </a:rPr>
              <a:t>തൊഴിൽ </a:t>
            </a:r>
            <a:r>
              <a:rPr lang="en" sz="2000" b="1" dirty="0">
                <a:solidFill>
                  <a:srgbClr val="00B050"/>
                </a:solidFill>
              </a:rPr>
              <a:t>കാർഡ് നേടിയവരുടെ വിവരങ്ങൾ </a:t>
            </a:r>
            <a:endParaRPr sz="2000" b="1">
              <a:solidFill>
                <a:srgbClr val="00B050"/>
              </a:solidFill>
            </a:endParaRPr>
          </a:p>
        </p:txBody>
      </p:sp>
      <p:graphicFrame>
        <p:nvGraphicFramePr>
          <p:cNvPr id="356" name="Google Shape;356;p58"/>
          <p:cNvGraphicFramePr/>
          <p:nvPr/>
        </p:nvGraphicFramePr>
        <p:xfrm>
          <a:off x="634999" y="1538232"/>
          <a:ext cx="7454900" cy="223366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63725"/>
                <a:gridCol w="1863725"/>
                <a:gridCol w="1863725"/>
                <a:gridCol w="1863725"/>
              </a:tblGrid>
              <a:tr h="1159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 dirty="0"/>
                        <a:t>18 നും  25 നും </a:t>
                      </a:r>
                      <a:r>
                        <a:rPr lang="ml-IN" sz="1800" u="none" strike="noStrike" cap="none" dirty="0" smtClean="0"/>
                        <a:t>മധ്യേ</a:t>
                      </a:r>
                      <a:endParaRPr sz="180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25 നും  40 നും </a:t>
                      </a:r>
                      <a:r>
                        <a:rPr lang="ml-IN" sz="1800" dirty="0" smtClean="0"/>
                        <a:t>മധ്യേ</a:t>
                      </a:r>
                      <a:endParaRPr sz="180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40 നും  60 നും </a:t>
                      </a:r>
                      <a:r>
                        <a:rPr lang="ml-IN" sz="1800" dirty="0" smtClean="0"/>
                        <a:t>മധ്യേ</a:t>
                      </a:r>
                      <a:endParaRPr sz="180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l-IN" sz="1800" dirty="0" smtClean="0"/>
                        <a:t>ആകെ </a:t>
                      </a:r>
                      <a:endParaRPr sz="180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10737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200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 smtClean="0"/>
                        <a:t>462</a:t>
                      </a:r>
                      <a:endParaRPr sz="2000" b="1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200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 smtClean="0"/>
                        <a:t>2488</a:t>
                      </a:r>
                      <a:endParaRPr sz="2000" b="1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200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 smtClean="0"/>
                        <a:t>3784</a:t>
                      </a:r>
                      <a:endParaRPr sz="2000" b="1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2000" dirty="0" smtClean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dirty="0" smtClean="0"/>
                        <a:t>6734</a:t>
                      </a:r>
                      <a:endParaRPr sz="2000" b="1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4"/>
          <p:cNvSpPr txBox="1"/>
          <p:nvPr/>
        </p:nvSpPr>
        <p:spPr>
          <a:xfrm>
            <a:off x="428596" y="192867"/>
            <a:ext cx="8358246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 dirty="0">
                <a:solidFill>
                  <a:schemeClr val="dk1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PMAY-AUEGS</a:t>
            </a:r>
            <a:endParaRPr sz="2800" b="1" i="0" u="none" strike="noStrike" cap="none">
              <a:solidFill>
                <a:schemeClr val="dk1"/>
              </a:solidFill>
              <a:latin typeface="Arial Black" pitchFamily="34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0" name="Google Shape;400;p64"/>
          <p:cNvGraphicFramePr/>
          <p:nvPr/>
        </p:nvGraphicFramePr>
        <p:xfrm>
          <a:off x="251521" y="843556"/>
          <a:ext cx="8558649" cy="37030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91665"/>
                <a:gridCol w="1361235"/>
                <a:gridCol w="1451430"/>
                <a:gridCol w="1485336"/>
                <a:gridCol w="1326817"/>
                <a:gridCol w="1542166"/>
              </a:tblGrid>
              <a:tr h="26116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</a:rPr>
                        <a:t/>
                      </a:r>
                      <a:br>
                        <a:rPr lang="en" sz="1200" b="1" u="none" strike="noStrike" cap="none" dirty="0">
                          <a:latin typeface="Arial Black" pitchFamily="34" charset="0"/>
                        </a:rPr>
                      </a:br>
                      <a:r>
                        <a:rPr lang="en" sz="1200" b="1" u="none" strike="noStrike" cap="none" dirty="0">
                          <a:latin typeface="Arial Black" pitchFamily="34" charset="0"/>
                        </a:rPr>
                        <a:t>Sanctioned Nos</a:t>
                      </a:r>
                      <a:endParaRPr sz="1200" b="1" u="none" strike="noStrike" cap="none">
                        <a:latin typeface="Arial Black" pitchFamily="34" charset="0"/>
                      </a:endParaRPr>
                    </a:p>
                  </a:txBody>
                  <a:tcPr marL="952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</a:rPr>
                        <a:t>Target AUEGS  families</a:t>
                      </a:r>
                      <a:endParaRPr sz="1200" b="1" u="none" strike="noStrike" cap="none">
                        <a:latin typeface="Arial Black" pitchFamily="34" charset="0"/>
                      </a:endParaRPr>
                    </a:p>
                  </a:txBody>
                  <a:tcPr marL="952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</a:rPr>
                        <a:t>No of Job Card Issued</a:t>
                      </a:r>
                      <a:endParaRPr sz="1200" b="1" u="none" strike="noStrike" cap="none">
                        <a:latin typeface="Arial Black" pitchFamily="34" charset="0"/>
                      </a:endParaRPr>
                    </a:p>
                  </a:txBody>
                  <a:tcPr marL="952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</a:rPr>
                        <a:t>No of Beneficiaries availed Man days</a:t>
                      </a:r>
                      <a:endParaRPr sz="1200" b="1" u="none" strike="noStrike" cap="none">
                        <a:latin typeface="Arial Black" pitchFamily="34" charset="0"/>
                      </a:endParaRPr>
                    </a:p>
                  </a:txBody>
                  <a:tcPr marL="952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b="1" u="none" strike="noStrike" cap="none" dirty="0">
                          <a:latin typeface="Arial Black" pitchFamily="34" charset="0"/>
                        </a:rPr>
                        <a:t>No of Man days given</a:t>
                      </a:r>
                      <a:endParaRPr sz="1200" b="1" u="none" strike="noStrike" cap="none">
                        <a:latin typeface="Arial Black" pitchFamily="34" charset="0"/>
                      </a:endParaRPr>
                    </a:p>
                  </a:txBody>
                  <a:tcPr marL="952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Arial Black" pitchFamily="34" charset="0"/>
                        </a:rPr>
                        <a:t>Amount Spent (Cr)</a:t>
                      </a:r>
                      <a:endParaRPr sz="1200" b="1" u="none" strike="noStrike" cap="none">
                        <a:latin typeface="Arial Black" pitchFamily="34" charset="0"/>
                      </a:endParaRPr>
                    </a:p>
                  </a:txBody>
                  <a:tcPr marL="95250" marR="91450" marT="34300" marB="34300" anchor="ctr"/>
                </a:tc>
              </a:tr>
              <a:tr h="10913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b="1" u="none" strike="noStrike" cap="none" dirty="0" smtClean="0">
                          <a:latin typeface="Arial Black" pitchFamily="34" charset="0"/>
                        </a:rPr>
                        <a:t>111229</a:t>
                      </a:r>
                      <a:endParaRPr sz="1200" b="1" u="none" strike="noStrike" cap="none">
                        <a:latin typeface="Arial Black" pitchFamily="34" charset="0"/>
                      </a:endParaRPr>
                    </a:p>
                  </a:txBody>
                  <a:tcPr marL="952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b="1" u="none" strike="noStrike" cap="none" dirty="0" smtClean="0">
                          <a:latin typeface="Arial Black" pitchFamily="34" charset="0"/>
                        </a:rPr>
                        <a:t>90702</a:t>
                      </a:r>
                      <a:endParaRPr sz="1200" b="1" u="none" strike="noStrike" cap="none">
                        <a:latin typeface="Arial Black" pitchFamily="34" charset="0"/>
                      </a:endParaRPr>
                    </a:p>
                  </a:txBody>
                  <a:tcPr marL="952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b="1" u="none" strike="noStrike" cap="none" dirty="0" smtClean="0">
                          <a:latin typeface="Arial Black" pitchFamily="34" charset="0"/>
                        </a:rPr>
                        <a:t>75619</a:t>
                      </a:r>
                      <a:endParaRPr sz="1200" b="1" u="none" strike="noStrike" cap="none">
                        <a:latin typeface="Arial Black" pitchFamily="34" charset="0"/>
                      </a:endParaRPr>
                    </a:p>
                  </a:txBody>
                  <a:tcPr marL="952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b="1" u="none" strike="noStrike" cap="none" dirty="0" smtClean="0">
                          <a:latin typeface="Arial Black" pitchFamily="34" charset="0"/>
                        </a:rPr>
                        <a:t>47625</a:t>
                      </a:r>
                      <a:endParaRPr sz="1200" b="1" u="none" strike="noStrike" cap="none">
                        <a:latin typeface="Arial Black" pitchFamily="34" charset="0"/>
                      </a:endParaRPr>
                    </a:p>
                  </a:txBody>
                  <a:tcPr marL="952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200" b="1" u="none" strike="noStrike" cap="none" dirty="0" smtClean="0">
                          <a:latin typeface="Arial Black" pitchFamily="34" charset="0"/>
                        </a:rPr>
                        <a:t>2589625</a:t>
                      </a:r>
                      <a:endParaRPr sz="1200" b="1" u="none" strike="noStrike" cap="none">
                        <a:latin typeface="Arial Black" pitchFamily="34" charset="0"/>
                      </a:endParaRPr>
                    </a:p>
                  </a:txBody>
                  <a:tcPr marL="95250" marR="9145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200" b="1" u="none" strike="noStrike" cap="none" dirty="0" smtClean="0">
                          <a:latin typeface="Arial Black" pitchFamily="34" charset="0"/>
                        </a:rPr>
                        <a:t>43.57 Crore</a:t>
                      </a:r>
                      <a:endParaRPr sz="1200" b="1" u="none" strike="noStrike" cap="none">
                        <a:latin typeface="Arial Black" pitchFamily="34" charset="0"/>
                      </a:endParaRPr>
                    </a:p>
                  </a:txBody>
                  <a:tcPr marL="95250" marR="91450" marT="34300" marB="343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IN" sz="24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IN" sz="2400" b="1" dirty="0" smtClean="0">
                <a:solidFill>
                  <a:srgbClr val="0070C0"/>
                </a:solidFill>
                <a:latin typeface="Arial Black" pitchFamily="34" charset="0"/>
              </a:rPr>
              <a:t>FUND ALLOCATION DETAILS (2020-21 FY) </a:t>
            </a:r>
            <a:r>
              <a:rPr lang="en-IN" b="1" dirty="0" smtClean="0">
                <a:solidFill>
                  <a:srgbClr val="F4F0E2"/>
                </a:solidFill>
              </a:rPr>
              <a:t/>
            </a:r>
            <a:br>
              <a:rPr lang="en-IN" b="1" dirty="0" smtClean="0">
                <a:solidFill>
                  <a:srgbClr val="F4F0E2"/>
                </a:solidFill>
              </a:rPr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1945" y="914401"/>
          <a:ext cx="8113985" cy="366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6"/>
          <p:cNvSpPr txBox="1">
            <a:spLocks noGrp="1"/>
          </p:cNvSpPr>
          <p:nvPr>
            <p:ph type="title"/>
          </p:nvPr>
        </p:nvSpPr>
        <p:spPr>
          <a:xfrm>
            <a:off x="489451" y="121050"/>
            <a:ext cx="816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rPr lang="en" sz="2520" b="1" u="sng">
                <a:solidFill>
                  <a:schemeClr val="dk1"/>
                </a:solidFill>
              </a:rPr>
              <a:t>മാതൃകാ പ്രവർത്തനങ്ങൾ</a:t>
            </a:r>
            <a:r>
              <a:rPr lang="en" sz="2520">
                <a:solidFill>
                  <a:schemeClr val="dk1"/>
                </a:solidFill>
              </a:rPr>
              <a:t/>
            </a:r>
            <a:br>
              <a:rPr lang="en" sz="2520">
                <a:solidFill>
                  <a:schemeClr val="dk1"/>
                </a:solidFill>
              </a:rPr>
            </a:br>
            <a:endParaRPr sz="2250"/>
          </a:p>
        </p:txBody>
      </p:sp>
      <p:sp>
        <p:nvSpPr>
          <p:cNvPr id="473" name="Google Shape;473;p76"/>
          <p:cNvSpPr>
            <a:spLocks noGrp="1"/>
          </p:cNvSpPr>
          <p:nvPr>
            <p:ph type="body" idx="1"/>
          </p:nvPr>
        </p:nvSpPr>
        <p:spPr>
          <a:xfrm>
            <a:off x="928662" y="589345"/>
            <a:ext cx="7000924" cy="37505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മുക്കം  നഗരസഭ - ക്ഷീര നഗരം പദ്ധതി 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474" name="Google Shape;474;p76" descr="Mukkam AUEGS Photo 1.jpg"/>
          <p:cNvPicPr preferRelativeResize="0"/>
          <p:nvPr/>
        </p:nvPicPr>
        <p:blipFill rotWithShape="1">
          <a:blip r:embed="rId3">
            <a:alphaModFix/>
            <a:lum contrast="50000"/>
          </a:blip>
          <a:srcRect/>
          <a:stretch/>
        </p:blipFill>
        <p:spPr>
          <a:xfrm>
            <a:off x="0" y="1017974"/>
            <a:ext cx="4429124" cy="358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76" descr="Mukkam AUEGS Photo 4.jpg"/>
          <p:cNvPicPr preferRelativeResize="0"/>
          <p:nvPr/>
        </p:nvPicPr>
        <p:blipFill rotWithShape="1">
          <a:blip r:embed="rId4">
            <a:alphaModFix/>
            <a:lum contrast="40000"/>
          </a:blip>
          <a:srcRect/>
          <a:stretch/>
        </p:blipFill>
        <p:spPr>
          <a:xfrm>
            <a:off x="4572000" y="1017974"/>
            <a:ext cx="4572000" cy="358976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76"/>
          <p:cNvSpPr/>
          <p:nvPr/>
        </p:nvSpPr>
        <p:spPr>
          <a:xfrm>
            <a:off x="928662" y="4661312"/>
            <a:ext cx="7572428" cy="37505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0"/>
              <a:buFont typeface="Arial"/>
              <a:buNone/>
            </a:pPr>
            <a:r>
              <a:rPr lang="en" sz="148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അടങ്കൽ തുക 40,41,690 രൂപ,തൊഴിൽ ദിനങ്ങൾ -14914, വർഷം </a:t>
            </a:r>
            <a:r>
              <a:rPr lang="en" sz="148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2020-21</a:t>
            </a:r>
            <a:endParaRPr sz="148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7"/>
          <p:cNvSpPr txBox="1">
            <a:spLocks noGrp="1"/>
          </p:cNvSpPr>
          <p:nvPr>
            <p:ph type="title"/>
          </p:nvPr>
        </p:nvSpPr>
        <p:spPr>
          <a:xfrm>
            <a:off x="488251" y="292500"/>
            <a:ext cx="816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rPr lang="en" sz="2520" b="1" u="sng">
                <a:solidFill>
                  <a:schemeClr val="dk1"/>
                </a:solidFill>
              </a:rPr>
              <a:t>മാതൃകാ പ്രവർത്തനങ്ങൾ</a:t>
            </a:r>
            <a:r>
              <a:rPr lang="en" sz="2520">
                <a:solidFill>
                  <a:schemeClr val="dk1"/>
                </a:solidFill>
              </a:rPr>
              <a:t/>
            </a:r>
            <a:br>
              <a:rPr lang="en" sz="2520">
                <a:solidFill>
                  <a:schemeClr val="dk1"/>
                </a:solidFill>
              </a:rPr>
            </a:br>
            <a:endParaRPr sz="2250"/>
          </a:p>
        </p:txBody>
      </p:sp>
      <p:sp>
        <p:nvSpPr>
          <p:cNvPr id="482" name="Google Shape;482;p77"/>
          <p:cNvSpPr>
            <a:spLocks noGrp="1"/>
          </p:cNvSpPr>
          <p:nvPr>
            <p:ph type="body" idx="1"/>
          </p:nvPr>
        </p:nvSpPr>
        <p:spPr>
          <a:xfrm>
            <a:off x="857224" y="696503"/>
            <a:ext cx="7000924" cy="428628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മുക്കം  നഗരസഭ - ക്ഷീര നഗരം പദ്ധതി -തീറ്റപ്പുൽ കൃഷി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483" name="Google Shape;483;p77" descr="Mukkam AUEGS Photo 1.jpg"/>
          <p:cNvPicPr preferRelativeResize="0"/>
          <p:nvPr/>
        </p:nvPicPr>
        <p:blipFill rotWithShape="1">
          <a:blip r:embed="rId3">
            <a:alphaModFix/>
            <a:lum contrast="40000"/>
          </a:blip>
          <a:srcRect/>
          <a:stretch/>
        </p:blipFill>
        <p:spPr>
          <a:xfrm>
            <a:off x="0" y="1232288"/>
            <a:ext cx="4429124" cy="326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77" descr="Mukkam AUEGS Photo 4.jpg"/>
          <p:cNvPicPr preferRelativeResize="0"/>
          <p:nvPr/>
        </p:nvPicPr>
        <p:blipFill rotWithShape="1">
          <a:blip r:embed="rId4">
            <a:alphaModFix/>
            <a:lum contrast="40000"/>
          </a:blip>
          <a:srcRect/>
          <a:stretch/>
        </p:blipFill>
        <p:spPr>
          <a:xfrm>
            <a:off x="4572000" y="1232288"/>
            <a:ext cx="4572000" cy="3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7"/>
          <p:cNvSpPr/>
          <p:nvPr/>
        </p:nvSpPr>
        <p:spPr>
          <a:xfrm>
            <a:off x="928662" y="4661312"/>
            <a:ext cx="7572428" cy="37505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അടങ്കൽ തുക 40,41,690 രൂപ,തൊഴിൽ ദിനങ്ങൾ -14914, വർഷം 2019-20 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8"/>
          <p:cNvSpPr txBox="1">
            <a:spLocks noGrp="1"/>
          </p:cNvSpPr>
          <p:nvPr>
            <p:ph type="title"/>
          </p:nvPr>
        </p:nvSpPr>
        <p:spPr>
          <a:xfrm>
            <a:off x="488251" y="292500"/>
            <a:ext cx="816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rPr lang="en" sz="2520" b="1" u="sng">
                <a:solidFill>
                  <a:schemeClr val="dk1"/>
                </a:solidFill>
              </a:rPr>
              <a:t>മാതൃകാ പ്രവർത്തനങ്ങൾ</a:t>
            </a:r>
            <a:r>
              <a:rPr lang="en" sz="2520">
                <a:solidFill>
                  <a:schemeClr val="dk1"/>
                </a:solidFill>
              </a:rPr>
              <a:t/>
            </a:r>
            <a:br>
              <a:rPr lang="en" sz="2520">
                <a:solidFill>
                  <a:schemeClr val="dk1"/>
                </a:solidFill>
              </a:rPr>
            </a:br>
            <a:endParaRPr sz="2250"/>
          </a:p>
        </p:txBody>
      </p:sp>
      <p:sp>
        <p:nvSpPr>
          <p:cNvPr id="491" name="Google Shape;491;p78"/>
          <p:cNvSpPr>
            <a:spLocks noGrp="1"/>
          </p:cNvSpPr>
          <p:nvPr>
            <p:ph type="body" idx="1"/>
          </p:nvPr>
        </p:nvSpPr>
        <p:spPr>
          <a:xfrm>
            <a:off x="857224" y="696503"/>
            <a:ext cx="7000924" cy="37505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വടക്കാഞ്ചേരി നഗരസഭ- കിണർ നിർമ്മാണം 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492" name="Google Shape;492;p78" descr="Mukkam AUEGS Photo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32288"/>
            <a:ext cx="3321843" cy="337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78" descr="Mukkam AUEGS Photo 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178709"/>
            <a:ext cx="3321867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78"/>
          <p:cNvSpPr/>
          <p:nvPr/>
        </p:nvSpPr>
        <p:spPr>
          <a:xfrm>
            <a:off x="928662" y="4661312"/>
            <a:ext cx="7572428" cy="37505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അടങ്കൽ തുക 50,000 രൂപ,തൊഴിൽ ദിനങ്ങൾ -90, വർഷം </a:t>
            </a:r>
            <a:r>
              <a:rPr lang="en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2020-21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9"/>
          <p:cNvSpPr txBox="1">
            <a:spLocks noGrp="1"/>
          </p:cNvSpPr>
          <p:nvPr>
            <p:ph type="title"/>
          </p:nvPr>
        </p:nvSpPr>
        <p:spPr>
          <a:xfrm>
            <a:off x="488251" y="292500"/>
            <a:ext cx="816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rPr lang="en" sz="2520" b="1" u="sng">
                <a:solidFill>
                  <a:schemeClr val="dk1"/>
                </a:solidFill>
              </a:rPr>
              <a:t>മാതൃകാ പ്രവർത്തനങ്ങൾ</a:t>
            </a:r>
            <a:r>
              <a:rPr lang="en" sz="2520">
                <a:solidFill>
                  <a:schemeClr val="dk1"/>
                </a:solidFill>
              </a:rPr>
              <a:t/>
            </a:r>
            <a:br>
              <a:rPr lang="en" sz="2520">
                <a:solidFill>
                  <a:schemeClr val="dk1"/>
                </a:solidFill>
              </a:rPr>
            </a:br>
            <a:endParaRPr sz="2250"/>
          </a:p>
        </p:txBody>
      </p:sp>
      <p:sp>
        <p:nvSpPr>
          <p:cNvPr id="500" name="Google Shape;500;p79"/>
          <p:cNvSpPr>
            <a:spLocks noGrp="1"/>
          </p:cNvSpPr>
          <p:nvPr>
            <p:ph type="body" idx="1"/>
          </p:nvPr>
        </p:nvSpPr>
        <p:spPr>
          <a:xfrm>
            <a:off x="857224" y="696503"/>
            <a:ext cx="7000924" cy="37505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കൊടുങ്ങലൂർ നഗരസഭ - കാർഷിക നഴ്‌സറി  </a:t>
            </a: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501" name="Google Shape;501;p79" descr="Mukkam AUEGS Photo 1.jpg"/>
          <p:cNvPicPr preferRelativeResize="0"/>
          <p:nvPr/>
        </p:nvPicPr>
        <p:blipFill rotWithShape="1">
          <a:blip r:embed="rId3">
            <a:alphaModFix/>
            <a:lum bright="-1000" contrast="40000"/>
          </a:blip>
          <a:srcRect/>
          <a:stretch/>
        </p:blipFill>
        <p:spPr>
          <a:xfrm>
            <a:off x="0" y="1339444"/>
            <a:ext cx="3321843" cy="316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79" descr="Mukkam AUEGS Photo 4.jpg"/>
          <p:cNvPicPr preferRelativeResize="0"/>
          <p:nvPr/>
        </p:nvPicPr>
        <p:blipFill rotWithShape="1">
          <a:blip r:embed="rId4">
            <a:alphaModFix/>
            <a:lum contrast="42000"/>
          </a:blip>
          <a:srcRect/>
          <a:stretch/>
        </p:blipFill>
        <p:spPr>
          <a:xfrm>
            <a:off x="4572000" y="1339444"/>
            <a:ext cx="3429000" cy="3161132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79"/>
          <p:cNvSpPr/>
          <p:nvPr/>
        </p:nvSpPr>
        <p:spPr>
          <a:xfrm>
            <a:off x="928662" y="4661312"/>
            <a:ext cx="7572428" cy="37505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അടങ്കൽ തുക 1,00,000 രൂപ,തൊഴിൽ ദിനങ്ങൾ -180, വർഷം 2020-21 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0"/>
          <p:cNvSpPr txBox="1">
            <a:spLocks noGrp="1"/>
          </p:cNvSpPr>
          <p:nvPr>
            <p:ph type="title"/>
          </p:nvPr>
        </p:nvSpPr>
        <p:spPr>
          <a:xfrm>
            <a:off x="488251" y="292500"/>
            <a:ext cx="816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rPr lang="en" sz="2520" b="1" u="sng">
                <a:solidFill>
                  <a:schemeClr val="dk1"/>
                </a:solidFill>
              </a:rPr>
              <a:t>മാതൃകാ പ്രവർത്തനങ്ങൾ</a:t>
            </a:r>
            <a:r>
              <a:rPr lang="en" sz="2520">
                <a:solidFill>
                  <a:schemeClr val="dk1"/>
                </a:solidFill>
              </a:rPr>
              <a:t/>
            </a:r>
            <a:br>
              <a:rPr lang="en" sz="2520">
                <a:solidFill>
                  <a:schemeClr val="dk1"/>
                </a:solidFill>
              </a:rPr>
            </a:br>
            <a:endParaRPr sz="2250"/>
          </a:p>
        </p:txBody>
      </p:sp>
      <p:sp>
        <p:nvSpPr>
          <p:cNvPr id="509" name="Google Shape;509;p80"/>
          <p:cNvSpPr>
            <a:spLocks noGrp="1"/>
          </p:cNvSpPr>
          <p:nvPr>
            <p:ph type="body" idx="1"/>
          </p:nvPr>
        </p:nvSpPr>
        <p:spPr>
          <a:xfrm>
            <a:off x="857224" y="696503"/>
            <a:ext cx="7000924" cy="37505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പുനലൂർ നഗരസഭ - മാലിന്യ സംസ്‌കരണം </a:t>
            </a:r>
            <a:endParaRPr sz="1600" b="1">
              <a:solidFill>
                <a:schemeClr val="dk1"/>
              </a:solidFill>
            </a:endParaRPr>
          </a:p>
        </p:txBody>
      </p:sp>
      <p:pic>
        <p:nvPicPr>
          <p:cNvPr id="510" name="Google Shape;510;p80" descr="Mukkam AUEGS Photo 1.jpg"/>
          <p:cNvPicPr preferRelativeResize="0"/>
          <p:nvPr/>
        </p:nvPicPr>
        <p:blipFill rotWithShape="1">
          <a:blip r:embed="rId3">
            <a:alphaModFix/>
            <a:lum contrast="24000"/>
          </a:blip>
          <a:srcRect/>
          <a:stretch/>
        </p:blipFill>
        <p:spPr>
          <a:xfrm>
            <a:off x="142844" y="1285866"/>
            <a:ext cx="4286280" cy="310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80" descr="Mukkam AUEGS Photo 4.jpg"/>
          <p:cNvPicPr preferRelativeResize="0"/>
          <p:nvPr/>
        </p:nvPicPr>
        <p:blipFill rotWithShape="1">
          <a:blip r:embed="rId4">
            <a:alphaModFix/>
            <a:lum contrast="35000"/>
          </a:blip>
          <a:srcRect/>
          <a:stretch/>
        </p:blipFill>
        <p:spPr>
          <a:xfrm>
            <a:off x="4572000" y="1285866"/>
            <a:ext cx="4572000" cy="3107552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80"/>
          <p:cNvSpPr/>
          <p:nvPr/>
        </p:nvSpPr>
        <p:spPr>
          <a:xfrm>
            <a:off x="928662" y="4661312"/>
            <a:ext cx="7572428" cy="37505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32000" rIns="64000" bIns="320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അടങ്കൽ തുക 62,80,101 രൂപ,തൊഴിൽ ദിനങ്ങൾ -23,151, വർഷം 2019-20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1"/>
          <p:cNvSpPr txBox="1">
            <a:spLocks noGrp="1"/>
          </p:cNvSpPr>
          <p:nvPr>
            <p:ph type="title"/>
          </p:nvPr>
        </p:nvSpPr>
        <p:spPr>
          <a:xfrm>
            <a:off x="488251" y="292500"/>
            <a:ext cx="816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rPr lang="en" sz="2520" b="1" u="sng">
                <a:solidFill>
                  <a:schemeClr val="dk1"/>
                </a:solidFill>
              </a:rPr>
              <a:t>മാതൃകാ പ്രവർത്തനങ്ങൾ</a:t>
            </a:r>
            <a:r>
              <a:rPr lang="en" sz="2520">
                <a:solidFill>
                  <a:schemeClr val="dk1"/>
                </a:solidFill>
              </a:rPr>
              <a:t/>
            </a:r>
            <a:br>
              <a:rPr lang="en" sz="2520">
                <a:solidFill>
                  <a:schemeClr val="dk1"/>
                </a:solidFill>
              </a:rPr>
            </a:br>
            <a:endParaRPr sz="2250"/>
          </a:p>
        </p:txBody>
      </p:sp>
      <p:pic>
        <p:nvPicPr>
          <p:cNvPr id="518" name="Google Shape;518;p81" descr="Sulthan Bathery  Cattle Shed 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lum contrast="40000"/>
          </a:blip>
          <a:srcRect/>
          <a:stretch/>
        </p:blipFill>
        <p:spPr>
          <a:xfrm>
            <a:off x="4786314" y="1125131"/>
            <a:ext cx="4105274" cy="3375446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81"/>
          <p:cNvSpPr/>
          <p:nvPr/>
        </p:nvSpPr>
        <p:spPr>
          <a:xfrm>
            <a:off x="571472" y="642924"/>
            <a:ext cx="7929618" cy="3214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സുൽത്താൻ ബത്തേരി മുനിസിപ്പാലിറ്റി-തൊഴുത്ത് നിർമാണം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p81" descr="Sulthan Bathery Cattle Shed Photo.jpg"/>
          <p:cNvPicPr preferRelativeResize="0"/>
          <p:nvPr/>
        </p:nvPicPr>
        <p:blipFill rotWithShape="1">
          <a:blip r:embed="rId4">
            <a:alphaModFix/>
            <a:lum contrast="55000"/>
          </a:blip>
          <a:srcRect/>
          <a:stretch/>
        </p:blipFill>
        <p:spPr>
          <a:xfrm>
            <a:off x="0" y="1125131"/>
            <a:ext cx="4500562" cy="3375419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81"/>
          <p:cNvSpPr/>
          <p:nvPr/>
        </p:nvSpPr>
        <p:spPr>
          <a:xfrm>
            <a:off x="300235" y="4632284"/>
            <a:ext cx="8286808" cy="3214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</a:pPr>
            <a:r>
              <a:rPr lang="en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അടങ്കൽ തുക- ഒരു യൂണിറ്റിന് 50000 </a:t>
            </a:r>
            <a:r>
              <a:rPr lang="en" sz="1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രൂപ,</a:t>
            </a:r>
            <a:r>
              <a:rPr lang="en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വർഷം 2020-21</a:t>
            </a:r>
            <a:r>
              <a:rPr lang="en" sz="1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2"/>
          <p:cNvSpPr txBox="1">
            <a:spLocks noGrp="1"/>
          </p:cNvSpPr>
          <p:nvPr>
            <p:ph type="title"/>
          </p:nvPr>
        </p:nvSpPr>
        <p:spPr>
          <a:xfrm>
            <a:off x="488251" y="292500"/>
            <a:ext cx="816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rPr lang="en" sz="2520" b="1" u="sng">
                <a:solidFill>
                  <a:schemeClr val="dk1"/>
                </a:solidFill>
              </a:rPr>
              <a:t>മാതൃകാ പ്രവർത്തനങ്ങൾ</a:t>
            </a:r>
            <a:r>
              <a:rPr lang="en" sz="2520">
                <a:solidFill>
                  <a:schemeClr val="dk1"/>
                </a:solidFill>
              </a:rPr>
              <a:t/>
            </a:r>
            <a:br>
              <a:rPr lang="en" sz="2520">
                <a:solidFill>
                  <a:schemeClr val="dk1"/>
                </a:solidFill>
              </a:rPr>
            </a:br>
            <a:endParaRPr sz="2250"/>
          </a:p>
        </p:txBody>
      </p:sp>
      <p:pic>
        <p:nvPicPr>
          <p:cNvPr id="527" name="Google Shape;527;p82" descr="Sulthan Bathery  Cattle Shed 2.jpg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4673600" y="1204686"/>
            <a:ext cx="4020457" cy="3265714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2"/>
          <p:cNvSpPr/>
          <p:nvPr/>
        </p:nvSpPr>
        <p:spPr>
          <a:xfrm>
            <a:off x="571472" y="642924"/>
            <a:ext cx="8072494" cy="3214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വൈക്കം നഗരസഭ -സുഭിക്ഷ കേരളം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82" descr="Sulthan Bathery Cattle Shed Phot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44" y="1178709"/>
            <a:ext cx="4357718" cy="3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82"/>
          <p:cNvSpPr/>
          <p:nvPr/>
        </p:nvSpPr>
        <p:spPr>
          <a:xfrm>
            <a:off x="285720" y="4661312"/>
            <a:ext cx="8286808" cy="3214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അടങ്കൽ തുക 150000 രൂപ, തൊഴിൽ ദിനങ്ങൾ -527, വർഷം 2020-21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3"/>
          <p:cNvSpPr txBox="1">
            <a:spLocks noGrp="1"/>
          </p:cNvSpPr>
          <p:nvPr>
            <p:ph type="title"/>
          </p:nvPr>
        </p:nvSpPr>
        <p:spPr>
          <a:xfrm>
            <a:off x="488251" y="292500"/>
            <a:ext cx="816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rPr lang="en" sz="2520" b="1" u="sng">
                <a:solidFill>
                  <a:schemeClr val="dk1"/>
                </a:solidFill>
              </a:rPr>
              <a:t>മാതൃകാ പ്രവർത്തനങ്ങൾ</a:t>
            </a:r>
            <a:r>
              <a:rPr lang="en" sz="2520">
                <a:solidFill>
                  <a:schemeClr val="dk1"/>
                </a:solidFill>
              </a:rPr>
              <a:t/>
            </a:r>
            <a:br>
              <a:rPr lang="en" sz="2520">
                <a:solidFill>
                  <a:schemeClr val="dk1"/>
                </a:solidFill>
              </a:rPr>
            </a:br>
            <a:endParaRPr sz="2250"/>
          </a:p>
        </p:txBody>
      </p:sp>
      <p:pic>
        <p:nvPicPr>
          <p:cNvPr id="536" name="Google Shape;536;p83" descr="Sulthan Bathery  Cattle Shed 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lum contrast="61000"/>
          </a:blip>
          <a:srcRect/>
          <a:stretch/>
        </p:blipFill>
        <p:spPr>
          <a:xfrm>
            <a:off x="4786314" y="1232288"/>
            <a:ext cx="4105274" cy="3161131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83"/>
          <p:cNvSpPr/>
          <p:nvPr/>
        </p:nvSpPr>
        <p:spPr>
          <a:xfrm>
            <a:off x="571472" y="642924"/>
            <a:ext cx="7858180" cy="3214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ചങ്ങനാശേരി നഗരസഭ - സുഭിക്ഷ കേരളം- മത്സ്യ കുളം  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83" descr="Sulthan Bathery Cattle Shed Photo.jpg"/>
          <p:cNvPicPr preferRelativeResize="0"/>
          <p:nvPr/>
        </p:nvPicPr>
        <p:blipFill rotWithShape="1">
          <a:blip r:embed="rId4">
            <a:alphaModFix/>
            <a:lum contrast="51000"/>
          </a:blip>
          <a:srcRect/>
          <a:stretch/>
        </p:blipFill>
        <p:spPr>
          <a:xfrm>
            <a:off x="142844" y="1232288"/>
            <a:ext cx="4357718" cy="3161131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83"/>
          <p:cNvSpPr/>
          <p:nvPr/>
        </p:nvSpPr>
        <p:spPr>
          <a:xfrm>
            <a:off x="285720" y="4661312"/>
            <a:ext cx="8286808" cy="3214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അടങ്കൽ തുക 83,900 രൂപ, തൊഴിൽ ദിനങ്ങൾ -293, വർഷം 2020-21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4"/>
          <p:cNvSpPr txBox="1">
            <a:spLocks noGrp="1"/>
          </p:cNvSpPr>
          <p:nvPr>
            <p:ph type="title"/>
          </p:nvPr>
        </p:nvSpPr>
        <p:spPr>
          <a:xfrm>
            <a:off x="488251" y="292500"/>
            <a:ext cx="8165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rPr lang="en" sz="2520" b="1" u="sng">
                <a:solidFill>
                  <a:schemeClr val="dk1"/>
                </a:solidFill>
              </a:rPr>
              <a:t>മാതൃകാ പ്രവർത്തനങ്ങൾ</a:t>
            </a:r>
            <a:r>
              <a:rPr lang="en" sz="2520">
                <a:solidFill>
                  <a:schemeClr val="dk1"/>
                </a:solidFill>
              </a:rPr>
              <a:t/>
            </a:r>
            <a:br>
              <a:rPr lang="en" sz="2520">
                <a:solidFill>
                  <a:schemeClr val="dk1"/>
                </a:solidFill>
              </a:rPr>
            </a:br>
            <a:endParaRPr sz="2250"/>
          </a:p>
        </p:txBody>
      </p:sp>
      <p:pic>
        <p:nvPicPr>
          <p:cNvPr id="545" name="Google Shape;545;p84" descr="Sulthan Bathery  Cattle Shed 2.jpg"/>
          <p:cNvPicPr preferRelativeResize="0">
            <a:picLocks noGrp="1"/>
          </p:cNvPicPr>
          <p:nvPr>
            <p:ph type="body" idx="1"/>
          </p:nvPr>
        </p:nvPicPr>
        <p:blipFill>
          <a:blip r:embed="rId3">
            <a:lum contrast="55000"/>
          </a:blip>
          <a:stretch>
            <a:fillRect/>
          </a:stretch>
        </p:blipFill>
        <p:spPr>
          <a:xfrm>
            <a:off x="4557486" y="1364257"/>
            <a:ext cx="4095976" cy="307711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84"/>
          <p:cNvSpPr/>
          <p:nvPr/>
        </p:nvSpPr>
        <p:spPr>
          <a:xfrm>
            <a:off x="571472" y="642924"/>
            <a:ext cx="7858180" cy="3214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കൊല്ലം മുനിസിപ്പൽ കോർപ്പറേഷൻ - പച്ചത്തുരുത്ത്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Google Shape;547;p84" descr="Sulthan Bathery Cattle Shed Photo.jpg"/>
          <p:cNvPicPr preferRelativeResize="0"/>
          <p:nvPr/>
        </p:nvPicPr>
        <p:blipFill rotWithShape="1">
          <a:blip r:embed="rId4">
            <a:alphaModFix/>
            <a:lum contrast="61000"/>
          </a:blip>
          <a:srcRect/>
          <a:stretch/>
        </p:blipFill>
        <p:spPr>
          <a:xfrm>
            <a:off x="142844" y="1232288"/>
            <a:ext cx="4357718" cy="3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84"/>
          <p:cNvSpPr/>
          <p:nvPr/>
        </p:nvSpPr>
        <p:spPr>
          <a:xfrm>
            <a:off x="285720" y="4661312"/>
            <a:ext cx="8286808" cy="32147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അടങ്കൽ തുക 256000 രൂപ, തൊഴിൽ ദിനങ്ങൾ -736, വർഷം 2020-21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5"/>
          <p:cNvSpPr txBox="1">
            <a:spLocks noGrp="1"/>
          </p:cNvSpPr>
          <p:nvPr>
            <p:ph type="title"/>
          </p:nvPr>
        </p:nvSpPr>
        <p:spPr>
          <a:xfrm>
            <a:off x="1928794" y="160717"/>
            <a:ext cx="3377262" cy="43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2800"/>
              <a:buFont typeface="Calibri"/>
              <a:buNone/>
            </a:pPr>
            <a:r>
              <a:rPr lang="en" sz="2800">
                <a:solidFill>
                  <a:srgbClr val="E36C09"/>
                </a:solidFill>
              </a:rPr>
              <a:t>Way Ahead</a:t>
            </a:r>
            <a:endParaRPr sz="2800">
              <a:solidFill>
                <a:srgbClr val="E36C09"/>
              </a:solidFill>
            </a:endParaRPr>
          </a:p>
        </p:txBody>
      </p:sp>
      <p:sp>
        <p:nvSpPr>
          <p:cNvPr id="554" name="Google Shape;554;p85"/>
          <p:cNvSpPr txBox="1">
            <a:spLocks noGrp="1"/>
          </p:cNvSpPr>
          <p:nvPr>
            <p:ph type="body" idx="1"/>
          </p:nvPr>
        </p:nvSpPr>
        <p:spPr>
          <a:xfrm>
            <a:off x="124691" y="439043"/>
            <a:ext cx="8728364" cy="449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" sz="2000" dirty="0"/>
              <a:t> </a:t>
            </a:r>
            <a:r>
              <a:rPr lang="en" sz="2000" dirty="0">
                <a:solidFill>
                  <a:schemeClr val="dk1"/>
                </a:solidFill>
              </a:rPr>
              <a:t>Achieving  100% expenditure at ULB level  by </a:t>
            </a:r>
            <a:r>
              <a:rPr lang="en" sz="2000" dirty="0" smtClean="0">
                <a:solidFill>
                  <a:schemeClr val="dk1"/>
                </a:solidFill>
              </a:rPr>
              <a:t>31-11-2021</a:t>
            </a:r>
            <a:endParaRPr/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" sz="2000" dirty="0">
                <a:solidFill>
                  <a:schemeClr val="dk1"/>
                </a:solidFill>
              </a:rPr>
              <a:t>Seeking  additional grant of Rs  100 Crore  for meeting the requirement for the   FY 2021-22</a:t>
            </a:r>
            <a:endParaRPr/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" sz="2000" dirty="0">
                <a:solidFill>
                  <a:schemeClr val="dk1"/>
                </a:solidFill>
              </a:rPr>
              <a:t>100 days of employment to minimum 10,000 households</a:t>
            </a:r>
            <a:endParaRPr/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" sz="2000" dirty="0">
                <a:solidFill>
                  <a:schemeClr val="dk1"/>
                </a:solidFill>
              </a:rPr>
              <a:t>Creating </a:t>
            </a:r>
            <a:r>
              <a:rPr lang="en" sz="2800" dirty="0">
                <a:solidFill>
                  <a:schemeClr val="dk1"/>
                </a:solidFill>
              </a:rPr>
              <a:t>40  lakh </a:t>
            </a:r>
            <a:r>
              <a:rPr lang="en" sz="2000" dirty="0">
                <a:solidFill>
                  <a:schemeClr val="dk1"/>
                </a:solidFill>
              </a:rPr>
              <a:t>man days in the financial year 2021-22 which was  </a:t>
            </a:r>
            <a:r>
              <a:rPr lang="en" sz="2400" dirty="0">
                <a:solidFill>
                  <a:schemeClr val="dk1"/>
                </a:solidFill>
              </a:rPr>
              <a:t>16,68,195</a:t>
            </a:r>
            <a:r>
              <a:rPr lang="en" sz="2000" dirty="0">
                <a:solidFill>
                  <a:schemeClr val="dk1"/>
                </a:solidFill>
              </a:rPr>
              <a:t> in 2018-19 ,  26,80,66</a:t>
            </a:r>
            <a:r>
              <a:rPr lang="en" sz="2000" b="1" dirty="0">
                <a:solidFill>
                  <a:schemeClr val="dk1"/>
                </a:solidFill>
              </a:rPr>
              <a:t>0</a:t>
            </a:r>
            <a:r>
              <a:rPr lang="en" sz="2000" dirty="0">
                <a:solidFill>
                  <a:schemeClr val="dk1"/>
                </a:solidFill>
              </a:rPr>
              <a:t> in 2019-20 and   </a:t>
            </a:r>
            <a:r>
              <a:rPr lang="en" sz="2000" b="1" dirty="0">
                <a:solidFill>
                  <a:schemeClr val="dk1"/>
                </a:solidFill>
              </a:rPr>
              <a:t>32,53,802</a:t>
            </a:r>
            <a:r>
              <a:rPr lang="en" sz="2000" dirty="0">
                <a:solidFill>
                  <a:schemeClr val="dk1"/>
                </a:solidFill>
              </a:rPr>
              <a:t> in 2021-22</a:t>
            </a:r>
            <a:endParaRPr/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" sz="2000" dirty="0" smtClean="0">
                <a:solidFill>
                  <a:schemeClr val="dk1"/>
                </a:solidFill>
              </a:rPr>
              <a:t>Instructing </a:t>
            </a:r>
            <a:r>
              <a:rPr lang="en" sz="2000" dirty="0">
                <a:solidFill>
                  <a:schemeClr val="dk1"/>
                </a:solidFill>
              </a:rPr>
              <a:t>ULBs to submit action plan and Labor Budget for the financial year 2022-23  before 31- Dec- 2021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555" name="Google Shape;555;p85"/>
          <p:cNvSpPr txBox="1"/>
          <p:nvPr/>
        </p:nvSpPr>
        <p:spPr>
          <a:xfrm>
            <a:off x="8226128" y="482960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t>39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</p:spPr>
        <p:txBody>
          <a:bodyPr/>
          <a:lstStyle/>
          <a:p>
            <a:pPr lvl="0"/>
            <a:r>
              <a:rPr lang="en-IN" sz="24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IN" sz="24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IN" sz="24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IN" sz="24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IN" sz="2400" b="1" dirty="0" smtClean="0">
                <a:solidFill>
                  <a:srgbClr val="0070C0"/>
                </a:solidFill>
                <a:latin typeface="Arial Black" pitchFamily="34" charset="0"/>
              </a:rPr>
              <a:t>FUND ALLOCATION DETAILS </a:t>
            </a:r>
            <a:br>
              <a:rPr lang="en-IN" sz="24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IN" sz="2400" b="1" dirty="0" smtClean="0">
                <a:solidFill>
                  <a:srgbClr val="0070C0"/>
                </a:solidFill>
                <a:latin typeface="Arial Black" pitchFamily="34" charset="0"/>
              </a:rPr>
              <a:t>(2021-22 FY Up to 15-06-2021) </a:t>
            </a:r>
            <a:r>
              <a:rPr lang="en-IN" b="1" dirty="0" smtClean="0">
                <a:solidFill>
                  <a:srgbClr val="F4F0E2"/>
                </a:solidFill>
              </a:rPr>
              <a:t/>
            </a:r>
            <a:br>
              <a:rPr lang="en-IN" b="1" dirty="0" smtClean="0">
                <a:solidFill>
                  <a:srgbClr val="F4F0E2"/>
                </a:solidFill>
              </a:rPr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1945" y="914401"/>
          <a:ext cx="8113985" cy="366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6"/>
          <p:cNvSpPr txBox="1">
            <a:spLocks noGrp="1"/>
          </p:cNvSpPr>
          <p:nvPr>
            <p:ph type="title"/>
          </p:nvPr>
        </p:nvSpPr>
        <p:spPr>
          <a:xfrm>
            <a:off x="428596" y="1231900"/>
            <a:ext cx="8164954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2000" rIns="64000" bIns="320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776BA"/>
              </a:buClr>
              <a:buSzPts val="8800"/>
              <a:buFont typeface="Calibri"/>
              <a:buNone/>
            </a:pPr>
            <a:r>
              <a:rPr lang="en" sz="88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en" sz="88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en" sz="8800" dirty="0" smtClean="0">
                <a:solidFill>
                  <a:srgbClr val="00B050"/>
                </a:solidFill>
                <a:latin typeface="Arial Black" pitchFamily="34" charset="0"/>
              </a:rPr>
              <a:t>THANK</a:t>
            </a:r>
            <a:r>
              <a:rPr lang="en" sz="80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" sz="8000" dirty="0">
                <a:solidFill>
                  <a:srgbClr val="00B050"/>
                </a:solidFill>
                <a:latin typeface="Arial Black" pitchFamily="34" charset="0"/>
              </a:rPr>
              <a:t>YOU</a:t>
            </a:r>
            <a:endParaRPr sz="800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title"/>
          </p:nvPr>
        </p:nvSpPr>
        <p:spPr>
          <a:xfrm>
            <a:off x="285720" y="0"/>
            <a:ext cx="8472518" cy="50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alibri"/>
              <a:buNone/>
            </a:pPr>
            <a:r>
              <a:rPr lang="en" sz="1800" b="1" dirty="0">
                <a:solidFill>
                  <a:srgbClr val="00B0F0"/>
                </a:solidFill>
                <a:latin typeface="Arial Black" pitchFamily="34" charset="0"/>
              </a:rPr>
              <a:t>Graphical representation of Year wise Allotment and </a:t>
            </a:r>
            <a:r>
              <a:rPr lang="en" sz="1800" b="1" dirty="0" smtClean="0">
                <a:solidFill>
                  <a:srgbClr val="00B0F0"/>
                </a:solidFill>
                <a:latin typeface="Arial Black" pitchFamily="34" charset="0"/>
              </a:rPr>
              <a:t>Expenditure</a:t>
            </a:r>
            <a:endParaRPr sz="1800" b="1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35" name="Google Shape;235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/>
          </a:p>
        </p:txBody>
      </p:sp>
      <p:sp>
        <p:nvSpPr>
          <p:cNvPr id="236" name="Google Shape;236;p40"/>
          <p:cNvSpPr txBox="1"/>
          <p:nvPr/>
        </p:nvSpPr>
        <p:spPr>
          <a:xfrm>
            <a:off x="4071934" y="4829190"/>
            <a:ext cx="3214800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Year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0"/>
          <p:cNvSpPr txBox="1"/>
          <p:nvPr/>
        </p:nvSpPr>
        <p:spPr>
          <a:xfrm rot="-5400000">
            <a:off x="-1213419" y="2704116"/>
            <a:ext cx="286942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Amount  in Lakhs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39713" y="725714"/>
          <a:ext cx="8904287" cy="392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>
            <a:spLocks noGrp="1"/>
          </p:cNvSpPr>
          <p:nvPr>
            <p:ph type="title"/>
          </p:nvPr>
        </p:nvSpPr>
        <p:spPr>
          <a:xfrm>
            <a:off x="457200" y="107139"/>
            <a:ext cx="8229600" cy="26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" sz="2000" b="1" dirty="0" smtClean="0">
                <a:solidFill>
                  <a:srgbClr val="00B0F0"/>
                </a:solidFill>
                <a:latin typeface="Arial Black" pitchFamily="34" charset="0"/>
              </a:rPr>
              <a:t>Number </a:t>
            </a:r>
            <a:r>
              <a:rPr lang="en" sz="2000" b="1" dirty="0">
                <a:solidFill>
                  <a:srgbClr val="00B0F0"/>
                </a:solidFill>
                <a:latin typeface="Arial Black" pitchFamily="34" charset="0"/>
              </a:rPr>
              <a:t>of Man -Days Created  (Year wise)</a:t>
            </a:r>
            <a:endParaRPr sz="2000" b="1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244" name="Google Shape;244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</a:t>
            </a:fld>
            <a:endParaRPr/>
          </a:p>
        </p:txBody>
      </p:sp>
      <p:pic>
        <p:nvPicPr>
          <p:cNvPr id="245" name="Google Shape;2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75" y="472400"/>
            <a:ext cx="8489050" cy="45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>
            <a:spLocks noGrp="1"/>
          </p:cNvSpPr>
          <p:nvPr>
            <p:ph type="title"/>
          </p:nvPr>
        </p:nvSpPr>
        <p:spPr>
          <a:xfrm>
            <a:off x="457200" y="107139"/>
            <a:ext cx="82296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" sz="2400">
                <a:solidFill>
                  <a:srgbClr val="FF0000"/>
                </a:solidFill>
              </a:rPr>
              <a:t>Expenditure (month  wise)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251" name="Google Shape;251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</a:t>
            </a:fld>
            <a:endParaRPr/>
          </a:p>
        </p:txBody>
      </p:sp>
      <p:pic>
        <p:nvPicPr>
          <p:cNvPr id="252" name="Google Shape;25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9000"/>
            <a:ext cx="8988676" cy="459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</p:spPr>
        <p:txBody>
          <a:bodyPr/>
          <a:lstStyle/>
          <a:p>
            <a:pPr lvl="0"/>
            <a:r>
              <a:rPr lang="en-IN" sz="2400" b="1" dirty="0" smtClean="0">
                <a:solidFill>
                  <a:srgbClr val="FF9900"/>
                </a:solidFill>
                <a:latin typeface="Arial Black" pitchFamily="34" charset="0"/>
              </a:rPr>
              <a:t/>
            </a:r>
            <a:br>
              <a:rPr lang="en-IN" sz="2400" b="1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en-IN" sz="2400" b="1" dirty="0" smtClean="0">
                <a:solidFill>
                  <a:srgbClr val="FF9900"/>
                </a:solidFill>
                <a:latin typeface="Arial Black" pitchFamily="34" charset="0"/>
              </a:rPr>
              <a:t/>
            </a:r>
            <a:br>
              <a:rPr lang="en-IN" sz="2400" b="1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en-IN" sz="2400" b="1" dirty="0" smtClean="0">
                <a:solidFill>
                  <a:srgbClr val="00B0F0"/>
                </a:solidFill>
                <a:latin typeface="Arial Black" pitchFamily="34" charset="0"/>
              </a:rPr>
              <a:t>JOB CARD REGISTRATION  DETAILS </a:t>
            </a:r>
            <a:br>
              <a:rPr lang="en-IN" sz="2400" b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IN" sz="2400" b="1" dirty="0" smtClean="0">
                <a:solidFill>
                  <a:srgbClr val="00B0F0"/>
                </a:solidFill>
                <a:latin typeface="Arial Black" pitchFamily="34" charset="0"/>
              </a:rPr>
              <a:t>Till  31-03-2021</a:t>
            </a:r>
            <a:r>
              <a:rPr lang="en-IN" b="1" dirty="0" smtClean="0">
                <a:solidFill>
                  <a:srgbClr val="FF9900"/>
                </a:solidFill>
              </a:rPr>
              <a:t/>
            </a:r>
            <a:br>
              <a:rPr lang="en-IN" b="1" dirty="0" smtClean="0">
                <a:solidFill>
                  <a:srgbClr val="FF9900"/>
                </a:solidFill>
              </a:rPr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9900" y="1219201"/>
          <a:ext cx="8229602" cy="368042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114801"/>
                <a:gridCol w="1371601"/>
                <a:gridCol w="1371599"/>
                <a:gridCol w="1371601"/>
              </a:tblGrid>
              <a:tr h="625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Total Registration 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2,42,272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20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242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Job Card Issued (Total)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1600" b="1" dirty="0" smtClean="0">
                        <a:latin typeface="Arial Black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2,42,272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Male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27,260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242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Female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2,15,012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242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General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1600" b="1" dirty="0" smtClean="0">
                        <a:latin typeface="Arial Black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1,93,063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Male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20,977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242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Female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1,72,086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2423">
                <a:tc rowSpan="2">
                  <a:txBody>
                    <a:bodyPr/>
                    <a:lstStyle/>
                    <a:p>
                      <a:r>
                        <a:rPr lang="en-IN" sz="1600" b="1" dirty="0" smtClean="0">
                          <a:latin typeface="Arial Black" pitchFamily="34" charset="0"/>
                        </a:rPr>
                        <a:t>SC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IN" sz="1600" b="1" dirty="0" smtClean="0">
                        <a:latin typeface="Arial Black" pitchFamily="34" charset="0"/>
                      </a:endParaRPr>
                    </a:p>
                    <a:p>
                      <a:r>
                        <a:rPr lang="en-IN" sz="1600" b="1" dirty="0" smtClean="0">
                          <a:latin typeface="Arial Black" pitchFamily="34" charset="0"/>
                        </a:rPr>
                        <a:t>44,852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Male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latin typeface="Arial Black" pitchFamily="34" charset="0"/>
                        </a:rPr>
                        <a:t>5,545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242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Female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latin typeface="Arial Black" pitchFamily="34" charset="0"/>
                        </a:rPr>
                        <a:t>39,307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2423">
                <a:tc rowSpan="2">
                  <a:txBody>
                    <a:bodyPr/>
                    <a:lstStyle/>
                    <a:p>
                      <a:r>
                        <a:rPr lang="en-IN" sz="1600" b="1" dirty="0" smtClean="0">
                          <a:latin typeface="Arial Black" pitchFamily="34" charset="0"/>
                        </a:rPr>
                        <a:t>ST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IN" sz="1600" b="1" dirty="0" smtClean="0">
                        <a:latin typeface="Arial Black" pitchFamily="34" charset="0"/>
                      </a:endParaRPr>
                    </a:p>
                    <a:p>
                      <a:r>
                        <a:rPr lang="en-IN" sz="1600" b="1" dirty="0" smtClean="0">
                          <a:latin typeface="Arial Black" pitchFamily="34" charset="0"/>
                        </a:rPr>
                        <a:t>4,357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Male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latin typeface="Arial Black" pitchFamily="34" charset="0"/>
                        </a:rPr>
                        <a:t>738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242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Arial Black" pitchFamily="34" charset="0"/>
                        </a:rPr>
                        <a:t>Female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latin typeface="Arial Black" pitchFamily="34" charset="0"/>
                        </a:rPr>
                        <a:t>3619</a:t>
                      </a:r>
                      <a:endParaRPr lang="en-IN" sz="1600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572560" cy="642924"/>
          </a:xfrm>
          <a:prstGeom prst="rect">
            <a:avLst/>
          </a:prstGeom>
          <a:noFill/>
          <a:ln w="9525" cap="flat" cmpd="sng">
            <a:solidFill>
              <a:srgbClr val="D6E3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" sz="2000" b="1" dirty="0" smtClean="0">
                <a:solidFill>
                  <a:srgbClr val="00B0F0"/>
                </a:solidFill>
                <a:latin typeface="Arial Black" pitchFamily="34" charset="0"/>
              </a:rPr>
              <a:t>Man </a:t>
            </a:r>
            <a:r>
              <a:rPr lang="en" sz="2000" b="1" dirty="0">
                <a:solidFill>
                  <a:srgbClr val="00B0F0"/>
                </a:solidFill>
                <a:latin typeface="Arial Black" pitchFamily="34" charset="0"/>
              </a:rPr>
              <a:t>Days </a:t>
            </a:r>
            <a:r>
              <a:rPr lang="en" sz="2000" b="1" dirty="0" smtClean="0">
                <a:solidFill>
                  <a:srgbClr val="00B0F0"/>
                </a:solidFill>
                <a:latin typeface="Arial Black" pitchFamily="34" charset="0"/>
              </a:rPr>
              <a:t>Creation </a:t>
            </a:r>
            <a:r>
              <a:rPr lang="en" sz="2000" b="1" dirty="0">
                <a:solidFill>
                  <a:srgbClr val="00B0F0"/>
                </a:solidFill>
                <a:latin typeface="Arial Black" pitchFamily="34" charset="0"/>
              </a:rPr>
              <a:t>– </a:t>
            </a:r>
            <a:r>
              <a:rPr lang="en" sz="2000" b="1" dirty="0" smtClean="0">
                <a:solidFill>
                  <a:srgbClr val="00B0F0"/>
                </a:solidFill>
                <a:latin typeface="Arial Black" pitchFamily="34" charset="0"/>
              </a:rPr>
              <a:t>Corporations - </a:t>
            </a:r>
            <a:r>
              <a:rPr lang="en" sz="2000" b="1" dirty="0">
                <a:solidFill>
                  <a:srgbClr val="00B0F0"/>
                </a:solidFill>
                <a:latin typeface="Arial Black" pitchFamily="34" charset="0"/>
              </a:rPr>
              <a:t>As on 31 03 </a:t>
            </a:r>
            <a:r>
              <a:rPr lang="en" sz="2000" b="1" dirty="0" smtClean="0">
                <a:solidFill>
                  <a:srgbClr val="00B0F0"/>
                </a:solidFill>
                <a:latin typeface="Arial Black" pitchFamily="34" charset="0"/>
              </a:rPr>
              <a:t>2021</a:t>
            </a:r>
            <a:endParaRPr sz="2000">
              <a:latin typeface="Arial Black" pitchFamily="34" charset="0"/>
            </a:endParaRPr>
          </a:p>
        </p:txBody>
      </p:sp>
      <p:sp>
        <p:nvSpPr>
          <p:cNvPr id="272" name="Google Shape;272;p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9</a:t>
            </a:fld>
            <a:endParaRPr/>
          </a:p>
        </p:txBody>
      </p:sp>
      <p:graphicFrame>
        <p:nvGraphicFramePr>
          <p:cNvPr id="273" name="Google Shape;273;p45"/>
          <p:cNvGraphicFramePr/>
          <p:nvPr/>
        </p:nvGraphicFramePr>
        <p:xfrm>
          <a:off x="576234" y="798787"/>
          <a:ext cx="8429675" cy="379423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8600"/>
                <a:gridCol w="4254100"/>
                <a:gridCol w="3356975"/>
              </a:tblGrid>
              <a:tr h="6487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1" u="none" strike="noStrike" cap="none" dirty="0">
                          <a:latin typeface="Arial Black" pitchFamily="34" charset="0"/>
                          <a:sym typeface="Times New Roman"/>
                        </a:rPr>
                        <a:t>Sl No</a:t>
                      </a:r>
                      <a:endParaRPr sz="18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5725" marB="343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1" u="none" strike="noStrike" cap="none" dirty="0">
                          <a:latin typeface="Arial Black" pitchFamily="34" charset="0"/>
                          <a:sym typeface="Times New Roman"/>
                        </a:rPr>
                        <a:t>CORPORATION</a:t>
                      </a:r>
                      <a:endParaRPr sz="18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5725" marB="343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800" b="1" u="none" strike="noStrike" cap="none" dirty="0" smtClean="0">
                          <a:latin typeface="Arial Black" pitchFamily="34" charset="0"/>
                          <a:sym typeface="Times New Roman"/>
                        </a:rPr>
                        <a:t>Number </a:t>
                      </a:r>
                      <a:r>
                        <a:rPr lang="en" sz="1800" b="1" u="none" strike="noStrike" cap="none" dirty="0">
                          <a:latin typeface="Arial Black" pitchFamily="34" charset="0"/>
                          <a:sym typeface="Times New Roman"/>
                        </a:rPr>
                        <a:t>of Man days</a:t>
                      </a:r>
                      <a:br>
                        <a:rPr lang="en" sz="1800" b="1" u="none" strike="noStrike" cap="none" dirty="0">
                          <a:latin typeface="Arial Black" pitchFamily="34" charset="0"/>
                          <a:sym typeface="Times New Roman"/>
                        </a:rPr>
                      </a:br>
                      <a:r>
                        <a:rPr lang="en" sz="1800" b="1" u="none" strike="noStrike" cap="none" dirty="0" smtClean="0">
                          <a:latin typeface="Arial Black" pitchFamily="34" charset="0"/>
                          <a:sym typeface="Times New Roman"/>
                        </a:rPr>
                        <a:t> created in </a:t>
                      </a:r>
                      <a:r>
                        <a:rPr lang="en" sz="1800" b="1" u="none" strike="noStrike" cap="none" dirty="0">
                          <a:latin typeface="Arial Black" pitchFamily="34" charset="0"/>
                          <a:sym typeface="Times New Roman"/>
                        </a:rPr>
                        <a:t>2020-21</a:t>
                      </a:r>
                      <a:endParaRPr sz="18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5725" marB="34300" anchor="b"/>
                </a:tc>
              </a:tr>
              <a:tr h="4386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1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5725" marB="3430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Kollam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00" marR="76200" marT="57150" marB="5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b="1" dirty="0">
                          <a:latin typeface="Arial Black" pitchFamily="34" charset="0"/>
                          <a:sym typeface="Times New Roman"/>
                        </a:rPr>
                        <a:t>96499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00" marR="76200" marT="57150" marB="57150"/>
                </a:tc>
              </a:tr>
              <a:tr h="4386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2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5725" marB="3430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Kochi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00" marR="76200" marT="57150" marB="5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b="1" dirty="0">
                          <a:latin typeface="Arial Black" pitchFamily="34" charset="0"/>
                          <a:sym typeface="Times New Roman"/>
                        </a:rPr>
                        <a:t>90218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00" marR="76200" marT="57150" marB="57150"/>
                </a:tc>
              </a:tr>
              <a:tr h="396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-IN" sz="1600" b="1" u="none" strike="noStrike" cap="none" dirty="0" smtClean="0">
                          <a:latin typeface="Arial Black" pitchFamily="34" charset="0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5725" marB="3430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" sz="1600" b="1" dirty="0" smtClean="0">
                          <a:latin typeface="Arial Black" pitchFamily="34" charset="0"/>
                          <a:sym typeface="Times New Roman"/>
                        </a:rPr>
                        <a:t>Thrissur</a:t>
                      </a:r>
                      <a:endParaRPr sz="1600" b="1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00" marR="76200" marT="57150" marB="5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b="1">
                          <a:latin typeface="Arial Black" pitchFamily="34" charset="0"/>
                          <a:sym typeface="Times New Roman"/>
                        </a:rPr>
                        <a:t>72849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00" marR="76200" marT="57150" marB="57150"/>
                </a:tc>
              </a:tr>
              <a:tr h="4386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4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5725" marB="343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" sz="1600" b="1" dirty="0">
                          <a:latin typeface="Arial Black" pitchFamily="34" charset="0"/>
                          <a:sym typeface="Times New Roman"/>
                        </a:rPr>
                        <a:t>Thiruvananthapuram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00" marR="76200" marT="57150" marB="5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b="1">
                          <a:latin typeface="Arial Black" pitchFamily="34" charset="0"/>
                          <a:sym typeface="Times New Roman"/>
                        </a:rPr>
                        <a:t>65442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00" marR="76200" marT="57150" marB="57150"/>
                </a:tc>
              </a:tr>
              <a:tr h="4386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5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5725" marB="3430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Kozhikode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00" marR="76200" marT="57150" marB="5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b="1">
                          <a:latin typeface="Arial Black" pitchFamily="34" charset="0"/>
                          <a:sym typeface="Times New Roman"/>
                        </a:rPr>
                        <a:t>52990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00" marR="76200" marT="57150" marB="57150"/>
                </a:tc>
              </a:tr>
              <a:tr h="4386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6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5725" marB="3430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Kannur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00" marR="76200" marT="57150" marB="57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en" sz="1600" b="1">
                          <a:latin typeface="Arial Black" pitchFamily="34" charset="0"/>
                          <a:sym typeface="Times New Roman"/>
                        </a:rPr>
                        <a:t>44395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00" marR="76200" marT="57150" marB="57150"/>
                </a:tc>
              </a:tr>
              <a:tr h="5556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" sz="1600" b="1" u="none" strike="noStrike" cap="none">
                          <a:latin typeface="Arial Black" pitchFamily="34" charset="0"/>
                          <a:sym typeface="Times New Roman"/>
                        </a:rPr>
                        <a:t> 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5725" marB="3430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600" b="1" u="none" strike="noStrike" cap="none" dirty="0">
                          <a:latin typeface="Arial Black" pitchFamily="34" charset="0"/>
                          <a:sym typeface="Times New Roman"/>
                        </a:rPr>
                        <a:t>TOTAL 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5" marR="7625" marT="5725" marB="343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" sz="1600" b="1" dirty="0">
                          <a:latin typeface="Arial Black" pitchFamily="34" charset="0"/>
                          <a:sym typeface="Times New Roman"/>
                        </a:rPr>
                        <a:t>422393</a:t>
                      </a:r>
                      <a:endParaRPr sz="1600" b="1" u="none" strike="noStrike" cap="none">
                        <a:latin typeface="Arial Black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6200" marR="76200" marT="57150" marB="571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1312</Words>
  <PresentationFormat>On-screen Show (16:9)</PresentationFormat>
  <Paragraphs>740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Calibri</vt:lpstr>
      <vt:lpstr>Times New Roman</vt:lpstr>
      <vt:lpstr>Kartika</vt:lpstr>
      <vt:lpstr>Noto Sans Symbols</vt:lpstr>
      <vt:lpstr>Office Theme</vt:lpstr>
      <vt:lpstr>Slide 1</vt:lpstr>
      <vt:lpstr>Year wise Allotment and Expenditure ( Amount in Lakhs )</vt:lpstr>
      <vt:lpstr> FUND ALLOCATION DETAILS (2020-21 FY)  </vt:lpstr>
      <vt:lpstr>  FUND ALLOCATION DETAILS  (2021-22 FY Up to 15-06-2021)  </vt:lpstr>
      <vt:lpstr>Graphical representation of Year wise Allotment and Expenditure</vt:lpstr>
      <vt:lpstr>Number of Man -Days Created  (Year wise)</vt:lpstr>
      <vt:lpstr>Expenditure (month  wise)</vt:lpstr>
      <vt:lpstr>  JOB CARD REGISTRATION  DETAILS  Till  31-03-2021 </vt:lpstr>
      <vt:lpstr>Man Days Creation – Corporations - As on 31 03 2021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        </vt:lpstr>
      <vt:lpstr>  സംയോജന പദ്ധതികൾ  </vt:lpstr>
      <vt:lpstr> മേഖലാടിസ്ഥാനത്തിലുള്ള ചെലവ് ശതമാനം (2020-21)  </vt:lpstr>
      <vt:lpstr>Slide 27</vt:lpstr>
      <vt:lpstr>കോവിഡ് പ്രതിസന്ധി ഘട്ടത്തിൽ തൊഴിൽ കാർഡ് നേടിയവരുടെ വിവരങ്ങൾ </vt:lpstr>
      <vt:lpstr>Slide 29</vt:lpstr>
      <vt:lpstr>മാതൃകാ പ്രവർത്തനങ്ങൾ </vt:lpstr>
      <vt:lpstr>മാതൃകാ പ്രവർത്തനങ്ങൾ </vt:lpstr>
      <vt:lpstr>മാതൃകാ പ്രവർത്തനങ്ങൾ </vt:lpstr>
      <vt:lpstr>മാതൃകാ പ്രവർത്തനങ്ങൾ </vt:lpstr>
      <vt:lpstr>മാതൃകാ പ്രവർത്തനങ്ങൾ </vt:lpstr>
      <vt:lpstr>മാതൃകാ പ്രവർത്തനങ്ങൾ </vt:lpstr>
      <vt:lpstr>മാതൃകാ പ്രവർത്തനങ്ങൾ </vt:lpstr>
      <vt:lpstr>മാതൃകാ പ്രവർത്തനങ്ങൾ </vt:lpstr>
      <vt:lpstr>മാതൃകാ പ്രവർത്തനങ്ങൾ </vt:lpstr>
      <vt:lpstr>Way Ahead</vt:lpstr>
      <vt:lpstr>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88</cp:revision>
  <dcterms:modified xsi:type="dcterms:W3CDTF">2021-06-24T04:31:47Z</dcterms:modified>
</cp:coreProperties>
</file>